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E6CFA5-3D6B-4BDC-8FAD-EB7299CFD55E}"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C68C9-2B30-4678-8E74-26685E160FF0}" type="slidenum">
              <a:rPr lang="en-US" smtClean="0"/>
              <a:t>‹#›</a:t>
            </a:fld>
            <a:endParaRPr lang="en-US"/>
          </a:p>
        </p:txBody>
      </p:sp>
    </p:spTree>
    <p:extLst>
      <p:ext uri="{BB962C8B-B14F-4D97-AF65-F5344CB8AC3E}">
        <p14:creationId xmlns:p14="http://schemas.microsoft.com/office/powerpoint/2010/main" val="407311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6CFA5-3D6B-4BDC-8FAD-EB7299CFD55E}"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C68C9-2B30-4678-8E74-26685E160FF0}" type="slidenum">
              <a:rPr lang="en-US" smtClean="0"/>
              <a:t>‹#›</a:t>
            </a:fld>
            <a:endParaRPr lang="en-US"/>
          </a:p>
        </p:txBody>
      </p:sp>
    </p:spTree>
    <p:extLst>
      <p:ext uri="{BB962C8B-B14F-4D97-AF65-F5344CB8AC3E}">
        <p14:creationId xmlns:p14="http://schemas.microsoft.com/office/powerpoint/2010/main" val="3945657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6CFA5-3D6B-4BDC-8FAD-EB7299CFD55E}"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C68C9-2B30-4678-8E74-26685E160FF0}" type="slidenum">
              <a:rPr lang="en-US" smtClean="0"/>
              <a:t>‹#›</a:t>
            </a:fld>
            <a:endParaRPr lang="en-US"/>
          </a:p>
        </p:txBody>
      </p:sp>
    </p:spTree>
    <p:extLst>
      <p:ext uri="{BB962C8B-B14F-4D97-AF65-F5344CB8AC3E}">
        <p14:creationId xmlns:p14="http://schemas.microsoft.com/office/powerpoint/2010/main" val="5096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6CFA5-3D6B-4BDC-8FAD-EB7299CFD55E}"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C68C9-2B30-4678-8E74-26685E160FF0}" type="slidenum">
              <a:rPr lang="en-US" smtClean="0"/>
              <a:t>‹#›</a:t>
            </a:fld>
            <a:endParaRPr lang="en-US"/>
          </a:p>
        </p:txBody>
      </p:sp>
    </p:spTree>
    <p:extLst>
      <p:ext uri="{BB962C8B-B14F-4D97-AF65-F5344CB8AC3E}">
        <p14:creationId xmlns:p14="http://schemas.microsoft.com/office/powerpoint/2010/main" val="1014666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6CFA5-3D6B-4BDC-8FAD-EB7299CFD55E}"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C68C9-2B30-4678-8E74-26685E160FF0}" type="slidenum">
              <a:rPr lang="en-US" smtClean="0"/>
              <a:t>‹#›</a:t>
            </a:fld>
            <a:endParaRPr lang="en-US"/>
          </a:p>
        </p:txBody>
      </p:sp>
    </p:spTree>
    <p:extLst>
      <p:ext uri="{BB962C8B-B14F-4D97-AF65-F5344CB8AC3E}">
        <p14:creationId xmlns:p14="http://schemas.microsoft.com/office/powerpoint/2010/main" val="318272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E6CFA5-3D6B-4BDC-8FAD-EB7299CFD55E}"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C68C9-2B30-4678-8E74-26685E160FF0}" type="slidenum">
              <a:rPr lang="en-US" smtClean="0"/>
              <a:t>‹#›</a:t>
            </a:fld>
            <a:endParaRPr lang="en-US"/>
          </a:p>
        </p:txBody>
      </p:sp>
    </p:spTree>
    <p:extLst>
      <p:ext uri="{BB962C8B-B14F-4D97-AF65-F5344CB8AC3E}">
        <p14:creationId xmlns:p14="http://schemas.microsoft.com/office/powerpoint/2010/main" val="229335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E6CFA5-3D6B-4BDC-8FAD-EB7299CFD55E}"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FC68C9-2B30-4678-8E74-26685E160FF0}" type="slidenum">
              <a:rPr lang="en-US" smtClean="0"/>
              <a:t>‹#›</a:t>
            </a:fld>
            <a:endParaRPr lang="en-US"/>
          </a:p>
        </p:txBody>
      </p:sp>
    </p:spTree>
    <p:extLst>
      <p:ext uri="{BB962C8B-B14F-4D97-AF65-F5344CB8AC3E}">
        <p14:creationId xmlns:p14="http://schemas.microsoft.com/office/powerpoint/2010/main" val="2712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E6CFA5-3D6B-4BDC-8FAD-EB7299CFD55E}"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FC68C9-2B30-4678-8E74-26685E160FF0}" type="slidenum">
              <a:rPr lang="en-US" smtClean="0"/>
              <a:t>‹#›</a:t>
            </a:fld>
            <a:endParaRPr lang="en-US"/>
          </a:p>
        </p:txBody>
      </p:sp>
    </p:spTree>
    <p:extLst>
      <p:ext uri="{BB962C8B-B14F-4D97-AF65-F5344CB8AC3E}">
        <p14:creationId xmlns:p14="http://schemas.microsoft.com/office/powerpoint/2010/main" val="428968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6CFA5-3D6B-4BDC-8FAD-EB7299CFD55E}"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FC68C9-2B30-4678-8E74-26685E160FF0}" type="slidenum">
              <a:rPr lang="en-US" smtClean="0"/>
              <a:t>‹#›</a:t>
            </a:fld>
            <a:endParaRPr lang="en-US"/>
          </a:p>
        </p:txBody>
      </p:sp>
    </p:spTree>
    <p:extLst>
      <p:ext uri="{BB962C8B-B14F-4D97-AF65-F5344CB8AC3E}">
        <p14:creationId xmlns:p14="http://schemas.microsoft.com/office/powerpoint/2010/main" val="3054952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6CFA5-3D6B-4BDC-8FAD-EB7299CFD55E}"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C68C9-2B30-4678-8E74-26685E160FF0}" type="slidenum">
              <a:rPr lang="en-US" smtClean="0"/>
              <a:t>‹#›</a:t>
            </a:fld>
            <a:endParaRPr lang="en-US"/>
          </a:p>
        </p:txBody>
      </p:sp>
    </p:spTree>
    <p:extLst>
      <p:ext uri="{BB962C8B-B14F-4D97-AF65-F5344CB8AC3E}">
        <p14:creationId xmlns:p14="http://schemas.microsoft.com/office/powerpoint/2010/main" val="403018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6CFA5-3D6B-4BDC-8FAD-EB7299CFD55E}"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C68C9-2B30-4678-8E74-26685E160FF0}" type="slidenum">
              <a:rPr lang="en-US" smtClean="0"/>
              <a:t>‹#›</a:t>
            </a:fld>
            <a:endParaRPr lang="en-US"/>
          </a:p>
        </p:txBody>
      </p:sp>
    </p:spTree>
    <p:extLst>
      <p:ext uri="{BB962C8B-B14F-4D97-AF65-F5344CB8AC3E}">
        <p14:creationId xmlns:p14="http://schemas.microsoft.com/office/powerpoint/2010/main" val="80623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6CFA5-3D6B-4BDC-8FAD-EB7299CFD55E}" type="datetimeFigureOut">
              <a:rPr lang="en-US" smtClean="0"/>
              <a:t>9/17/2015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C68C9-2B30-4678-8E74-26685E160FF0}" type="slidenum">
              <a:rPr lang="en-US" smtClean="0"/>
              <a:t>‹#›</a:t>
            </a:fld>
            <a:endParaRPr lang="en-US"/>
          </a:p>
        </p:txBody>
      </p:sp>
    </p:spTree>
    <p:extLst>
      <p:ext uri="{BB962C8B-B14F-4D97-AF65-F5344CB8AC3E}">
        <p14:creationId xmlns:p14="http://schemas.microsoft.com/office/powerpoint/2010/main" val="364885878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slide" Target="slide41.xml"/><Relationship Id="rId18" Type="http://schemas.openxmlformats.org/officeDocument/2006/relationships/slide" Target="slide55.xml"/><Relationship Id="rId26" Type="http://schemas.openxmlformats.org/officeDocument/2006/relationships/slide" Target="slide59.xml"/><Relationship Id="rId3" Type="http://schemas.openxmlformats.org/officeDocument/2006/relationships/slide" Target="slide5.xml"/><Relationship Id="rId21" Type="http://schemas.openxmlformats.org/officeDocument/2006/relationships/slide" Target="slide45.xml"/><Relationship Id="rId7" Type="http://schemas.openxmlformats.org/officeDocument/2006/relationships/slide" Target="slide51.xml"/><Relationship Id="rId12" Type="http://schemas.openxmlformats.org/officeDocument/2006/relationships/slide" Target="slide29.xml"/><Relationship Id="rId17" Type="http://schemas.openxmlformats.org/officeDocument/2006/relationships/slide" Target="slide43.xml"/><Relationship Id="rId25" Type="http://schemas.openxmlformats.org/officeDocument/2006/relationships/slide" Target="slide49.xml"/><Relationship Id="rId2" Type="http://schemas.openxmlformats.org/officeDocument/2006/relationships/slide" Target="slide3.xml"/><Relationship Id="rId16" Type="http://schemas.openxmlformats.org/officeDocument/2006/relationships/slide" Target="slide33.xml"/><Relationship Id="rId20"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13.xml"/><Relationship Id="rId11" Type="http://schemas.openxmlformats.org/officeDocument/2006/relationships/slide" Target="slide19.xml"/><Relationship Id="rId24" Type="http://schemas.openxmlformats.org/officeDocument/2006/relationships/slide" Target="slide37.xml"/><Relationship Id="rId5" Type="http://schemas.openxmlformats.org/officeDocument/2006/relationships/slide" Target="slide11.xml"/><Relationship Id="rId15" Type="http://schemas.openxmlformats.org/officeDocument/2006/relationships/slide" Target="slide21.xml"/><Relationship Id="rId23" Type="http://schemas.openxmlformats.org/officeDocument/2006/relationships/slide" Target="slide25.xml"/><Relationship Id="rId10" Type="http://schemas.openxmlformats.org/officeDocument/2006/relationships/slide" Target="slide15.xml"/><Relationship Id="rId19" Type="http://schemas.openxmlformats.org/officeDocument/2006/relationships/slide" Target="slide23.xml"/><Relationship Id="rId4" Type="http://schemas.openxmlformats.org/officeDocument/2006/relationships/slide" Target="slide7.xml"/><Relationship Id="rId9" Type="http://schemas.openxmlformats.org/officeDocument/2006/relationships/slide" Target="slide27.xml"/><Relationship Id="rId14" Type="http://schemas.openxmlformats.org/officeDocument/2006/relationships/slide" Target="slide53.xml"/><Relationship Id="rId22" Type="http://schemas.openxmlformats.org/officeDocument/2006/relationships/slide" Target="slide57.xml"/><Relationship Id="rId27" Type="http://schemas.openxmlformats.org/officeDocument/2006/relationships/slide" Target="slide6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dirty="0" smtClean="0"/>
              <a:t>Do Now:</a:t>
            </a:r>
            <a:endParaRPr lang="en-US" dirty="0"/>
          </a:p>
        </p:txBody>
      </p:sp>
      <p:sp>
        <p:nvSpPr>
          <p:cNvPr id="3" name="Subtitle 2"/>
          <p:cNvSpPr>
            <a:spLocks noGrp="1"/>
          </p:cNvSpPr>
          <p:nvPr>
            <p:ph type="subTitle" idx="1"/>
          </p:nvPr>
        </p:nvSpPr>
        <p:spPr>
          <a:xfrm>
            <a:off x="1371600" y="1905000"/>
            <a:ext cx="6400800" cy="3733800"/>
          </a:xfrm>
        </p:spPr>
        <p:txBody>
          <a:bodyPr/>
          <a:lstStyle/>
          <a:p>
            <a:r>
              <a:rPr lang="en-US" dirty="0" smtClean="0"/>
              <a:t>Ready for a Review </a:t>
            </a:r>
            <a:r>
              <a:rPr lang="en-US" smtClean="0"/>
              <a:t>Game?</a:t>
            </a:r>
            <a:endParaRPr lang="en-US" dirty="0" smtClean="0"/>
          </a:p>
        </p:txBody>
      </p:sp>
    </p:spTree>
    <p:extLst>
      <p:ext uri="{BB962C8B-B14F-4D97-AF65-F5344CB8AC3E}">
        <p14:creationId xmlns:p14="http://schemas.microsoft.com/office/powerpoint/2010/main" val="3152344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Countries and Empires</a:t>
            </a:r>
            <a:br>
              <a:rPr lang="en-US" dirty="0" smtClean="0"/>
            </a:br>
            <a:r>
              <a:rPr lang="en-US" dirty="0" smtClean="0"/>
              <a:t>Bonus 150</a:t>
            </a:r>
            <a:endParaRPr lang="en-US" dirty="0"/>
          </a:p>
        </p:txBody>
      </p:sp>
      <p:sp>
        <p:nvSpPr>
          <p:cNvPr id="4" name="Content Placeholder 3"/>
          <p:cNvSpPr>
            <a:spLocks noGrp="1"/>
          </p:cNvSpPr>
          <p:nvPr>
            <p:ph sz="half" idx="2"/>
          </p:nvPr>
        </p:nvSpPr>
        <p:spPr/>
        <p:txBody>
          <a:bodyPr/>
          <a:lstStyle/>
          <a:p>
            <a:r>
              <a:rPr lang="en-US" dirty="0" smtClean="0"/>
              <a:t>Aztec Empire</a:t>
            </a:r>
            <a:endParaRPr lang="en-US" dirty="0"/>
          </a:p>
        </p:txBody>
      </p:sp>
      <p:sp>
        <p:nvSpPr>
          <p:cNvPr id="3" name="Sun 2">
            <a:hlinkClick r:id="rId2"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723254"/>
            <a:ext cx="4038600" cy="2279854"/>
          </a:xfrm>
        </p:spPr>
      </p:pic>
    </p:spTree>
    <p:extLst>
      <p:ext uri="{BB962C8B-B14F-4D97-AF65-F5344CB8AC3E}">
        <p14:creationId xmlns:p14="http://schemas.microsoft.com/office/powerpoint/2010/main" val="740837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Countries and Empires</a:t>
            </a:r>
            <a:br>
              <a:rPr lang="en-US" dirty="0" smtClean="0"/>
            </a:br>
            <a:r>
              <a:rPr lang="en-US" dirty="0" smtClean="0"/>
              <a:t>400</a:t>
            </a:r>
            <a:endParaRPr lang="en-US" dirty="0"/>
          </a:p>
        </p:txBody>
      </p:sp>
      <p:sp>
        <p:nvSpPr>
          <p:cNvPr id="4" name="Content Placeholder 3"/>
          <p:cNvSpPr>
            <a:spLocks noGrp="1"/>
          </p:cNvSpPr>
          <p:nvPr>
            <p:ph sz="half" idx="2"/>
          </p:nvPr>
        </p:nvSpPr>
        <p:spPr/>
        <p:txBody>
          <a:bodyPr/>
          <a:lstStyle/>
          <a:p>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049483"/>
            <a:ext cx="4038600" cy="3627396"/>
          </a:xfrm>
        </p:spPr>
      </p:pic>
    </p:spTree>
    <p:extLst>
      <p:ext uri="{BB962C8B-B14F-4D97-AF65-F5344CB8AC3E}">
        <p14:creationId xmlns:p14="http://schemas.microsoft.com/office/powerpoint/2010/main" val="1167462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Countries and Empires</a:t>
            </a:r>
            <a:br>
              <a:rPr lang="en-US" dirty="0" smtClean="0"/>
            </a:br>
            <a:r>
              <a:rPr lang="en-US" dirty="0" smtClean="0"/>
              <a:t>400</a:t>
            </a:r>
            <a:endParaRPr lang="en-US" dirty="0"/>
          </a:p>
        </p:txBody>
      </p:sp>
      <p:sp>
        <p:nvSpPr>
          <p:cNvPr id="4" name="Content Placeholder 3"/>
          <p:cNvSpPr>
            <a:spLocks noGrp="1"/>
          </p:cNvSpPr>
          <p:nvPr>
            <p:ph sz="half" idx="2"/>
          </p:nvPr>
        </p:nvSpPr>
        <p:spPr/>
        <p:txBody>
          <a:bodyPr/>
          <a:lstStyle/>
          <a:p>
            <a:r>
              <a:rPr lang="en-US" dirty="0" smtClean="0"/>
              <a:t>Germany</a:t>
            </a:r>
            <a:endParaRPr lang="en-US" dirty="0"/>
          </a:p>
        </p:txBody>
      </p:sp>
      <p:sp>
        <p:nvSpPr>
          <p:cNvPr id="3" name="Sun 2">
            <a:hlinkClick r:id="rId2"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049483"/>
            <a:ext cx="4038600" cy="3627396"/>
          </a:xfrm>
        </p:spPr>
      </p:pic>
    </p:spTree>
    <p:extLst>
      <p:ext uri="{BB962C8B-B14F-4D97-AF65-F5344CB8AC3E}">
        <p14:creationId xmlns:p14="http://schemas.microsoft.com/office/powerpoint/2010/main" val="740837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Countries and Empires</a:t>
            </a:r>
            <a:br>
              <a:rPr lang="en-US" dirty="0" smtClean="0"/>
            </a:br>
            <a:r>
              <a:rPr lang="en-US" dirty="0"/>
              <a:t>5</a:t>
            </a:r>
            <a:r>
              <a:rPr lang="en-US" dirty="0" smtClean="0"/>
              <a:t>00</a:t>
            </a:r>
            <a:endParaRPr lang="en-US" dirty="0"/>
          </a:p>
        </p:txBody>
      </p:sp>
      <p:sp>
        <p:nvSpPr>
          <p:cNvPr id="4" name="Content Placeholder 3"/>
          <p:cNvSpPr>
            <a:spLocks noGrp="1"/>
          </p:cNvSpPr>
          <p:nvPr>
            <p:ph sz="half" idx="2"/>
          </p:nvPr>
        </p:nvSpPr>
        <p:spPr/>
        <p:txBody>
          <a:bodyPr/>
          <a:lstStyle/>
          <a:p>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02117"/>
            <a:ext cx="4038600" cy="2522129"/>
          </a:xfrm>
        </p:spPr>
      </p:pic>
    </p:spTree>
    <p:extLst>
      <p:ext uri="{BB962C8B-B14F-4D97-AF65-F5344CB8AC3E}">
        <p14:creationId xmlns:p14="http://schemas.microsoft.com/office/powerpoint/2010/main" val="1925582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Countries and Empires</a:t>
            </a:r>
            <a:br>
              <a:rPr lang="en-US" dirty="0" smtClean="0"/>
            </a:br>
            <a:r>
              <a:rPr lang="en-US" dirty="0"/>
              <a:t>5</a:t>
            </a:r>
            <a:r>
              <a:rPr lang="en-US" dirty="0" smtClean="0"/>
              <a:t>00</a:t>
            </a:r>
            <a:endParaRPr lang="en-US" dirty="0"/>
          </a:p>
        </p:txBody>
      </p:sp>
      <p:sp>
        <p:nvSpPr>
          <p:cNvPr id="4" name="Content Placeholder 3"/>
          <p:cNvSpPr>
            <a:spLocks noGrp="1"/>
          </p:cNvSpPr>
          <p:nvPr>
            <p:ph sz="half" idx="2"/>
          </p:nvPr>
        </p:nvSpPr>
        <p:spPr/>
        <p:txBody>
          <a:bodyPr/>
          <a:lstStyle/>
          <a:p>
            <a:r>
              <a:rPr lang="en-US" dirty="0" smtClean="0"/>
              <a:t>Mughal Empire</a:t>
            </a:r>
            <a:endParaRPr lang="en-US" dirty="0"/>
          </a:p>
        </p:txBody>
      </p:sp>
      <p:sp>
        <p:nvSpPr>
          <p:cNvPr id="3" name="Sun 2">
            <a:hlinkClick r:id="rId2"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602117"/>
            <a:ext cx="4038600" cy="2522129"/>
          </a:xfrm>
        </p:spPr>
      </p:pic>
    </p:spTree>
    <p:extLst>
      <p:ext uri="{BB962C8B-B14F-4D97-AF65-F5344CB8AC3E}">
        <p14:creationId xmlns:p14="http://schemas.microsoft.com/office/powerpoint/2010/main" val="3473983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Bodies of Water</a:t>
            </a:r>
            <a:br>
              <a:rPr lang="en-US" dirty="0" smtClean="0"/>
            </a:br>
            <a:r>
              <a:rPr lang="en-US" dirty="0" smtClean="0"/>
              <a:t>100</a:t>
            </a:r>
            <a:endParaRPr lang="en-US" dirty="0"/>
          </a:p>
        </p:txBody>
      </p:sp>
      <p:sp>
        <p:nvSpPr>
          <p:cNvPr id="4" name="Content Placeholder 3"/>
          <p:cNvSpPr>
            <a:spLocks noGrp="1"/>
          </p:cNvSpPr>
          <p:nvPr>
            <p:ph sz="half" idx="2"/>
          </p:nvPr>
        </p:nvSpPr>
        <p:spPr/>
        <p:txBody>
          <a:bodyPr/>
          <a:lstStyle/>
          <a:p>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723254"/>
            <a:ext cx="4038600" cy="2279854"/>
          </a:xfrm>
        </p:spPr>
      </p:pic>
    </p:spTree>
    <p:extLst>
      <p:ext uri="{BB962C8B-B14F-4D97-AF65-F5344CB8AC3E}">
        <p14:creationId xmlns:p14="http://schemas.microsoft.com/office/powerpoint/2010/main" val="2462438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Bodies of Water</a:t>
            </a:r>
            <a:br>
              <a:rPr lang="en-US" dirty="0" smtClean="0"/>
            </a:br>
            <a:r>
              <a:rPr lang="en-US" dirty="0" smtClean="0"/>
              <a:t>100</a:t>
            </a:r>
            <a:endParaRPr lang="en-US" dirty="0"/>
          </a:p>
        </p:txBody>
      </p:sp>
      <p:sp>
        <p:nvSpPr>
          <p:cNvPr id="4" name="Content Placeholder 3"/>
          <p:cNvSpPr>
            <a:spLocks noGrp="1"/>
          </p:cNvSpPr>
          <p:nvPr>
            <p:ph sz="half" idx="2"/>
          </p:nvPr>
        </p:nvSpPr>
        <p:spPr/>
        <p:txBody>
          <a:bodyPr/>
          <a:lstStyle/>
          <a:p>
            <a:r>
              <a:rPr lang="en-US" dirty="0" smtClean="0"/>
              <a:t>Pacific Ocean</a:t>
            </a:r>
            <a:endParaRPr lang="en-US" dirty="0"/>
          </a:p>
        </p:txBody>
      </p:sp>
      <p:sp>
        <p:nvSpPr>
          <p:cNvPr id="3" name="Sun 2">
            <a:hlinkClick r:id="" action="ppaction://hlinkshowjump?jump=nextslide"/>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723254"/>
            <a:ext cx="4038600" cy="2279854"/>
          </a:xfrm>
        </p:spPr>
      </p:pic>
    </p:spTree>
    <p:extLst>
      <p:ext uri="{BB962C8B-B14F-4D97-AF65-F5344CB8AC3E}">
        <p14:creationId xmlns:p14="http://schemas.microsoft.com/office/powerpoint/2010/main" val="2586975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Bodies of Water</a:t>
            </a:r>
            <a:br>
              <a:rPr lang="en-US" dirty="0" smtClean="0"/>
            </a:br>
            <a:r>
              <a:rPr lang="en-US" dirty="0" smtClean="0"/>
              <a:t>Bonus 50</a:t>
            </a:r>
            <a:endParaRPr lang="en-US" dirty="0"/>
          </a:p>
        </p:txBody>
      </p:sp>
      <p:sp>
        <p:nvSpPr>
          <p:cNvPr id="4" name="Content Placeholder 3"/>
          <p:cNvSpPr>
            <a:spLocks noGrp="1"/>
          </p:cNvSpPr>
          <p:nvPr>
            <p:ph sz="half" idx="2"/>
          </p:nvPr>
        </p:nvSpPr>
        <p:spPr/>
        <p:txBody>
          <a:bodyPr/>
          <a:lstStyle/>
          <a:p>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049483"/>
            <a:ext cx="4038600" cy="3627396"/>
          </a:xfrm>
        </p:spPr>
      </p:pic>
    </p:spTree>
    <p:extLst>
      <p:ext uri="{BB962C8B-B14F-4D97-AF65-F5344CB8AC3E}">
        <p14:creationId xmlns:p14="http://schemas.microsoft.com/office/powerpoint/2010/main" val="1157670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Bodies of Water</a:t>
            </a:r>
            <a:br>
              <a:rPr lang="en-US" dirty="0" smtClean="0"/>
            </a:br>
            <a:r>
              <a:rPr lang="en-US" dirty="0" smtClean="0"/>
              <a:t>Bonus 50</a:t>
            </a:r>
            <a:endParaRPr lang="en-US" dirty="0"/>
          </a:p>
        </p:txBody>
      </p:sp>
      <p:sp>
        <p:nvSpPr>
          <p:cNvPr id="4" name="Content Placeholder 3"/>
          <p:cNvSpPr>
            <a:spLocks noGrp="1"/>
          </p:cNvSpPr>
          <p:nvPr>
            <p:ph sz="half" idx="2"/>
          </p:nvPr>
        </p:nvSpPr>
        <p:spPr/>
        <p:txBody>
          <a:bodyPr/>
          <a:lstStyle/>
          <a:p>
            <a:r>
              <a:rPr lang="en-US" dirty="0" smtClean="0"/>
              <a:t>Mediterranean Sea </a:t>
            </a:r>
            <a:endParaRPr lang="en-US" dirty="0"/>
          </a:p>
        </p:txBody>
      </p:sp>
      <p:sp>
        <p:nvSpPr>
          <p:cNvPr id="3" name="Sun 2">
            <a:hlinkClick r:id="rId2"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723254"/>
            <a:ext cx="4038600" cy="2279854"/>
          </a:xfrm>
        </p:spPr>
      </p:pic>
      <p:pic>
        <p:nvPicPr>
          <p:cNvPr id="6"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049483"/>
            <a:ext cx="4038600" cy="3627396"/>
          </a:xfrm>
          <a:prstGeom prst="rect">
            <a:avLst/>
          </a:prstGeom>
        </p:spPr>
      </p:pic>
    </p:spTree>
    <p:extLst>
      <p:ext uri="{BB962C8B-B14F-4D97-AF65-F5344CB8AC3E}">
        <p14:creationId xmlns:p14="http://schemas.microsoft.com/office/powerpoint/2010/main" val="2542505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Bodies of Water</a:t>
            </a:r>
            <a:br>
              <a:rPr lang="en-US" dirty="0" smtClean="0"/>
            </a:br>
            <a:r>
              <a:rPr lang="en-US" dirty="0" smtClean="0"/>
              <a:t>200</a:t>
            </a:r>
            <a:endParaRPr lang="en-US" dirty="0"/>
          </a:p>
        </p:txBody>
      </p:sp>
      <p:sp>
        <p:nvSpPr>
          <p:cNvPr id="4" name="Content Placeholder 3"/>
          <p:cNvSpPr>
            <a:spLocks noGrp="1"/>
          </p:cNvSpPr>
          <p:nvPr>
            <p:ph sz="half" idx="2"/>
          </p:nvPr>
        </p:nvSpPr>
        <p:spPr/>
        <p:txBody>
          <a:bodyPr/>
          <a:lstStyle/>
          <a:p>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02117"/>
            <a:ext cx="4038600" cy="2522129"/>
          </a:xfrm>
        </p:spPr>
      </p:pic>
    </p:spTree>
    <p:extLst>
      <p:ext uri="{BB962C8B-B14F-4D97-AF65-F5344CB8AC3E}">
        <p14:creationId xmlns:p14="http://schemas.microsoft.com/office/powerpoint/2010/main" val="903224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363682"/>
            <a:ext cx="1219200" cy="838200"/>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Countries and</a:t>
            </a:r>
          </a:p>
          <a:p>
            <a:pPr algn="ctr"/>
            <a:r>
              <a:rPr lang="en-US" sz="1600" dirty="0" smtClean="0">
                <a:solidFill>
                  <a:schemeClr val="bg1"/>
                </a:solidFill>
              </a:rPr>
              <a:t>Empires</a:t>
            </a:r>
            <a:endParaRPr lang="en-US" sz="1600" dirty="0">
              <a:solidFill>
                <a:schemeClr val="bg1"/>
              </a:solidFill>
            </a:endParaRPr>
          </a:p>
        </p:txBody>
      </p:sp>
      <p:sp>
        <p:nvSpPr>
          <p:cNvPr id="7" name="Rounded Rectangle 6"/>
          <p:cNvSpPr/>
          <p:nvPr/>
        </p:nvSpPr>
        <p:spPr>
          <a:xfrm>
            <a:off x="7543800" y="342900"/>
            <a:ext cx="1219200" cy="838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The Renaissance</a:t>
            </a:r>
            <a:endParaRPr lang="en-US" sz="1400" dirty="0">
              <a:solidFill>
                <a:schemeClr val="bg1"/>
              </a:solidFill>
            </a:endParaRPr>
          </a:p>
        </p:txBody>
      </p:sp>
      <p:sp>
        <p:nvSpPr>
          <p:cNvPr id="8" name="Rounded Rectangle 7"/>
          <p:cNvSpPr/>
          <p:nvPr/>
        </p:nvSpPr>
        <p:spPr>
          <a:xfrm>
            <a:off x="5715000" y="342900"/>
            <a:ext cx="1219200" cy="8382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Before the Renaissance</a:t>
            </a:r>
            <a:endParaRPr lang="en-US" sz="1400" dirty="0">
              <a:solidFill>
                <a:schemeClr val="bg1"/>
              </a:solidFill>
            </a:endParaRPr>
          </a:p>
        </p:txBody>
      </p:sp>
      <p:sp>
        <p:nvSpPr>
          <p:cNvPr id="9" name="Rounded Rectangle 8"/>
          <p:cNvSpPr/>
          <p:nvPr/>
        </p:nvSpPr>
        <p:spPr>
          <a:xfrm>
            <a:off x="3844636" y="342900"/>
            <a:ext cx="1219200" cy="8382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Rest of the Map</a:t>
            </a:r>
            <a:endParaRPr lang="en-US" dirty="0">
              <a:solidFill>
                <a:schemeClr val="bg1"/>
              </a:solidFill>
            </a:endParaRPr>
          </a:p>
        </p:txBody>
      </p:sp>
      <p:sp>
        <p:nvSpPr>
          <p:cNvPr id="10" name="Rounded Rectangle 9"/>
          <p:cNvSpPr/>
          <p:nvPr/>
        </p:nvSpPr>
        <p:spPr>
          <a:xfrm>
            <a:off x="2133600" y="342900"/>
            <a:ext cx="1219200" cy="838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Bodies of Water</a:t>
            </a:r>
            <a:endParaRPr lang="en-US" dirty="0">
              <a:solidFill>
                <a:schemeClr val="bg1"/>
              </a:solidFill>
            </a:endParaRPr>
          </a:p>
        </p:txBody>
      </p:sp>
      <p:sp>
        <p:nvSpPr>
          <p:cNvPr id="11" name="Rounded Rectangle 10"/>
          <p:cNvSpPr/>
          <p:nvPr/>
        </p:nvSpPr>
        <p:spPr>
          <a:xfrm>
            <a:off x="381000" y="1354282"/>
            <a:ext cx="1219200" cy="838200"/>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2" action="ppaction://hlinksldjump"/>
              </a:rPr>
              <a:t>100</a:t>
            </a:r>
            <a:endParaRPr lang="en-US" dirty="0">
              <a:solidFill>
                <a:schemeClr val="bg1"/>
              </a:solidFill>
            </a:endParaRPr>
          </a:p>
        </p:txBody>
      </p:sp>
      <p:sp>
        <p:nvSpPr>
          <p:cNvPr id="12" name="Rounded Rectangle 11"/>
          <p:cNvSpPr/>
          <p:nvPr/>
        </p:nvSpPr>
        <p:spPr>
          <a:xfrm>
            <a:off x="381000" y="2438400"/>
            <a:ext cx="1219200" cy="83820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3" action="ppaction://hlinksldjump"/>
              </a:rPr>
              <a:t>200</a:t>
            </a:r>
            <a:endParaRPr lang="en-US" dirty="0">
              <a:solidFill>
                <a:schemeClr val="bg1"/>
              </a:solidFill>
            </a:endParaRPr>
          </a:p>
        </p:txBody>
      </p:sp>
      <p:sp>
        <p:nvSpPr>
          <p:cNvPr id="13" name="Rounded Rectangle 12"/>
          <p:cNvSpPr/>
          <p:nvPr/>
        </p:nvSpPr>
        <p:spPr>
          <a:xfrm>
            <a:off x="381000" y="3505200"/>
            <a:ext cx="1219200" cy="83820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4" action="ppaction://hlinksldjump"/>
              </a:rPr>
              <a:t>300</a:t>
            </a:r>
            <a:endParaRPr lang="en-US" dirty="0">
              <a:solidFill>
                <a:schemeClr val="bg1"/>
              </a:solidFill>
            </a:endParaRPr>
          </a:p>
        </p:txBody>
      </p:sp>
      <p:sp>
        <p:nvSpPr>
          <p:cNvPr id="14" name="Rounded Rectangle 13"/>
          <p:cNvSpPr/>
          <p:nvPr/>
        </p:nvSpPr>
        <p:spPr>
          <a:xfrm>
            <a:off x="381000" y="4572000"/>
            <a:ext cx="1219200" cy="838200"/>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5" action="ppaction://hlinksldjump"/>
              </a:rPr>
              <a:t>400</a:t>
            </a:r>
            <a:endParaRPr lang="en-US" dirty="0">
              <a:solidFill>
                <a:schemeClr val="bg1"/>
              </a:solidFill>
            </a:endParaRPr>
          </a:p>
        </p:txBody>
      </p:sp>
      <p:sp>
        <p:nvSpPr>
          <p:cNvPr id="15" name="Rounded Rectangle 14"/>
          <p:cNvSpPr/>
          <p:nvPr/>
        </p:nvSpPr>
        <p:spPr>
          <a:xfrm>
            <a:off x="381000" y="5638800"/>
            <a:ext cx="1219200" cy="838200"/>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6" action="ppaction://hlinksldjump"/>
              </a:rPr>
              <a:t>500</a:t>
            </a:r>
            <a:endParaRPr lang="en-US" dirty="0">
              <a:solidFill>
                <a:schemeClr val="bg1"/>
              </a:solidFill>
            </a:endParaRPr>
          </a:p>
        </p:txBody>
      </p:sp>
      <p:sp>
        <p:nvSpPr>
          <p:cNvPr id="16" name="Rounded Rectangle 15"/>
          <p:cNvSpPr/>
          <p:nvPr/>
        </p:nvSpPr>
        <p:spPr>
          <a:xfrm>
            <a:off x="7543800" y="1354282"/>
            <a:ext cx="12192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7" action="ppaction://hlinksldjump"/>
              </a:rPr>
              <a:t>100</a:t>
            </a:r>
            <a:endParaRPr lang="en-US" dirty="0">
              <a:solidFill>
                <a:schemeClr val="bg1"/>
              </a:solidFill>
            </a:endParaRPr>
          </a:p>
        </p:txBody>
      </p:sp>
      <p:sp>
        <p:nvSpPr>
          <p:cNvPr id="17" name="Rounded Rectangle 16"/>
          <p:cNvSpPr/>
          <p:nvPr/>
        </p:nvSpPr>
        <p:spPr>
          <a:xfrm>
            <a:off x="5715000" y="1354282"/>
            <a:ext cx="1219200" cy="838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8" action="ppaction://hlinksldjump"/>
              </a:rPr>
              <a:t>100</a:t>
            </a:r>
            <a:endParaRPr lang="en-US" dirty="0">
              <a:solidFill>
                <a:schemeClr val="bg1"/>
              </a:solidFill>
            </a:endParaRPr>
          </a:p>
        </p:txBody>
      </p:sp>
      <p:sp>
        <p:nvSpPr>
          <p:cNvPr id="18" name="Rounded Rectangle 17"/>
          <p:cNvSpPr/>
          <p:nvPr/>
        </p:nvSpPr>
        <p:spPr>
          <a:xfrm>
            <a:off x="3844636" y="1354282"/>
            <a:ext cx="1219200" cy="8382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9" action="ppaction://hlinksldjump"/>
              </a:rPr>
              <a:t>100</a:t>
            </a:r>
            <a:endParaRPr lang="en-US" dirty="0">
              <a:solidFill>
                <a:schemeClr val="bg1"/>
              </a:solidFill>
            </a:endParaRPr>
          </a:p>
        </p:txBody>
      </p:sp>
      <p:sp>
        <p:nvSpPr>
          <p:cNvPr id="19" name="Rounded Rectangle 18"/>
          <p:cNvSpPr/>
          <p:nvPr/>
        </p:nvSpPr>
        <p:spPr>
          <a:xfrm>
            <a:off x="2133600" y="1354282"/>
            <a:ext cx="1219200" cy="838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10" action="ppaction://hlinksldjump"/>
              </a:rPr>
              <a:t>100</a:t>
            </a:r>
            <a:endParaRPr lang="en-US" dirty="0">
              <a:solidFill>
                <a:schemeClr val="bg1"/>
              </a:solidFill>
            </a:endParaRPr>
          </a:p>
        </p:txBody>
      </p:sp>
      <p:sp>
        <p:nvSpPr>
          <p:cNvPr id="20" name="Rounded Rectangle 19"/>
          <p:cNvSpPr/>
          <p:nvPr/>
        </p:nvSpPr>
        <p:spPr>
          <a:xfrm>
            <a:off x="2133600" y="2438400"/>
            <a:ext cx="1219200" cy="838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11" action="ppaction://hlinksldjump"/>
              </a:rPr>
              <a:t>200</a:t>
            </a:r>
            <a:endParaRPr lang="en-US" dirty="0">
              <a:solidFill>
                <a:schemeClr val="bg1"/>
              </a:solidFill>
            </a:endParaRPr>
          </a:p>
        </p:txBody>
      </p:sp>
      <p:sp>
        <p:nvSpPr>
          <p:cNvPr id="21" name="Rounded Rectangle 20"/>
          <p:cNvSpPr/>
          <p:nvPr/>
        </p:nvSpPr>
        <p:spPr>
          <a:xfrm>
            <a:off x="3844636" y="2438400"/>
            <a:ext cx="1219200" cy="8382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12" action="ppaction://hlinksldjump"/>
              </a:rPr>
              <a:t>200</a:t>
            </a:r>
            <a:endParaRPr lang="en-US" dirty="0">
              <a:solidFill>
                <a:schemeClr val="bg1"/>
              </a:solidFill>
            </a:endParaRPr>
          </a:p>
        </p:txBody>
      </p:sp>
      <p:sp>
        <p:nvSpPr>
          <p:cNvPr id="22" name="Rounded Rectangle 21"/>
          <p:cNvSpPr/>
          <p:nvPr/>
        </p:nvSpPr>
        <p:spPr>
          <a:xfrm>
            <a:off x="5715000" y="2438400"/>
            <a:ext cx="1219200" cy="8382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13" action="ppaction://hlinksldjump"/>
              </a:rPr>
              <a:t>200</a:t>
            </a:r>
            <a:endParaRPr lang="en-US" dirty="0">
              <a:solidFill>
                <a:schemeClr val="bg1"/>
              </a:solidFill>
            </a:endParaRPr>
          </a:p>
        </p:txBody>
      </p:sp>
      <p:sp>
        <p:nvSpPr>
          <p:cNvPr id="23" name="Rounded Rectangle 22"/>
          <p:cNvSpPr/>
          <p:nvPr/>
        </p:nvSpPr>
        <p:spPr>
          <a:xfrm>
            <a:off x="7543800" y="2438400"/>
            <a:ext cx="1219200" cy="8382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14" action="ppaction://hlinksldjump"/>
              </a:rPr>
              <a:t>200</a:t>
            </a:r>
            <a:endParaRPr lang="en-US" dirty="0">
              <a:solidFill>
                <a:schemeClr val="bg1"/>
              </a:solidFill>
            </a:endParaRPr>
          </a:p>
        </p:txBody>
      </p:sp>
      <p:sp>
        <p:nvSpPr>
          <p:cNvPr id="24" name="Rounded Rectangle 23"/>
          <p:cNvSpPr/>
          <p:nvPr/>
        </p:nvSpPr>
        <p:spPr>
          <a:xfrm>
            <a:off x="2133600" y="3505200"/>
            <a:ext cx="1219200" cy="8382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15" action="ppaction://hlinksldjump"/>
              </a:rPr>
              <a:t>300</a:t>
            </a:r>
            <a:endParaRPr lang="en-US" dirty="0">
              <a:solidFill>
                <a:schemeClr val="bg1"/>
              </a:solidFill>
            </a:endParaRPr>
          </a:p>
        </p:txBody>
      </p:sp>
      <p:sp>
        <p:nvSpPr>
          <p:cNvPr id="25" name="Rounded Rectangle 24"/>
          <p:cNvSpPr/>
          <p:nvPr/>
        </p:nvSpPr>
        <p:spPr>
          <a:xfrm>
            <a:off x="3844636" y="3505200"/>
            <a:ext cx="1219200" cy="838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16" action="ppaction://hlinksldjump"/>
              </a:rPr>
              <a:t>300</a:t>
            </a:r>
            <a:endParaRPr lang="en-US" dirty="0">
              <a:solidFill>
                <a:schemeClr val="bg1"/>
              </a:solidFill>
            </a:endParaRPr>
          </a:p>
        </p:txBody>
      </p:sp>
      <p:sp>
        <p:nvSpPr>
          <p:cNvPr id="26" name="Rounded Rectangle 25"/>
          <p:cNvSpPr/>
          <p:nvPr/>
        </p:nvSpPr>
        <p:spPr>
          <a:xfrm>
            <a:off x="5715000" y="3505200"/>
            <a:ext cx="1219200" cy="8382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17" action="ppaction://hlinksldjump"/>
              </a:rPr>
              <a:t>300</a:t>
            </a:r>
            <a:endParaRPr lang="en-US" dirty="0">
              <a:solidFill>
                <a:schemeClr val="bg1"/>
              </a:solidFill>
            </a:endParaRPr>
          </a:p>
        </p:txBody>
      </p:sp>
      <p:sp>
        <p:nvSpPr>
          <p:cNvPr id="27" name="Rounded Rectangle 26"/>
          <p:cNvSpPr/>
          <p:nvPr/>
        </p:nvSpPr>
        <p:spPr>
          <a:xfrm>
            <a:off x="7543800" y="3505200"/>
            <a:ext cx="1219200" cy="838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18" action="ppaction://hlinksldjump"/>
              </a:rPr>
              <a:t>300</a:t>
            </a:r>
            <a:endParaRPr lang="en-US" dirty="0">
              <a:solidFill>
                <a:schemeClr val="bg1"/>
              </a:solidFill>
            </a:endParaRPr>
          </a:p>
        </p:txBody>
      </p:sp>
      <p:sp>
        <p:nvSpPr>
          <p:cNvPr id="28" name="Rounded Rectangle 27"/>
          <p:cNvSpPr/>
          <p:nvPr/>
        </p:nvSpPr>
        <p:spPr>
          <a:xfrm>
            <a:off x="2133600" y="4572000"/>
            <a:ext cx="1219200" cy="8382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19" action="ppaction://hlinksldjump"/>
              </a:rPr>
              <a:t>400</a:t>
            </a:r>
            <a:endParaRPr lang="en-US" dirty="0">
              <a:solidFill>
                <a:schemeClr val="bg1"/>
              </a:solidFill>
            </a:endParaRPr>
          </a:p>
        </p:txBody>
      </p:sp>
      <p:sp>
        <p:nvSpPr>
          <p:cNvPr id="29" name="Rounded Rectangle 28"/>
          <p:cNvSpPr/>
          <p:nvPr/>
        </p:nvSpPr>
        <p:spPr>
          <a:xfrm>
            <a:off x="3844636" y="4572000"/>
            <a:ext cx="1219200" cy="8382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20" action="ppaction://hlinksldjump"/>
              </a:rPr>
              <a:t>400</a:t>
            </a:r>
            <a:endParaRPr lang="en-US" dirty="0">
              <a:solidFill>
                <a:schemeClr val="bg1"/>
              </a:solidFill>
            </a:endParaRPr>
          </a:p>
        </p:txBody>
      </p:sp>
      <p:sp>
        <p:nvSpPr>
          <p:cNvPr id="30" name="Rounded Rectangle 29"/>
          <p:cNvSpPr/>
          <p:nvPr/>
        </p:nvSpPr>
        <p:spPr>
          <a:xfrm>
            <a:off x="5715000" y="4572000"/>
            <a:ext cx="1219200" cy="8382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21" action="ppaction://hlinksldjump"/>
              </a:rPr>
              <a:t>400</a:t>
            </a:r>
            <a:endParaRPr lang="en-US" dirty="0">
              <a:solidFill>
                <a:schemeClr val="bg1"/>
              </a:solidFill>
            </a:endParaRPr>
          </a:p>
        </p:txBody>
      </p:sp>
      <p:sp>
        <p:nvSpPr>
          <p:cNvPr id="31" name="Rounded Rectangle 30"/>
          <p:cNvSpPr/>
          <p:nvPr/>
        </p:nvSpPr>
        <p:spPr>
          <a:xfrm>
            <a:off x="7543800" y="4572000"/>
            <a:ext cx="1219200" cy="8382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22" action="ppaction://hlinksldjump"/>
              </a:rPr>
              <a:t>400</a:t>
            </a:r>
            <a:endParaRPr lang="en-US" dirty="0">
              <a:solidFill>
                <a:schemeClr val="bg1"/>
              </a:solidFill>
            </a:endParaRPr>
          </a:p>
        </p:txBody>
      </p:sp>
      <p:sp>
        <p:nvSpPr>
          <p:cNvPr id="32" name="Rounded Rectangle 31"/>
          <p:cNvSpPr/>
          <p:nvPr/>
        </p:nvSpPr>
        <p:spPr>
          <a:xfrm>
            <a:off x="2133600" y="5638800"/>
            <a:ext cx="1219200" cy="8382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23" action="ppaction://hlinksldjump"/>
              </a:rPr>
              <a:t>500</a:t>
            </a:r>
            <a:endParaRPr lang="en-US" dirty="0">
              <a:solidFill>
                <a:schemeClr val="bg1"/>
              </a:solidFill>
            </a:endParaRPr>
          </a:p>
        </p:txBody>
      </p:sp>
      <p:sp>
        <p:nvSpPr>
          <p:cNvPr id="33" name="Rounded Rectangle 32"/>
          <p:cNvSpPr/>
          <p:nvPr/>
        </p:nvSpPr>
        <p:spPr>
          <a:xfrm>
            <a:off x="3844636" y="5638800"/>
            <a:ext cx="1219200" cy="83820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24" action="ppaction://hlinksldjump"/>
              </a:rPr>
              <a:t>500</a:t>
            </a:r>
            <a:endParaRPr lang="en-US" dirty="0">
              <a:solidFill>
                <a:schemeClr val="bg1"/>
              </a:solidFill>
            </a:endParaRPr>
          </a:p>
        </p:txBody>
      </p:sp>
      <p:sp>
        <p:nvSpPr>
          <p:cNvPr id="34" name="Rounded Rectangle 33"/>
          <p:cNvSpPr/>
          <p:nvPr/>
        </p:nvSpPr>
        <p:spPr>
          <a:xfrm>
            <a:off x="5715000" y="5638800"/>
            <a:ext cx="1219200" cy="83820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25" action="ppaction://hlinksldjump"/>
              </a:rPr>
              <a:t>500</a:t>
            </a:r>
            <a:endParaRPr lang="en-US" dirty="0">
              <a:solidFill>
                <a:schemeClr val="bg1"/>
              </a:solidFill>
            </a:endParaRPr>
          </a:p>
        </p:txBody>
      </p:sp>
      <p:sp>
        <p:nvSpPr>
          <p:cNvPr id="35" name="Rounded Rectangle 34"/>
          <p:cNvSpPr/>
          <p:nvPr/>
        </p:nvSpPr>
        <p:spPr>
          <a:xfrm>
            <a:off x="7543800" y="5638800"/>
            <a:ext cx="1219200" cy="8382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26" action="ppaction://hlinksldjump"/>
              </a:rPr>
              <a:t>500</a:t>
            </a:r>
            <a:endParaRPr lang="en-US" dirty="0">
              <a:solidFill>
                <a:schemeClr val="bg1"/>
              </a:solidFill>
            </a:endParaRPr>
          </a:p>
        </p:txBody>
      </p:sp>
      <p:sp>
        <p:nvSpPr>
          <p:cNvPr id="3" name="Smiley Face 2">
            <a:hlinkClick r:id="rId27" action="ppaction://hlinksldjump"/>
          </p:cNvPr>
          <p:cNvSpPr/>
          <p:nvPr/>
        </p:nvSpPr>
        <p:spPr>
          <a:xfrm>
            <a:off x="4267200" y="0"/>
            <a:ext cx="381000" cy="363682"/>
          </a:xfrm>
          <a:prstGeom prst="smileyFac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260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Bodies of Water</a:t>
            </a:r>
            <a:br>
              <a:rPr lang="en-US" dirty="0" smtClean="0"/>
            </a:br>
            <a:r>
              <a:rPr lang="en-US" dirty="0" smtClean="0"/>
              <a:t>200</a:t>
            </a:r>
            <a:endParaRPr lang="en-US" dirty="0"/>
          </a:p>
        </p:txBody>
      </p:sp>
      <p:sp>
        <p:nvSpPr>
          <p:cNvPr id="4" name="Content Placeholder 3"/>
          <p:cNvSpPr>
            <a:spLocks noGrp="1"/>
          </p:cNvSpPr>
          <p:nvPr>
            <p:ph sz="half" idx="2"/>
          </p:nvPr>
        </p:nvSpPr>
        <p:spPr/>
        <p:txBody>
          <a:bodyPr/>
          <a:lstStyle/>
          <a:p>
            <a:r>
              <a:rPr lang="en-US" dirty="0" smtClean="0"/>
              <a:t>Black Sea </a:t>
            </a:r>
            <a:endParaRPr lang="en-US" dirty="0"/>
          </a:p>
        </p:txBody>
      </p:sp>
      <p:sp>
        <p:nvSpPr>
          <p:cNvPr id="3" name="Sun 2">
            <a:hlinkClick r:id="rId2"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602117"/>
            <a:ext cx="4038600" cy="2522129"/>
          </a:xfrm>
        </p:spPr>
      </p:pic>
    </p:spTree>
    <p:extLst>
      <p:ext uri="{BB962C8B-B14F-4D97-AF65-F5344CB8AC3E}">
        <p14:creationId xmlns:p14="http://schemas.microsoft.com/office/powerpoint/2010/main" val="1414476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Bodies of Water</a:t>
            </a:r>
            <a:br>
              <a:rPr lang="en-US" dirty="0" smtClean="0"/>
            </a:br>
            <a:r>
              <a:rPr lang="en-US" dirty="0"/>
              <a:t>3</a:t>
            </a:r>
            <a:r>
              <a:rPr lang="en-US" dirty="0" smtClean="0"/>
              <a:t>00</a:t>
            </a:r>
            <a:endParaRPr lang="en-US" dirty="0"/>
          </a:p>
        </p:txBody>
      </p:sp>
      <p:sp>
        <p:nvSpPr>
          <p:cNvPr id="4" name="Content Placeholder 3"/>
          <p:cNvSpPr>
            <a:spLocks noGrp="1"/>
          </p:cNvSpPr>
          <p:nvPr>
            <p:ph sz="half" idx="2"/>
          </p:nvPr>
        </p:nvSpPr>
        <p:spPr/>
        <p:txBody>
          <a:bodyPr/>
          <a:lstStyle/>
          <a:p>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02117"/>
            <a:ext cx="4038600" cy="2522129"/>
          </a:xfrm>
        </p:spPr>
      </p:pic>
    </p:spTree>
    <p:extLst>
      <p:ext uri="{BB962C8B-B14F-4D97-AF65-F5344CB8AC3E}">
        <p14:creationId xmlns:p14="http://schemas.microsoft.com/office/powerpoint/2010/main" val="3864956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Bodies of Water</a:t>
            </a:r>
            <a:br>
              <a:rPr lang="en-US" dirty="0" smtClean="0"/>
            </a:br>
            <a:r>
              <a:rPr lang="en-US" dirty="0"/>
              <a:t>3</a:t>
            </a:r>
            <a:r>
              <a:rPr lang="en-US" dirty="0" smtClean="0"/>
              <a:t>00</a:t>
            </a:r>
            <a:endParaRPr lang="en-US" dirty="0"/>
          </a:p>
        </p:txBody>
      </p:sp>
      <p:sp>
        <p:nvSpPr>
          <p:cNvPr id="4" name="Content Placeholder 3"/>
          <p:cNvSpPr>
            <a:spLocks noGrp="1"/>
          </p:cNvSpPr>
          <p:nvPr>
            <p:ph sz="half" idx="2"/>
          </p:nvPr>
        </p:nvSpPr>
        <p:spPr/>
        <p:txBody>
          <a:bodyPr/>
          <a:lstStyle/>
          <a:p>
            <a:r>
              <a:rPr lang="en-US" dirty="0" smtClean="0"/>
              <a:t>Indian Ocean </a:t>
            </a:r>
            <a:endParaRPr lang="en-US" dirty="0"/>
          </a:p>
        </p:txBody>
      </p:sp>
      <p:sp>
        <p:nvSpPr>
          <p:cNvPr id="3" name="Sun 2">
            <a:hlinkClick r:id="rId2"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602117"/>
            <a:ext cx="4038600" cy="2522129"/>
          </a:xfrm>
        </p:spPr>
      </p:pic>
    </p:spTree>
    <p:extLst>
      <p:ext uri="{BB962C8B-B14F-4D97-AF65-F5344CB8AC3E}">
        <p14:creationId xmlns:p14="http://schemas.microsoft.com/office/powerpoint/2010/main" val="10540107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Bodies of Water</a:t>
            </a:r>
            <a:br>
              <a:rPr lang="en-US" dirty="0" smtClean="0"/>
            </a:br>
            <a:r>
              <a:rPr lang="en-US" dirty="0" smtClean="0"/>
              <a:t>400</a:t>
            </a:r>
            <a:endParaRPr lang="en-US" dirty="0"/>
          </a:p>
        </p:txBody>
      </p:sp>
      <p:sp>
        <p:nvSpPr>
          <p:cNvPr id="4" name="Content Placeholder 3"/>
          <p:cNvSpPr>
            <a:spLocks noGrp="1"/>
          </p:cNvSpPr>
          <p:nvPr>
            <p:ph sz="half" idx="2"/>
          </p:nvPr>
        </p:nvSpPr>
        <p:spPr/>
        <p:txBody>
          <a:bodyPr/>
          <a:lstStyle/>
          <a:p>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049483"/>
            <a:ext cx="4038600" cy="3627396"/>
          </a:xfrm>
        </p:spPr>
      </p:pic>
    </p:spTree>
    <p:extLst>
      <p:ext uri="{BB962C8B-B14F-4D97-AF65-F5344CB8AC3E}">
        <p14:creationId xmlns:p14="http://schemas.microsoft.com/office/powerpoint/2010/main" val="3100900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Bodies of Water</a:t>
            </a:r>
            <a:br>
              <a:rPr lang="en-US" dirty="0" smtClean="0"/>
            </a:br>
            <a:r>
              <a:rPr lang="en-US" dirty="0" smtClean="0"/>
              <a:t>400</a:t>
            </a:r>
            <a:endParaRPr lang="en-US" dirty="0"/>
          </a:p>
        </p:txBody>
      </p:sp>
      <p:sp>
        <p:nvSpPr>
          <p:cNvPr id="4" name="Content Placeholder 3"/>
          <p:cNvSpPr>
            <a:spLocks noGrp="1"/>
          </p:cNvSpPr>
          <p:nvPr>
            <p:ph sz="half" idx="2"/>
          </p:nvPr>
        </p:nvSpPr>
        <p:spPr/>
        <p:txBody>
          <a:bodyPr/>
          <a:lstStyle/>
          <a:p>
            <a:r>
              <a:rPr lang="en-US" dirty="0" smtClean="0"/>
              <a:t>Danube River </a:t>
            </a:r>
            <a:endParaRPr lang="en-US" dirty="0"/>
          </a:p>
        </p:txBody>
      </p:sp>
      <p:sp>
        <p:nvSpPr>
          <p:cNvPr id="3" name="Sun 2">
            <a:hlinkClick r:id="rId2"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049483"/>
            <a:ext cx="4038600" cy="3627396"/>
          </a:xfrm>
        </p:spPr>
      </p:pic>
    </p:spTree>
    <p:extLst>
      <p:ext uri="{BB962C8B-B14F-4D97-AF65-F5344CB8AC3E}">
        <p14:creationId xmlns:p14="http://schemas.microsoft.com/office/powerpoint/2010/main" val="1044471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Bodies of Water</a:t>
            </a:r>
            <a:br>
              <a:rPr lang="en-US" dirty="0" smtClean="0"/>
            </a:br>
            <a:r>
              <a:rPr lang="en-US" dirty="0"/>
              <a:t>5</a:t>
            </a:r>
            <a:r>
              <a:rPr lang="en-US" dirty="0" smtClean="0"/>
              <a:t>00</a:t>
            </a:r>
            <a:endParaRPr lang="en-US" dirty="0"/>
          </a:p>
        </p:txBody>
      </p:sp>
      <p:sp>
        <p:nvSpPr>
          <p:cNvPr id="4" name="Content Placeholder 3"/>
          <p:cNvSpPr>
            <a:spLocks noGrp="1"/>
          </p:cNvSpPr>
          <p:nvPr>
            <p:ph sz="half" idx="2"/>
          </p:nvPr>
        </p:nvSpPr>
        <p:spPr/>
        <p:txBody>
          <a:bodyPr/>
          <a:lstStyle/>
          <a:p>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049483"/>
            <a:ext cx="4038600" cy="3627396"/>
          </a:xfrm>
        </p:spPr>
      </p:pic>
    </p:spTree>
    <p:extLst>
      <p:ext uri="{BB962C8B-B14F-4D97-AF65-F5344CB8AC3E}">
        <p14:creationId xmlns:p14="http://schemas.microsoft.com/office/powerpoint/2010/main" val="1185818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Bodies of Water</a:t>
            </a:r>
            <a:br>
              <a:rPr lang="en-US" dirty="0" smtClean="0"/>
            </a:br>
            <a:r>
              <a:rPr lang="en-US" dirty="0"/>
              <a:t>5</a:t>
            </a:r>
            <a:r>
              <a:rPr lang="en-US" dirty="0" smtClean="0"/>
              <a:t>00</a:t>
            </a:r>
            <a:endParaRPr lang="en-US" dirty="0"/>
          </a:p>
        </p:txBody>
      </p:sp>
      <p:sp>
        <p:nvSpPr>
          <p:cNvPr id="4" name="Content Placeholder 3"/>
          <p:cNvSpPr>
            <a:spLocks noGrp="1"/>
          </p:cNvSpPr>
          <p:nvPr>
            <p:ph sz="half" idx="2"/>
          </p:nvPr>
        </p:nvSpPr>
        <p:spPr/>
        <p:txBody>
          <a:bodyPr/>
          <a:lstStyle/>
          <a:p>
            <a:r>
              <a:rPr lang="en-US" dirty="0" smtClean="0"/>
              <a:t>Rhine River </a:t>
            </a:r>
            <a:endParaRPr lang="en-US" dirty="0"/>
          </a:p>
        </p:txBody>
      </p:sp>
      <p:sp>
        <p:nvSpPr>
          <p:cNvPr id="3" name="Sun 2">
            <a:hlinkClick r:id="rId2"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049483"/>
            <a:ext cx="4038600" cy="3627396"/>
          </a:xfrm>
        </p:spPr>
      </p:pic>
    </p:spTree>
    <p:extLst>
      <p:ext uri="{BB962C8B-B14F-4D97-AF65-F5344CB8AC3E}">
        <p14:creationId xmlns:p14="http://schemas.microsoft.com/office/powerpoint/2010/main" val="429741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Rest of the Map</a:t>
            </a:r>
            <a:br>
              <a:rPr lang="en-US" dirty="0" smtClean="0"/>
            </a:br>
            <a:r>
              <a:rPr lang="en-US" dirty="0" smtClean="0"/>
              <a:t>100</a:t>
            </a:r>
            <a:endParaRPr lang="en-US" dirty="0"/>
          </a:p>
        </p:txBody>
      </p:sp>
      <p:sp>
        <p:nvSpPr>
          <p:cNvPr id="4" name="Content Placeholder 3"/>
          <p:cNvSpPr>
            <a:spLocks noGrp="1"/>
          </p:cNvSpPr>
          <p:nvPr>
            <p:ph sz="half" idx="2"/>
          </p:nvPr>
        </p:nvSpPr>
        <p:spPr/>
        <p:txBody>
          <a:bodyPr/>
          <a:lstStyle/>
          <a:p>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049483"/>
            <a:ext cx="4038600" cy="3627396"/>
          </a:xfrm>
        </p:spPr>
      </p:pic>
    </p:spTree>
    <p:extLst>
      <p:ext uri="{BB962C8B-B14F-4D97-AF65-F5344CB8AC3E}">
        <p14:creationId xmlns:p14="http://schemas.microsoft.com/office/powerpoint/2010/main" val="3870981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Rest of the Map</a:t>
            </a:r>
            <a:br>
              <a:rPr lang="en-US" dirty="0" smtClean="0"/>
            </a:br>
            <a:r>
              <a:rPr lang="en-US" dirty="0" smtClean="0"/>
              <a:t>100</a:t>
            </a:r>
            <a:endParaRPr lang="en-US" dirty="0"/>
          </a:p>
        </p:txBody>
      </p:sp>
      <p:sp>
        <p:nvSpPr>
          <p:cNvPr id="4" name="Content Placeholder 3"/>
          <p:cNvSpPr>
            <a:spLocks noGrp="1"/>
          </p:cNvSpPr>
          <p:nvPr>
            <p:ph sz="half" idx="2"/>
          </p:nvPr>
        </p:nvSpPr>
        <p:spPr/>
        <p:txBody>
          <a:bodyPr/>
          <a:lstStyle/>
          <a:p>
            <a:r>
              <a:rPr lang="en-US" dirty="0" smtClean="0"/>
              <a:t>Alps </a:t>
            </a:r>
            <a:endParaRPr lang="en-US" dirty="0"/>
          </a:p>
        </p:txBody>
      </p:sp>
      <p:sp>
        <p:nvSpPr>
          <p:cNvPr id="3" name="Sun 2">
            <a:hlinkClick r:id="rId2"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049483"/>
            <a:ext cx="4038600" cy="3627396"/>
          </a:xfrm>
        </p:spPr>
      </p:pic>
    </p:spTree>
    <p:extLst>
      <p:ext uri="{BB962C8B-B14F-4D97-AF65-F5344CB8AC3E}">
        <p14:creationId xmlns:p14="http://schemas.microsoft.com/office/powerpoint/2010/main" val="25161148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Rest of the Map</a:t>
            </a:r>
            <a:br>
              <a:rPr lang="en-US" dirty="0" smtClean="0"/>
            </a:br>
            <a:r>
              <a:rPr lang="en-US" dirty="0"/>
              <a:t>2</a:t>
            </a:r>
            <a:r>
              <a:rPr lang="en-US" dirty="0" smtClean="0"/>
              <a:t>00</a:t>
            </a:r>
            <a:endParaRPr lang="en-US" dirty="0"/>
          </a:p>
        </p:txBody>
      </p:sp>
      <p:sp>
        <p:nvSpPr>
          <p:cNvPr id="4" name="Content Placeholder 3"/>
          <p:cNvSpPr>
            <a:spLocks noGrp="1"/>
          </p:cNvSpPr>
          <p:nvPr>
            <p:ph sz="half" idx="2"/>
          </p:nvPr>
        </p:nvSpPr>
        <p:spPr/>
        <p:txBody>
          <a:bodyPr/>
          <a:lstStyle/>
          <a:p>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723254"/>
            <a:ext cx="4038600" cy="2279854"/>
          </a:xfrm>
        </p:spPr>
      </p:pic>
    </p:spTree>
    <p:extLst>
      <p:ext uri="{BB962C8B-B14F-4D97-AF65-F5344CB8AC3E}">
        <p14:creationId xmlns:p14="http://schemas.microsoft.com/office/powerpoint/2010/main" val="1516997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Countries and Empires</a:t>
            </a:r>
            <a:br>
              <a:rPr lang="en-US" dirty="0" smtClean="0"/>
            </a:br>
            <a:r>
              <a:rPr lang="en-US" dirty="0" smtClean="0"/>
              <a:t>100</a:t>
            </a:r>
            <a:endParaRPr lang="en-US" dirty="0"/>
          </a:p>
        </p:txBody>
      </p:sp>
      <p:sp>
        <p:nvSpPr>
          <p:cNvPr id="4" name="Content Placeholder 3"/>
          <p:cNvSpPr>
            <a:spLocks noGrp="1"/>
          </p:cNvSpPr>
          <p:nvPr>
            <p:ph sz="half" idx="2"/>
          </p:nvPr>
        </p:nvSpPr>
        <p:spPr/>
        <p:txBody>
          <a:bodyPr/>
          <a:lstStyle/>
          <a:p>
            <a:endParaRPr lang="en-US"/>
          </a:p>
        </p:txBody>
      </p:sp>
      <p:pic>
        <p:nvPicPr>
          <p:cNvPr id="6" name="Picture 2" descr="\\w-sch-staff-12\UserDesktops\hahecht\Desktop\France.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931518"/>
            <a:ext cx="4038600" cy="386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595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Rest of the Map</a:t>
            </a:r>
            <a:br>
              <a:rPr lang="en-US" dirty="0" smtClean="0"/>
            </a:br>
            <a:r>
              <a:rPr lang="en-US" dirty="0" smtClean="0"/>
              <a:t>200</a:t>
            </a:r>
            <a:endParaRPr lang="en-US" dirty="0"/>
          </a:p>
        </p:txBody>
      </p:sp>
      <p:sp>
        <p:nvSpPr>
          <p:cNvPr id="4" name="Content Placeholder 3"/>
          <p:cNvSpPr>
            <a:spLocks noGrp="1"/>
          </p:cNvSpPr>
          <p:nvPr>
            <p:ph sz="half" idx="2"/>
          </p:nvPr>
        </p:nvSpPr>
        <p:spPr/>
        <p:txBody>
          <a:bodyPr/>
          <a:lstStyle/>
          <a:p>
            <a:r>
              <a:rPr lang="en-US" dirty="0" smtClean="0"/>
              <a:t>Sahara Desert </a:t>
            </a:r>
            <a:endParaRPr lang="en-US" dirty="0"/>
          </a:p>
        </p:txBody>
      </p:sp>
      <p:sp>
        <p:nvSpPr>
          <p:cNvPr id="3" name="Sun 2">
            <a:hlinkClick r:id="" action="ppaction://hlinkshowjump?jump=nextslide"/>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723254"/>
            <a:ext cx="4038600" cy="2279854"/>
          </a:xfrm>
        </p:spPr>
      </p:pic>
    </p:spTree>
    <p:extLst>
      <p:ext uri="{BB962C8B-B14F-4D97-AF65-F5344CB8AC3E}">
        <p14:creationId xmlns:p14="http://schemas.microsoft.com/office/powerpoint/2010/main" val="3932595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Rest of the Map</a:t>
            </a:r>
            <a:br>
              <a:rPr lang="en-US" dirty="0" smtClean="0"/>
            </a:br>
            <a:r>
              <a:rPr lang="en-US" dirty="0" smtClean="0"/>
              <a:t>Bonus 100</a:t>
            </a:r>
            <a:endParaRPr lang="en-US" dirty="0"/>
          </a:p>
        </p:txBody>
      </p:sp>
      <p:sp>
        <p:nvSpPr>
          <p:cNvPr id="4" name="Content Placeholder 3"/>
          <p:cNvSpPr>
            <a:spLocks noGrp="1"/>
          </p:cNvSpPr>
          <p:nvPr>
            <p:ph sz="half" idx="2"/>
          </p:nvPr>
        </p:nvSpPr>
        <p:spPr/>
        <p:txBody>
          <a:bodyPr/>
          <a:lstStyle/>
          <a:p>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02117"/>
            <a:ext cx="4038600" cy="2522129"/>
          </a:xfrm>
        </p:spPr>
      </p:pic>
    </p:spTree>
    <p:extLst>
      <p:ext uri="{BB962C8B-B14F-4D97-AF65-F5344CB8AC3E}">
        <p14:creationId xmlns:p14="http://schemas.microsoft.com/office/powerpoint/2010/main" val="3888455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Rest of the Map</a:t>
            </a:r>
            <a:br>
              <a:rPr lang="en-US" dirty="0" smtClean="0"/>
            </a:br>
            <a:r>
              <a:rPr lang="en-US" dirty="0" smtClean="0"/>
              <a:t>Bonus 100</a:t>
            </a:r>
            <a:endParaRPr lang="en-US" dirty="0"/>
          </a:p>
        </p:txBody>
      </p:sp>
      <p:sp>
        <p:nvSpPr>
          <p:cNvPr id="4" name="Content Placeholder 3"/>
          <p:cNvSpPr>
            <a:spLocks noGrp="1"/>
          </p:cNvSpPr>
          <p:nvPr>
            <p:ph sz="half" idx="2"/>
          </p:nvPr>
        </p:nvSpPr>
        <p:spPr/>
        <p:txBody>
          <a:bodyPr/>
          <a:lstStyle/>
          <a:p>
            <a:r>
              <a:rPr lang="en-US" dirty="0" smtClean="0"/>
              <a:t>Himalayas </a:t>
            </a:r>
            <a:endParaRPr lang="en-US" dirty="0"/>
          </a:p>
        </p:txBody>
      </p:sp>
      <p:sp>
        <p:nvSpPr>
          <p:cNvPr id="3" name="Sun 2">
            <a:hlinkClick r:id="rId2"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602117"/>
            <a:ext cx="4038600" cy="2522129"/>
          </a:xfrm>
        </p:spPr>
      </p:pic>
    </p:spTree>
    <p:extLst>
      <p:ext uri="{BB962C8B-B14F-4D97-AF65-F5344CB8AC3E}">
        <p14:creationId xmlns:p14="http://schemas.microsoft.com/office/powerpoint/2010/main" val="19318839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Rest of the Map</a:t>
            </a:r>
            <a:br>
              <a:rPr lang="en-US" dirty="0" smtClean="0"/>
            </a:br>
            <a:r>
              <a:rPr lang="en-US" dirty="0" smtClean="0"/>
              <a:t>300</a:t>
            </a:r>
            <a:endParaRPr lang="en-US" dirty="0"/>
          </a:p>
        </p:txBody>
      </p:sp>
      <p:sp>
        <p:nvSpPr>
          <p:cNvPr id="4" name="Content Placeholder 3"/>
          <p:cNvSpPr>
            <a:spLocks noGrp="1"/>
          </p:cNvSpPr>
          <p:nvPr>
            <p:ph sz="half" idx="2"/>
          </p:nvPr>
        </p:nvSpPr>
        <p:spPr/>
        <p:txBody>
          <a:bodyPr/>
          <a:lstStyle/>
          <a:p>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76500" y="2267943"/>
            <a:ext cx="2600000" cy="3190476"/>
          </a:xfrm>
        </p:spPr>
      </p:pic>
    </p:spTree>
    <p:extLst>
      <p:ext uri="{BB962C8B-B14F-4D97-AF65-F5344CB8AC3E}">
        <p14:creationId xmlns:p14="http://schemas.microsoft.com/office/powerpoint/2010/main" val="38884550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Rest of the Map</a:t>
            </a:r>
            <a:br>
              <a:rPr lang="en-US" dirty="0" smtClean="0"/>
            </a:br>
            <a:r>
              <a:rPr lang="en-US" dirty="0" smtClean="0"/>
              <a:t>300</a:t>
            </a:r>
            <a:endParaRPr lang="en-US" dirty="0"/>
          </a:p>
        </p:txBody>
      </p:sp>
      <p:sp>
        <p:nvSpPr>
          <p:cNvPr id="4" name="Content Placeholder 3"/>
          <p:cNvSpPr>
            <a:spLocks noGrp="1"/>
          </p:cNvSpPr>
          <p:nvPr>
            <p:ph sz="half" idx="2"/>
          </p:nvPr>
        </p:nvSpPr>
        <p:spPr/>
        <p:txBody>
          <a:bodyPr/>
          <a:lstStyle/>
          <a:p>
            <a:r>
              <a:rPr lang="en-US" dirty="0" smtClean="0"/>
              <a:t>Andes </a:t>
            </a:r>
            <a:endParaRPr lang="en-US" dirty="0"/>
          </a:p>
        </p:txBody>
      </p:sp>
      <p:sp>
        <p:nvSpPr>
          <p:cNvPr id="3" name="Sun 2">
            <a:hlinkClick r:id="rId2"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76500" y="2267943"/>
            <a:ext cx="2600000" cy="3190476"/>
          </a:xfrm>
        </p:spPr>
      </p:pic>
    </p:spTree>
    <p:extLst>
      <p:ext uri="{BB962C8B-B14F-4D97-AF65-F5344CB8AC3E}">
        <p14:creationId xmlns:p14="http://schemas.microsoft.com/office/powerpoint/2010/main" val="19318839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Rest of the Map</a:t>
            </a:r>
            <a:br>
              <a:rPr lang="en-US" dirty="0" smtClean="0"/>
            </a:br>
            <a:r>
              <a:rPr lang="en-US" dirty="0"/>
              <a:t>4</a:t>
            </a:r>
            <a:r>
              <a:rPr lang="en-US" dirty="0" smtClean="0"/>
              <a:t>00</a:t>
            </a:r>
            <a:endParaRPr lang="en-US" dirty="0"/>
          </a:p>
        </p:txBody>
      </p:sp>
      <p:sp>
        <p:nvSpPr>
          <p:cNvPr id="4" name="Content Placeholder 3"/>
          <p:cNvSpPr>
            <a:spLocks noGrp="1"/>
          </p:cNvSpPr>
          <p:nvPr>
            <p:ph sz="half" idx="2"/>
          </p:nvPr>
        </p:nvSpPr>
        <p:spPr/>
        <p:txBody>
          <a:bodyPr/>
          <a:lstStyle/>
          <a:p>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02117"/>
            <a:ext cx="4038600" cy="2522129"/>
          </a:xfrm>
        </p:spPr>
      </p:pic>
    </p:spTree>
    <p:extLst>
      <p:ext uri="{BB962C8B-B14F-4D97-AF65-F5344CB8AC3E}">
        <p14:creationId xmlns:p14="http://schemas.microsoft.com/office/powerpoint/2010/main" val="25582900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Rest of the Map</a:t>
            </a:r>
            <a:br>
              <a:rPr lang="en-US" dirty="0" smtClean="0"/>
            </a:br>
            <a:r>
              <a:rPr lang="en-US" dirty="0" smtClean="0"/>
              <a:t>400</a:t>
            </a:r>
            <a:endParaRPr lang="en-US" dirty="0"/>
          </a:p>
        </p:txBody>
      </p:sp>
      <p:sp>
        <p:nvSpPr>
          <p:cNvPr id="4" name="Content Placeholder 3"/>
          <p:cNvSpPr>
            <a:spLocks noGrp="1"/>
          </p:cNvSpPr>
          <p:nvPr>
            <p:ph sz="half" idx="2"/>
          </p:nvPr>
        </p:nvSpPr>
        <p:spPr/>
        <p:txBody>
          <a:bodyPr/>
          <a:lstStyle/>
          <a:p>
            <a:r>
              <a:rPr lang="en-US" dirty="0" smtClean="0"/>
              <a:t>Gobi Desert </a:t>
            </a:r>
            <a:endParaRPr lang="en-US" dirty="0"/>
          </a:p>
        </p:txBody>
      </p:sp>
      <p:sp>
        <p:nvSpPr>
          <p:cNvPr id="3" name="Sun 2">
            <a:hlinkClick r:id="rId2"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602117"/>
            <a:ext cx="4038600" cy="2522129"/>
          </a:xfrm>
        </p:spPr>
      </p:pic>
    </p:spTree>
    <p:extLst>
      <p:ext uri="{BB962C8B-B14F-4D97-AF65-F5344CB8AC3E}">
        <p14:creationId xmlns:p14="http://schemas.microsoft.com/office/powerpoint/2010/main" val="2831598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Rest of the Map</a:t>
            </a:r>
            <a:br>
              <a:rPr lang="en-US" dirty="0" smtClean="0"/>
            </a:br>
            <a:r>
              <a:rPr lang="en-US" dirty="0" smtClean="0"/>
              <a:t>500</a:t>
            </a:r>
            <a:endParaRPr lang="en-US" dirty="0"/>
          </a:p>
        </p:txBody>
      </p:sp>
      <p:sp>
        <p:nvSpPr>
          <p:cNvPr id="4" name="Content Placeholder 3"/>
          <p:cNvSpPr>
            <a:spLocks noGrp="1"/>
          </p:cNvSpPr>
          <p:nvPr>
            <p:ph sz="half" idx="2"/>
          </p:nvPr>
        </p:nvSpPr>
        <p:spPr/>
        <p:txBody>
          <a:bodyPr/>
          <a:lstStyle/>
          <a:p>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02117"/>
            <a:ext cx="4038600" cy="2522129"/>
          </a:xfrm>
        </p:spPr>
      </p:pic>
    </p:spTree>
    <p:extLst>
      <p:ext uri="{BB962C8B-B14F-4D97-AF65-F5344CB8AC3E}">
        <p14:creationId xmlns:p14="http://schemas.microsoft.com/office/powerpoint/2010/main" val="21716198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Rest of the Map</a:t>
            </a:r>
            <a:br>
              <a:rPr lang="en-US" dirty="0" smtClean="0"/>
            </a:br>
            <a:r>
              <a:rPr lang="en-US" dirty="0" smtClean="0"/>
              <a:t>500</a:t>
            </a:r>
            <a:endParaRPr lang="en-US" dirty="0"/>
          </a:p>
        </p:txBody>
      </p:sp>
      <p:sp>
        <p:nvSpPr>
          <p:cNvPr id="4" name="Content Placeholder 3"/>
          <p:cNvSpPr>
            <a:spLocks noGrp="1"/>
          </p:cNvSpPr>
          <p:nvPr>
            <p:ph sz="half" idx="2"/>
          </p:nvPr>
        </p:nvSpPr>
        <p:spPr/>
        <p:txBody>
          <a:bodyPr/>
          <a:lstStyle/>
          <a:p>
            <a:r>
              <a:rPr lang="en-US" dirty="0" smtClean="0"/>
              <a:t>Arabian Desert </a:t>
            </a:r>
            <a:endParaRPr lang="en-US" dirty="0"/>
          </a:p>
        </p:txBody>
      </p:sp>
      <p:sp>
        <p:nvSpPr>
          <p:cNvPr id="3" name="Sun 2">
            <a:hlinkClick r:id="rId2"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602117"/>
            <a:ext cx="4038600" cy="2522129"/>
          </a:xfrm>
        </p:spPr>
      </p:pic>
    </p:spTree>
    <p:extLst>
      <p:ext uri="{BB962C8B-B14F-4D97-AF65-F5344CB8AC3E}">
        <p14:creationId xmlns:p14="http://schemas.microsoft.com/office/powerpoint/2010/main" val="24131518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Before the Renaissance</a:t>
            </a:r>
            <a:br>
              <a:rPr lang="en-US" dirty="0" smtClean="0"/>
            </a:br>
            <a:r>
              <a:rPr lang="en-US" dirty="0" smtClean="0"/>
              <a:t>100</a:t>
            </a:r>
            <a:endParaRPr lang="en-US" dirty="0"/>
          </a:p>
        </p:txBody>
      </p:sp>
      <p:sp>
        <p:nvSpPr>
          <p:cNvPr id="4" name="Content Placeholder 3"/>
          <p:cNvSpPr>
            <a:spLocks noGrp="1"/>
          </p:cNvSpPr>
          <p:nvPr>
            <p:ph sz="half" idx="2"/>
          </p:nvPr>
        </p:nvSpPr>
        <p:spPr/>
        <p:txBody>
          <a:bodyPr/>
          <a:lstStyle/>
          <a:p>
            <a:endParaRPr lang="en-US" dirty="0"/>
          </a:p>
        </p:txBody>
      </p:sp>
      <p:sp>
        <p:nvSpPr>
          <p:cNvPr id="3" name="Content Placeholder 2"/>
          <p:cNvSpPr>
            <a:spLocks noGrp="1"/>
          </p:cNvSpPr>
          <p:nvPr>
            <p:ph sz="half" idx="1"/>
          </p:nvPr>
        </p:nvSpPr>
        <p:spPr/>
        <p:txBody>
          <a:bodyPr/>
          <a:lstStyle/>
          <a:p>
            <a:pPr marL="0" indent="0">
              <a:buNone/>
            </a:pPr>
            <a:r>
              <a:rPr lang="en-US" dirty="0" smtClean="0"/>
              <a:t>Why were the Middle Ages also known as “The Dark Ages”?  Was this true of places outside of Europe?</a:t>
            </a:r>
            <a:endParaRPr lang="en-US" dirty="0"/>
          </a:p>
        </p:txBody>
      </p:sp>
    </p:spTree>
    <p:extLst>
      <p:ext uri="{BB962C8B-B14F-4D97-AF65-F5344CB8AC3E}">
        <p14:creationId xmlns:p14="http://schemas.microsoft.com/office/powerpoint/2010/main" val="3465974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Countries and Empires</a:t>
            </a:r>
            <a:br>
              <a:rPr lang="en-US" dirty="0" smtClean="0"/>
            </a:br>
            <a:r>
              <a:rPr lang="en-US" dirty="0" smtClean="0"/>
              <a:t>100</a:t>
            </a:r>
            <a:endParaRPr lang="en-US" dirty="0"/>
          </a:p>
        </p:txBody>
      </p:sp>
      <p:sp>
        <p:nvSpPr>
          <p:cNvPr id="4" name="Content Placeholder 3"/>
          <p:cNvSpPr>
            <a:spLocks noGrp="1"/>
          </p:cNvSpPr>
          <p:nvPr>
            <p:ph sz="half" idx="2"/>
          </p:nvPr>
        </p:nvSpPr>
        <p:spPr/>
        <p:txBody>
          <a:bodyPr/>
          <a:lstStyle/>
          <a:p>
            <a:r>
              <a:rPr lang="en-US" dirty="0" smtClean="0"/>
              <a:t>France</a:t>
            </a:r>
            <a:endParaRPr lang="en-US" dirty="0"/>
          </a:p>
        </p:txBody>
      </p:sp>
      <p:pic>
        <p:nvPicPr>
          <p:cNvPr id="6" name="Picture 2" descr="\\w-sch-staff-12\UserDesktops\hahecht\Desktop\France.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931518"/>
            <a:ext cx="4038600" cy="3863326"/>
          </a:xfrm>
          <a:prstGeom prst="rect">
            <a:avLst/>
          </a:prstGeom>
          <a:noFill/>
          <a:extLst>
            <a:ext uri="{909E8E84-426E-40DD-AFC4-6F175D3DCCD1}">
              <a14:hiddenFill xmlns:a14="http://schemas.microsoft.com/office/drawing/2010/main">
                <a:solidFill>
                  <a:srgbClr val="FFFFFF"/>
                </a:solidFill>
              </a14:hiddenFill>
            </a:ext>
          </a:extLst>
        </p:spPr>
      </p:pic>
      <p:sp>
        <p:nvSpPr>
          <p:cNvPr id="3" name="Sun 2">
            <a:hlinkClick r:id="rId3"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32710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Before the Renaissance</a:t>
            </a:r>
            <a:br>
              <a:rPr lang="en-US" dirty="0" smtClean="0"/>
            </a:br>
            <a:r>
              <a:rPr lang="en-US" dirty="0" smtClean="0"/>
              <a:t>100</a:t>
            </a:r>
            <a:endParaRPr lang="en-US" dirty="0"/>
          </a:p>
        </p:txBody>
      </p:sp>
      <p:sp>
        <p:nvSpPr>
          <p:cNvPr id="4" name="Content Placeholder 3"/>
          <p:cNvSpPr>
            <a:spLocks noGrp="1"/>
          </p:cNvSpPr>
          <p:nvPr>
            <p:ph sz="half" idx="2"/>
          </p:nvPr>
        </p:nvSpPr>
        <p:spPr/>
        <p:txBody>
          <a:bodyPr>
            <a:normAutofit fontScale="85000" lnSpcReduction="20000"/>
          </a:bodyPr>
          <a:lstStyle/>
          <a:p>
            <a:pPr marL="0" indent="0">
              <a:buNone/>
            </a:pPr>
            <a:r>
              <a:rPr lang="en-US" dirty="0" smtClean="0"/>
              <a:t>When the Roman Empire fell, so did the knowledge of the ancient world, thrusting Europe into a time of little culture and knowledge.  Most Europeans were illiterate and worked for after-life better than their actual lives.  This was dark and depressing.  However, this was not true outside of Europe.  Many peoples, including the Arabs and the Asians, held onto ancient knowledge and built on it to develop their own.</a:t>
            </a:r>
            <a:endParaRPr lang="en-US" dirty="0"/>
          </a:p>
        </p:txBody>
      </p:sp>
      <p:sp>
        <p:nvSpPr>
          <p:cNvPr id="3" name="Sun 2">
            <a:hlinkClick r:id="rId2"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p:txBody>
          <a:bodyPr>
            <a:normAutofit fontScale="85000" lnSpcReduction="20000"/>
          </a:bodyPr>
          <a:lstStyle/>
          <a:p>
            <a:pPr marL="0" indent="0">
              <a:buNone/>
            </a:pPr>
            <a:r>
              <a:rPr lang="en-US" sz="3300" dirty="0"/>
              <a:t>Why were the Middle Ages also known as “The Dark Ages”?  Was this true of places outside of Europe?</a:t>
            </a:r>
          </a:p>
          <a:p>
            <a:pPr marL="0" indent="0">
              <a:buNone/>
            </a:pPr>
            <a:endParaRPr lang="en-US" dirty="0"/>
          </a:p>
        </p:txBody>
      </p:sp>
    </p:spTree>
    <p:extLst>
      <p:ext uri="{BB962C8B-B14F-4D97-AF65-F5344CB8AC3E}">
        <p14:creationId xmlns:p14="http://schemas.microsoft.com/office/powerpoint/2010/main" val="14165970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Before the Renaissance</a:t>
            </a:r>
            <a:br>
              <a:rPr lang="en-US" dirty="0" smtClean="0"/>
            </a:br>
            <a:r>
              <a:rPr lang="en-US" dirty="0"/>
              <a:t>2</a:t>
            </a:r>
            <a:r>
              <a:rPr lang="en-US" dirty="0" smtClean="0"/>
              <a:t>00</a:t>
            </a:r>
            <a:endParaRPr lang="en-US" dirty="0"/>
          </a:p>
        </p:txBody>
      </p:sp>
      <p:sp>
        <p:nvSpPr>
          <p:cNvPr id="4" name="Content Placeholder 3"/>
          <p:cNvSpPr>
            <a:spLocks noGrp="1"/>
          </p:cNvSpPr>
          <p:nvPr>
            <p:ph sz="half" idx="2"/>
          </p:nvPr>
        </p:nvSpPr>
        <p:spPr/>
        <p:txBody>
          <a:bodyPr/>
          <a:lstStyle/>
          <a:p>
            <a:endParaRPr lang="en-US" dirty="0"/>
          </a:p>
        </p:txBody>
      </p:sp>
      <p:sp>
        <p:nvSpPr>
          <p:cNvPr id="3" name="Content Placeholder 2"/>
          <p:cNvSpPr>
            <a:spLocks noGrp="1"/>
          </p:cNvSpPr>
          <p:nvPr>
            <p:ph sz="half" idx="1"/>
          </p:nvPr>
        </p:nvSpPr>
        <p:spPr/>
        <p:txBody>
          <a:bodyPr/>
          <a:lstStyle/>
          <a:p>
            <a:pPr marL="0" indent="0">
              <a:buNone/>
            </a:pPr>
            <a:r>
              <a:rPr lang="en-US" dirty="0" smtClean="0"/>
              <a:t>What were the regional trading patterns about 1500 CE and why were they important?</a:t>
            </a:r>
            <a:endParaRPr lang="en-US" dirty="0"/>
          </a:p>
        </p:txBody>
      </p:sp>
    </p:spTree>
    <p:extLst>
      <p:ext uri="{BB962C8B-B14F-4D97-AF65-F5344CB8AC3E}">
        <p14:creationId xmlns:p14="http://schemas.microsoft.com/office/powerpoint/2010/main" val="36065420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Before the Renaissance</a:t>
            </a:r>
            <a:br>
              <a:rPr lang="en-US" dirty="0" smtClean="0"/>
            </a:br>
            <a:r>
              <a:rPr lang="en-US" dirty="0" smtClean="0"/>
              <a:t>200</a:t>
            </a:r>
            <a:endParaRPr lang="en-US" dirty="0"/>
          </a:p>
        </p:txBody>
      </p:sp>
      <p:sp>
        <p:nvSpPr>
          <p:cNvPr id="4" name="Content Placeholder 3"/>
          <p:cNvSpPr>
            <a:spLocks noGrp="1"/>
          </p:cNvSpPr>
          <p:nvPr>
            <p:ph sz="half" idx="2"/>
          </p:nvPr>
        </p:nvSpPr>
        <p:spPr/>
        <p:txBody>
          <a:bodyPr>
            <a:normAutofit fontScale="70000" lnSpcReduction="20000"/>
          </a:bodyPr>
          <a:lstStyle/>
          <a:p>
            <a:pPr>
              <a:buFontTx/>
              <a:buChar char="-"/>
            </a:pPr>
            <a:r>
              <a:rPr lang="en-US" dirty="0" smtClean="0"/>
              <a:t>Silk routes across Asia to the Mediterranean</a:t>
            </a:r>
          </a:p>
          <a:p>
            <a:pPr>
              <a:buFontTx/>
              <a:buChar char="-"/>
            </a:pPr>
            <a:r>
              <a:rPr lang="en-US" dirty="0" smtClean="0"/>
              <a:t>Maritime routes across the Indian Ocean</a:t>
            </a:r>
          </a:p>
          <a:p>
            <a:pPr>
              <a:buFontTx/>
              <a:buChar char="-"/>
            </a:pPr>
            <a:r>
              <a:rPr lang="en-US" dirty="0" smtClean="0"/>
              <a:t>Trans-Saharan routes across North Africa</a:t>
            </a:r>
          </a:p>
          <a:p>
            <a:pPr>
              <a:buFontTx/>
              <a:buChar char="-"/>
            </a:pPr>
            <a:r>
              <a:rPr lang="en-US" dirty="0" smtClean="0"/>
              <a:t>Northern European links with the Black Sea</a:t>
            </a:r>
          </a:p>
          <a:p>
            <a:pPr>
              <a:buFontTx/>
              <a:buChar char="-"/>
            </a:pPr>
            <a:r>
              <a:rPr lang="en-US" dirty="0" smtClean="0"/>
              <a:t>Western Europe sea and river trade</a:t>
            </a:r>
          </a:p>
          <a:p>
            <a:pPr>
              <a:buFontTx/>
              <a:buChar char="-"/>
            </a:pPr>
            <a:r>
              <a:rPr lang="en-US" dirty="0" smtClean="0"/>
              <a:t>South China Sea and lands of Southeast Asia</a:t>
            </a:r>
          </a:p>
          <a:p>
            <a:pPr marL="0" indent="0">
              <a:buNone/>
            </a:pPr>
            <a:r>
              <a:rPr lang="en-US" dirty="0" smtClean="0"/>
              <a:t>These trade patterns were important because it established an exchange of products and ideas.</a:t>
            </a:r>
            <a:endParaRPr lang="en-US" dirty="0"/>
          </a:p>
        </p:txBody>
      </p:sp>
      <p:sp>
        <p:nvSpPr>
          <p:cNvPr id="3" name="Sun 2">
            <a:hlinkClick r:id="rId2"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p:txBody>
          <a:bodyPr>
            <a:normAutofit fontScale="70000" lnSpcReduction="20000"/>
          </a:bodyPr>
          <a:lstStyle/>
          <a:p>
            <a:pPr marL="0" indent="0">
              <a:buNone/>
            </a:pPr>
            <a:r>
              <a:rPr lang="en-US" sz="4000" dirty="0"/>
              <a:t>What were the regional trading patterns about 1500 CE and why were they important?</a:t>
            </a:r>
          </a:p>
          <a:p>
            <a:pPr marL="0" indent="0">
              <a:buNone/>
            </a:pPr>
            <a:endParaRPr lang="en-US" dirty="0"/>
          </a:p>
        </p:txBody>
      </p:sp>
    </p:spTree>
    <p:extLst>
      <p:ext uri="{BB962C8B-B14F-4D97-AF65-F5344CB8AC3E}">
        <p14:creationId xmlns:p14="http://schemas.microsoft.com/office/powerpoint/2010/main" val="10426660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Before the Renaissance</a:t>
            </a:r>
            <a:br>
              <a:rPr lang="en-US" dirty="0" smtClean="0"/>
            </a:br>
            <a:r>
              <a:rPr lang="en-US" dirty="0" smtClean="0"/>
              <a:t>300</a:t>
            </a:r>
            <a:endParaRPr lang="en-US" dirty="0"/>
          </a:p>
        </p:txBody>
      </p:sp>
      <p:sp>
        <p:nvSpPr>
          <p:cNvPr id="4" name="Content Placeholder 3"/>
          <p:cNvSpPr>
            <a:spLocks noGrp="1"/>
          </p:cNvSpPr>
          <p:nvPr>
            <p:ph sz="half" idx="2"/>
          </p:nvPr>
        </p:nvSpPr>
        <p:spPr/>
        <p:txBody>
          <a:bodyPr/>
          <a:lstStyle/>
          <a:p>
            <a:endParaRPr lang="en-US" dirty="0"/>
          </a:p>
        </p:txBody>
      </p:sp>
      <p:sp>
        <p:nvSpPr>
          <p:cNvPr id="3" name="Content Placeholder 2"/>
          <p:cNvSpPr>
            <a:spLocks noGrp="1"/>
          </p:cNvSpPr>
          <p:nvPr>
            <p:ph sz="half" idx="1"/>
          </p:nvPr>
        </p:nvSpPr>
        <p:spPr/>
        <p:txBody>
          <a:bodyPr/>
          <a:lstStyle/>
          <a:p>
            <a:pPr marL="0" indent="0">
              <a:buNone/>
            </a:pPr>
            <a:r>
              <a:rPr lang="en-US" dirty="0" smtClean="0"/>
              <a:t>What technological and scientific advancements had been exchanged among cultures of the world by 1500?</a:t>
            </a:r>
            <a:endParaRPr lang="en-US" dirty="0"/>
          </a:p>
        </p:txBody>
      </p:sp>
    </p:spTree>
    <p:extLst>
      <p:ext uri="{BB962C8B-B14F-4D97-AF65-F5344CB8AC3E}">
        <p14:creationId xmlns:p14="http://schemas.microsoft.com/office/powerpoint/2010/main" val="41944225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Before the Renaissance</a:t>
            </a:r>
            <a:br>
              <a:rPr lang="en-US" dirty="0" smtClean="0"/>
            </a:br>
            <a:r>
              <a:rPr lang="en-US" dirty="0" smtClean="0"/>
              <a:t>300</a:t>
            </a:r>
            <a:endParaRPr lang="en-US" dirty="0"/>
          </a:p>
        </p:txBody>
      </p:sp>
      <p:sp>
        <p:nvSpPr>
          <p:cNvPr id="4" name="Content Placeholder 3"/>
          <p:cNvSpPr>
            <a:spLocks noGrp="1"/>
          </p:cNvSpPr>
          <p:nvPr>
            <p:ph sz="half" idx="2"/>
          </p:nvPr>
        </p:nvSpPr>
        <p:spPr/>
        <p:txBody>
          <a:bodyPr>
            <a:normAutofit/>
          </a:bodyPr>
          <a:lstStyle/>
          <a:p>
            <a:pPr>
              <a:buFontTx/>
              <a:buChar char="-"/>
            </a:pPr>
            <a:r>
              <a:rPr lang="en-US" dirty="0" smtClean="0"/>
              <a:t>Paper, compass, silk, porcelain (China)</a:t>
            </a:r>
          </a:p>
          <a:p>
            <a:pPr>
              <a:buFontTx/>
              <a:buChar char="-"/>
            </a:pPr>
            <a:r>
              <a:rPr lang="en-US" dirty="0" smtClean="0"/>
              <a:t>Textiles, numeral system (India and Middle East)</a:t>
            </a:r>
          </a:p>
          <a:p>
            <a:pPr>
              <a:buFontTx/>
              <a:buChar char="-"/>
            </a:pPr>
            <a:r>
              <a:rPr lang="en-US" dirty="0" smtClean="0"/>
              <a:t>Scientific knowledge, medicine, astronomy, mathematics</a:t>
            </a:r>
            <a:endParaRPr lang="en-US" dirty="0"/>
          </a:p>
        </p:txBody>
      </p:sp>
      <p:sp>
        <p:nvSpPr>
          <p:cNvPr id="3" name="Sun 2">
            <a:hlinkClick r:id="rId2"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p:txBody>
          <a:bodyPr>
            <a:normAutofit/>
          </a:bodyPr>
          <a:lstStyle/>
          <a:p>
            <a:pPr marL="0" indent="0">
              <a:buNone/>
            </a:pPr>
            <a:r>
              <a:rPr lang="en-US" sz="3200" dirty="0"/>
              <a:t>What technological and scientific advancements had been exchanged among cultures of the world by 1500?</a:t>
            </a:r>
          </a:p>
        </p:txBody>
      </p:sp>
    </p:spTree>
    <p:extLst>
      <p:ext uri="{BB962C8B-B14F-4D97-AF65-F5344CB8AC3E}">
        <p14:creationId xmlns:p14="http://schemas.microsoft.com/office/powerpoint/2010/main" val="28046326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Before the Renaissance</a:t>
            </a:r>
            <a:br>
              <a:rPr lang="en-US" dirty="0" smtClean="0"/>
            </a:br>
            <a:r>
              <a:rPr lang="en-US" dirty="0"/>
              <a:t>4</a:t>
            </a:r>
            <a:r>
              <a:rPr lang="en-US" dirty="0" smtClean="0"/>
              <a:t>00</a:t>
            </a:r>
            <a:endParaRPr lang="en-US" dirty="0"/>
          </a:p>
        </p:txBody>
      </p:sp>
      <p:sp>
        <p:nvSpPr>
          <p:cNvPr id="4" name="Content Placeholder 3"/>
          <p:cNvSpPr>
            <a:spLocks noGrp="1"/>
          </p:cNvSpPr>
          <p:nvPr>
            <p:ph sz="half" idx="2"/>
          </p:nvPr>
        </p:nvSpPr>
        <p:spPr/>
        <p:txBody>
          <a:bodyPr/>
          <a:lstStyle/>
          <a:p>
            <a:endParaRPr lang="en-US" dirty="0"/>
          </a:p>
        </p:txBody>
      </p:sp>
      <p:sp>
        <p:nvSpPr>
          <p:cNvPr id="3" name="Content Placeholder 2"/>
          <p:cNvSpPr>
            <a:spLocks noGrp="1"/>
          </p:cNvSpPr>
          <p:nvPr>
            <p:ph sz="half" idx="1"/>
          </p:nvPr>
        </p:nvSpPr>
        <p:spPr/>
        <p:txBody>
          <a:bodyPr/>
          <a:lstStyle/>
          <a:p>
            <a:pPr marL="0" indent="0">
              <a:buNone/>
            </a:pPr>
            <a:r>
              <a:rPr lang="en-US" dirty="0" smtClean="0"/>
              <a:t>What role did the system of feudalism have in the Crusades?  In trade?</a:t>
            </a:r>
            <a:endParaRPr lang="en-US" dirty="0"/>
          </a:p>
        </p:txBody>
      </p:sp>
    </p:spTree>
    <p:extLst>
      <p:ext uri="{BB962C8B-B14F-4D97-AF65-F5344CB8AC3E}">
        <p14:creationId xmlns:p14="http://schemas.microsoft.com/office/powerpoint/2010/main" val="10011312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Before the Renaissance</a:t>
            </a:r>
            <a:br>
              <a:rPr lang="en-US" dirty="0" smtClean="0"/>
            </a:br>
            <a:r>
              <a:rPr lang="en-US" dirty="0" smtClean="0"/>
              <a:t>400</a:t>
            </a:r>
            <a:endParaRPr lang="en-US" dirty="0"/>
          </a:p>
        </p:txBody>
      </p:sp>
      <p:sp>
        <p:nvSpPr>
          <p:cNvPr id="4" name="Content Placeholder 3"/>
          <p:cNvSpPr>
            <a:spLocks noGrp="1"/>
          </p:cNvSpPr>
          <p:nvPr>
            <p:ph sz="half" idx="2"/>
          </p:nvPr>
        </p:nvSpPr>
        <p:spPr/>
        <p:txBody>
          <a:bodyPr>
            <a:normAutofit fontScale="85000" lnSpcReduction="20000"/>
          </a:bodyPr>
          <a:lstStyle/>
          <a:p>
            <a:pPr marL="0" indent="0">
              <a:buNone/>
            </a:pPr>
            <a:r>
              <a:rPr lang="en-US" dirty="0" smtClean="0"/>
              <a:t>Feudalism is a system of loyalties and protections by the lord of the land towards his serfs.  The lands of the lord were passed down through inheritance to the oldest son.  The other sons had to pursue other areas for their livelihood, which included the military and trade.  Many sons trained as knights, which supplied the Crusades with many soldiers.  Many sons also trained as merchants, which increased trade.</a:t>
            </a:r>
            <a:endParaRPr lang="en-US" dirty="0"/>
          </a:p>
        </p:txBody>
      </p:sp>
      <p:sp>
        <p:nvSpPr>
          <p:cNvPr id="3" name="Sun 2">
            <a:hlinkClick r:id="" action="ppaction://hlinkshowjump?jump=nextslide"/>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p:txBody>
          <a:bodyPr>
            <a:normAutofit fontScale="85000" lnSpcReduction="20000"/>
          </a:bodyPr>
          <a:lstStyle/>
          <a:p>
            <a:pPr marL="0" indent="0">
              <a:buNone/>
            </a:pPr>
            <a:r>
              <a:rPr lang="en-US" sz="3200" dirty="0"/>
              <a:t>What role did the system of feudalism have in the Crusades?  In trade?</a:t>
            </a:r>
          </a:p>
        </p:txBody>
      </p:sp>
    </p:spTree>
    <p:extLst>
      <p:ext uri="{BB962C8B-B14F-4D97-AF65-F5344CB8AC3E}">
        <p14:creationId xmlns:p14="http://schemas.microsoft.com/office/powerpoint/2010/main" val="18113941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Before the Renaissance</a:t>
            </a:r>
            <a:br>
              <a:rPr lang="en-US" dirty="0" smtClean="0"/>
            </a:br>
            <a:r>
              <a:rPr lang="en-US" dirty="0" smtClean="0"/>
              <a:t>Bonus 200</a:t>
            </a:r>
            <a:endParaRPr lang="en-US" dirty="0"/>
          </a:p>
        </p:txBody>
      </p:sp>
      <p:sp>
        <p:nvSpPr>
          <p:cNvPr id="4" name="Content Placeholder 3"/>
          <p:cNvSpPr>
            <a:spLocks noGrp="1"/>
          </p:cNvSpPr>
          <p:nvPr>
            <p:ph sz="half" idx="2"/>
          </p:nvPr>
        </p:nvSpPr>
        <p:spPr/>
        <p:txBody>
          <a:bodyPr/>
          <a:lstStyle/>
          <a:p>
            <a:endParaRPr lang="en-US" dirty="0"/>
          </a:p>
        </p:txBody>
      </p:sp>
      <p:sp>
        <p:nvSpPr>
          <p:cNvPr id="3" name="Content Placeholder 2"/>
          <p:cNvSpPr>
            <a:spLocks noGrp="1"/>
          </p:cNvSpPr>
          <p:nvPr>
            <p:ph sz="half" idx="1"/>
          </p:nvPr>
        </p:nvSpPr>
        <p:spPr/>
        <p:txBody>
          <a:bodyPr/>
          <a:lstStyle/>
          <a:p>
            <a:pPr marL="0" indent="0">
              <a:buNone/>
            </a:pPr>
            <a:r>
              <a:rPr lang="en-US" dirty="0" smtClean="0"/>
              <a:t>What role did the Crusades have in bringing the Renaissance?</a:t>
            </a:r>
            <a:endParaRPr lang="en-US" dirty="0"/>
          </a:p>
        </p:txBody>
      </p:sp>
    </p:spTree>
    <p:extLst>
      <p:ext uri="{BB962C8B-B14F-4D97-AF65-F5344CB8AC3E}">
        <p14:creationId xmlns:p14="http://schemas.microsoft.com/office/powerpoint/2010/main" val="30509001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Before the Renaissance</a:t>
            </a:r>
            <a:br>
              <a:rPr lang="en-US" dirty="0" smtClean="0"/>
            </a:br>
            <a:r>
              <a:rPr lang="en-US" dirty="0" smtClean="0"/>
              <a:t>Bonus 200</a:t>
            </a:r>
            <a:endParaRPr lang="en-US" dirty="0"/>
          </a:p>
        </p:txBody>
      </p:sp>
      <p:sp>
        <p:nvSpPr>
          <p:cNvPr id="4" name="Content Placeholder 3"/>
          <p:cNvSpPr>
            <a:spLocks noGrp="1"/>
          </p:cNvSpPr>
          <p:nvPr>
            <p:ph sz="half" idx="2"/>
          </p:nvPr>
        </p:nvSpPr>
        <p:spPr/>
        <p:txBody>
          <a:bodyPr>
            <a:normAutofit fontScale="85000" lnSpcReduction="20000"/>
          </a:bodyPr>
          <a:lstStyle/>
          <a:p>
            <a:pPr marL="0" indent="0">
              <a:buNone/>
            </a:pPr>
            <a:r>
              <a:rPr lang="en-US" dirty="0" smtClean="0"/>
              <a:t>Crusades brought Europeans to foreign lands.</a:t>
            </a:r>
          </a:p>
          <a:p>
            <a:pPr marL="0" indent="0">
              <a:buNone/>
            </a:pPr>
            <a:r>
              <a:rPr lang="en-US" dirty="0" smtClean="0"/>
              <a:t>Europeans were introduced to new products.</a:t>
            </a:r>
          </a:p>
          <a:p>
            <a:pPr marL="0" indent="0">
              <a:buNone/>
            </a:pPr>
            <a:r>
              <a:rPr lang="en-US" dirty="0" smtClean="0"/>
              <a:t>After the Crusades, Europeans returned to the new lands for trade.</a:t>
            </a:r>
          </a:p>
          <a:p>
            <a:pPr marL="0" indent="0">
              <a:buNone/>
            </a:pPr>
            <a:r>
              <a:rPr lang="en-US" dirty="0" smtClean="0"/>
              <a:t>While trading, Europeans were reintroduced to the knowledge of ancient Greece and Rome, as well as new ideas.</a:t>
            </a:r>
          </a:p>
          <a:p>
            <a:pPr marL="0" indent="0">
              <a:buNone/>
            </a:pPr>
            <a:r>
              <a:rPr lang="en-US" dirty="0" smtClean="0"/>
              <a:t>These ideas were at the root of the Renaissance.</a:t>
            </a:r>
            <a:endParaRPr lang="en-US" dirty="0"/>
          </a:p>
        </p:txBody>
      </p:sp>
      <p:sp>
        <p:nvSpPr>
          <p:cNvPr id="3" name="Sun 2">
            <a:hlinkClick r:id="rId2"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p:txBody>
          <a:bodyPr>
            <a:normAutofit fontScale="85000" lnSpcReduction="20000"/>
          </a:bodyPr>
          <a:lstStyle/>
          <a:p>
            <a:pPr marL="0" indent="0">
              <a:buNone/>
            </a:pPr>
            <a:r>
              <a:rPr lang="en-US" dirty="0"/>
              <a:t>What role did the Crusades have in </a:t>
            </a:r>
            <a:r>
              <a:rPr lang="en-US" dirty="0" smtClean="0"/>
              <a:t>bringing the Renaissance?</a:t>
            </a:r>
            <a:endParaRPr lang="en-US" dirty="0"/>
          </a:p>
        </p:txBody>
      </p:sp>
    </p:spTree>
    <p:extLst>
      <p:ext uri="{BB962C8B-B14F-4D97-AF65-F5344CB8AC3E}">
        <p14:creationId xmlns:p14="http://schemas.microsoft.com/office/powerpoint/2010/main" val="4701273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Before the Renaissance</a:t>
            </a:r>
            <a:br>
              <a:rPr lang="en-US" dirty="0" smtClean="0"/>
            </a:br>
            <a:r>
              <a:rPr lang="en-US" dirty="0"/>
              <a:t>5</a:t>
            </a:r>
            <a:r>
              <a:rPr lang="en-US" dirty="0" smtClean="0"/>
              <a:t>00</a:t>
            </a:r>
            <a:endParaRPr lang="en-US" dirty="0"/>
          </a:p>
        </p:txBody>
      </p:sp>
      <p:sp>
        <p:nvSpPr>
          <p:cNvPr id="4" name="Content Placeholder 3"/>
          <p:cNvSpPr>
            <a:spLocks noGrp="1"/>
          </p:cNvSpPr>
          <p:nvPr>
            <p:ph sz="half" idx="2"/>
          </p:nvPr>
        </p:nvSpPr>
        <p:spPr/>
        <p:txBody>
          <a:bodyPr/>
          <a:lstStyle/>
          <a:p>
            <a:endParaRPr lang="en-US" dirty="0"/>
          </a:p>
        </p:txBody>
      </p:sp>
      <p:sp>
        <p:nvSpPr>
          <p:cNvPr id="3" name="Content Placeholder 2"/>
          <p:cNvSpPr>
            <a:spLocks noGrp="1"/>
          </p:cNvSpPr>
          <p:nvPr>
            <p:ph sz="half" idx="1"/>
          </p:nvPr>
        </p:nvSpPr>
        <p:spPr/>
        <p:txBody>
          <a:bodyPr/>
          <a:lstStyle/>
          <a:p>
            <a:pPr marL="0" indent="0">
              <a:buNone/>
            </a:pPr>
            <a:r>
              <a:rPr lang="en-US" dirty="0" smtClean="0"/>
              <a:t>The Renaissance was a response to four major events.  What were they?</a:t>
            </a:r>
            <a:endParaRPr lang="en-US" dirty="0"/>
          </a:p>
        </p:txBody>
      </p:sp>
    </p:spTree>
    <p:extLst>
      <p:ext uri="{BB962C8B-B14F-4D97-AF65-F5344CB8AC3E}">
        <p14:creationId xmlns:p14="http://schemas.microsoft.com/office/powerpoint/2010/main" val="2398367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Countries and Empires</a:t>
            </a:r>
            <a:br>
              <a:rPr lang="en-US" dirty="0" smtClean="0"/>
            </a:br>
            <a:r>
              <a:rPr lang="en-US" dirty="0" smtClean="0"/>
              <a:t>200</a:t>
            </a:r>
            <a:endParaRPr lang="en-US" dirty="0"/>
          </a:p>
        </p:txBody>
      </p:sp>
      <p:sp>
        <p:nvSpPr>
          <p:cNvPr id="4" name="Content Placeholder 3"/>
          <p:cNvSpPr>
            <a:spLocks noGrp="1"/>
          </p:cNvSpPr>
          <p:nvPr>
            <p:ph sz="half" idx="2"/>
          </p:nvPr>
        </p:nvSpPr>
        <p:spPr/>
        <p:txBody>
          <a:bodyPr/>
          <a:lstStyle/>
          <a:p>
            <a:endParaRPr lang="en-US"/>
          </a:p>
        </p:txBody>
      </p:sp>
      <p:pic>
        <p:nvPicPr>
          <p:cNvPr id="7" name="Picture 2" descr="\\w-sch-staff-12\UserDesktops\hahecht\Desktop\Portugal.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049483"/>
            <a:ext cx="4038600" cy="3627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1345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Before the Renaissance</a:t>
            </a:r>
            <a:br>
              <a:rPr lang="en-US" dirty="0" smtClean="0"/>
            </a:br>
            <a:r>
              <a:rPr lang="en-US" dirty="0" smtClean="0"/>
              <a:t>500</a:t>
            </a:r>
            <a:endParaRPr lang="en-US" dirty="0"/>
          </a:p>
        </p:txBody>
      </p:sp>
      <p:sp>
        <p:nvSpPr>
          <p:cNvPr id="4" name="Content Placeholder 3"/>
          <p:cNvSpPr>
            <a:spLocks noGrp="1"/>
          </p:cNvSpPr>
          <p:nvPr>
            <p:ph sz="half" idx="2"/>
          </p:nvPr>
        </p:nvSpPr>
        <p:spPr/>
        <p:txBody>
          <a:bodyPr>
            <a:normAutofit/>
          </a:bodyPr>
          <a:lstStyle/>
          <a:p>
            <a:pPr>
              <a:buFontTx/>
              <a:buChar char="-"/>
            </a:pPr>
            <a:r>
              <a:rPr lang="en-US" dirty="0" smtClean="0"/>
              <a:t>Dark Middle Ages</a:t>
            </a:r>
          </a:p>
          <a:p>
            <a:pPr>
              <a:buFontTx/>
              <a:buChar char="-"/>
            </a:pPr>
            <a:r>
              <a:rPr lang="en-US" dirty="0" smtClean="0"/>
              <a:t>Re-introduction to the East during the Crusades</a:t>
            </a:r>
          </a:p>
          <a:p>
            <a:pPr>
              <a:buFontTx/>
              <a:buChar char="-"/>
            </a:pPr>
            <a:r>
              <a:rPr lang="en-US" dirty="0" smtClean="0"/>
              <a:t>Trade of new products and ideas</a:t>
            </a:r>
          </a:p>
          <a:p>
            <a:pPr>
              <a:buFontTx/>
              <a:buChar char="-"/>
            </a:pPr>
            <a:r>
              <a:rPr lang="en-US" dirty="0" smtClean="0"/>
              <a:t>Devastation from the Black Plague</a:t>
            </a:r>
            <a:endParaRPr lang="en-US" dirty="0"/>
          </a:p>
        </p:txBody>
      </p:sp>
      <p:sp>
        <p:nvSpPr>
          <p:cNvPr id="3" name="Sun 2">
            <a:hlinkClick r:id="rId2"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p:txBody>
          <a:bodyPr>
            <a:normAutofit/>
          </a:bodyPr>
          <a:lstStyle/>
          <a:p>
            <a:pPr marL="0" indent="0">
              <a:buNone/>
            </a:pPr>
            <a:r>
              <a:rPr lang="en-US" dirty="0"/>
              <a:t>The Renaissance was a response to four major events.  What were they?</a:t>
            </a:r>
          </a:p>
        </p:txBody>
      </p:sp>
    </p:spTree>
    <p:extLst>
      <p:ext uri="{BB962C8B-B14F-4D97-AF65-F5344CB8AC3E}">
        <p14:creationId xmlns:p14="http://schemas.microsoft.com/office/powerpoint/2010/main" val="2295436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T</a:t>
            </a:r>
            <a:r>
              <a:rPr lang="en-US" dirty="0" smtClean="0"/>
              <a:t>he Renaissance</a:t>
            </a:r>
            <a:br>
              <a:rPr lang="en-US" dirty="0" smtClean="0"/>
            </a:br>
            <a:r>
              <a:rPr lang="en-US" dirty="0"/>
              <a:t>1</a:t>
            </a:r>
            <a:r>
              <a:rPr lang="en-US" dirty="0" smtClean="0"/>
              <a:t>00</a:t>
            </a:r>
            <a:endParaRPr lang="en-US" dirty="0"/>
          </a:p>
        </p:txBody>
      </p:sp>
      <p:sp>
        <p:nvSpPr>
          <p:cNvPr id="4" name="Content Placeholder 3"/>
          <p:cNvSpPr>
            <a:spLocks noGrp="1"/>
          </p:cNvSpPr>
          <p:nvPr>
            <p:ph sz="half" idx="2"/>
          </p:nvPr>
        </p:nvSpPr>
        <p:spPr/>
        <p:txBody>
          <a:bodyPr/>
          <a:lstStyle/>
          <a:p>
            <a:endParaRPr lang="en-US" dirty="0"/>
          </a:p>
        </p:txBody>
      </p:sp>
      <p:sp>
        <p:nvSpPr>
          <p:cNvPr id="3" name="Content Placeholder 2"/>
          <p:cNvSpPr>
            <a:spLocks noGrp="1"/>
          </p:cNvSpPr>
          <p:nvPr>
            <p:ph sz="half" idx="1"/>
          </p:nvPr>
        </p:nvSpPr>
        <p:spPr/>
        <p:txBody>
          <a:bodyPr/>
          <a:lstStyle/>
          <a:p>
            <a:pPr marL="0" indent="0">
              <a:buNone/>
            </a:pPr>
            <a:r>
              <a:rPr lang="en-US" dirty="0" smtClean="0"/>
              <a:t>Why did the Renaissance begin in Italy?  How did it spread?</a:t>
            </a:r>
            <a:endParaRPr lang="en-US" dirty="0"/>
          </a:p>
        </p:txBody>
      </p:sp>
    </p:spTree>
    <p:extLst>
      <p:ext uri="{BB962C8B-B14F-4D97-AF65-F5344CB8AC3E}">
        <p14:creationId xmlns:p14="http://schemas.microsoft.com/office/powerpoint/2010/main" val="18443172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T</a:t>
            </a:r>
            <a:r>
              <a:rPr lang="en-US" dirty="0" smtClean="0"/>
              <a:t>he Renaissance</a:t>
            </a:r>
            <a:br>
              <a:rPr lang="en-US" dirty="0" smtClean="0"/>
            </a:br>
            <a:r>
              <a:rPr lang="en-US" dirty="0" smtClean="0"/>
              <a:t>100</a:t>
            </a:r>
            <a:endParaRPr lang="en-US" dirty="0"/>
          </a:p>
        </p:txBody>
      </p:sp>
      <p:sp>
        <p:nvSpPr>
          <p:cNvPr id="4" name="Content Placeholder 3"/>
          <p:cNvSpPr>
            <a:spLocks noGrp="1"/>
          </p:cNvSpPr>
          <p:nvPr>
            <p:ph sz="half" idx="2"/>
          </p:nvPr>
        </p:nvSpPr>
        <p:spPr/>
        <p:txBody>
          <a:bodyPr>
            <a:normAutofit fontScale="77500" lnSpcReduction="20000"/>
          </a:bodyPr>
          <a:lstStyle/>
          <a:p>
            <a:pPr marL="0" indent="0">
              <a:buNone/>
            </a:pPr>
            <a:r>
              <a:rPr lang="en-US" dirty="0" smtClean="0"/>
              <a:t>The Italian city-states were port cities and therefore engaged in most of the trade that entered Europe.  As a result, both new products as well as old and new ideas entered Europe through the Italian city-states.  It was these old and new ideas that fueled the Renaissance.  Renaissance ideas then spread into Northern Europe via the same ways that goods were transported throughout Northern Europe – trade routes.</a:t>
            </a:r>
            <a:endParaRPr lang="en-US" dirty="0"/>
          </a:p>
        </p:txBody>
      </p:sp>
      <p:sp>
        <p:nvSpPr>
          <p:cNvPr id="3" name="Sun 2">
            <a:hlinkClick r:id="rId2"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p:txBody>
          <a:bodyPr>
            <a:normAutofit fontScale="77500" lnSpcReduction="20000"/>
          </a:bodyPr>
          <a:lstStyle/>
          <a:p>
            <a:pPr marL="0" indent="0">
              <a:buNone/>
            </a:pPr>
            <a:r>
              <a:rPr lang="en-US" dirty="0"/>
              <a:t>Why did the Renaissance begin in Italy?  How did it spread?</a:t>
            </a:r>
          </a:p>
        </p:txBody>
      </p:sp>
    </p:spTree>
    <p:extLst>
      <p:ext uri="{BB962C8B-B14F-4D97-AF65-F5344CB8AC3E}">
        <p14:creationId xmlns:p14="http://schemas.microsoft.com/office/powerpoint/2010/main" val="3423953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T</a:t>
            </a:r>
            <a:r>
              <a:rPr lang="en-US" dirty="0" smtClean="0"/>
              <a:t>he Renaissance</a:t>
            </a:r>
            <a:br>
              <a:rPr lang="en-US" dirty="0" smtClean="0"/>
            </a:br>
            <a:r>
              <a:rPr lang="en-US" dirty="0"/>
              <a:t>2</a:t>
            </a:r>
            <a:r>
              <a:rPr lang="en-US" dirty="0" smtClean="0"/>
              <a:t>00</a:t>
            </a:r>
            <a:endParaRPr lang="en-US" dirty="0"/>
          </a:p>
        </p:txBody>
      </p:sp>
      <p:sp>
        <p:nvSpPr>
          <p:cNvPr id="4" name="Content Placeholder 3"/>
          <p:cNvSpPr>
            <a:spLocks noGrp="1"/>
          </p:cNvSpPr>
          <p:nvPr>
            <p:ph sz="half" idx="2"/>
          </p:nvPr>
        </p:nvSpPr>
        <p:spPr/>
        <p:txBody>
          <a:bodyPr/>
          <a:lstStyle/>
          <a:p>
            <a:endParaRPr lang="en-US" dirty="0"/>
          </a:p>
        </p:txBody>
      </p:sp>
      <p:sp>
        <p:nvSpPr>
          <p:cNvPr id="3" name="Content Placeholder 2"/>
          <p:cNvSpPr>
            <a:spLocks noGrp="1"/>
          </p:cNvSpPr>
          <p:nvPr>
            <p:ph sz="half" idx="1"/>
          </p:nvPr>
        </p:nvSpPr>
        <p:spPr/>
        <p:txBody>
          <a:bodyPr/>
          <a:lstStyle/>
          <a:p>
            <a:pPr marL="0" indent="0">
              <a:buNone/>
            </a:pPr>
            <a:r>
              <a:rPr lang="en-US" dirty="0" smtClean="0"/>
              <a:t>What did the Arab traders play in the development of the Renaissance?</a:t>
            </a:r>
            <a:endParaRPr lang="en-US" dirty="0"/>
          </a:p>
        </p:txBody>
      </p:sp>
    </p:spTree>
    <p:extLst>
      <p:ext uri="{BB962C8B-B14F-4D97-AF65-F5344CB8AC3E}">
        <p14:creationId xmlns:p14="http://schemas.microsoft.com/office/powerpoint/2010/main" val="31563787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T</a:t>
            </a:r>
            <a:r>
              <a:rPr lang="en-US" dirty="0" smtClean="0"/>
              <a:t>he Renaissance</a:t>
            </a:r>
            <a:br>
              <a:rPr lang="en-US" dirty="0" smtClean="0"/>
            </a:br>
            <a:r>
              <a:rPr lang="en-US" dirty="0"/>
              <a:t>2</a:t>
            </a:r>
            <a:r>
              <a:rPr lang="en-US" dirty="0" smtClean="0"/>
              <a:t>00</a:t>
            </a:r>
            <a:endParaRPr lang="en-US" dirty="0"/>
          </a:p>
        </p:txBody>
      </p:sp>
      <p:sp>
        <p:nvSpPr>
          <p:cNvPr id="4" name="Content Placeholder 3"/>
          <p:cNvSpPr>
            <a:spLocks noGrp="1"/>
          </p:cNvSpPr>
          <p:nvPr>
            <p:ph sz="half" idx="2"/>
          </p:nvPr>
        </p:nvSpPr>
        <p:spPr/>
        <p:txBody>
          <a:bodyPr>
            <a:normAutofit fontScale="77500" lnSpcReduction="20000"/>
          </a:bodyPr>
          <a:lstStyle/>
          <a:p>
            <a:pPr marL="0" indent="0">
              <a:buNone/>
            </a:pPr>
            <a:r>
              <a:rPr lang="en-US" dirty="0" smtClean="0"/>
              <a:t>The Arabs held onto the knowledge of the ancient world, while Europe did not, immersing themselves into the dark Ages.  The Arabs were able to build on ancient knowledge and create new ideas and products, whereas the Europeans created very little new things.  So when European merchants began to trade with the Arabs, they were reintroduced to the ancient knowledge and introduced to the new knowledge.  It was this that fueled the Renaissance.</a:t>
            </a:r>
            <a:endParaRPr lang="en-US" dirty="0"/>
          </a:p>
        </p:txBody>
      </p:sp>
      <p:sp>
        <p:nvSpPr>
          <p:cNvPr id="3" name="Sun 2">
            <a:hlinkClick r:id="rId2"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p:txBody>
          <a:bodyPr>
            <a:normAutofit fontScale="77500" lnSpcReduction="20000"/>
          </a:bodyPr>
          <a:lstStyle/>
          <a:p>
            <a:pPr marL="0" indent="0">
              <a:buNone/>
            </a:pPr>
            <a:r>
              <a:rPr lang="en-US" dirty="0"/>
              <a:t>What did the Arab traders play in the development of the Renaissance?</a:t>
            </a:r>
          </a:p>
        </p:txBody>
      </p:sp>
    </p:spTree>
    <p:extLst>
      <p:ext uri="{BB962C8B-B14F-4D97-AF65-F5344CB8AC3E}">
        <p14:creationId xmlns:p14="http://schemas.microsoft.com/office/powerpoint/2010/main" val="17410665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T</a:t>
            </a:r>
            <a:r>
              <a:rPr lang="en-US" dirty="0" smtClean="0"/>
              <a:t>he Renaissance</a:t>
            </a:r>
            <a:br>
              <a:rPr lang="en-US" dirty="0" smtClean="0"/>
            </a:br>
            <a:r>
              <a:rPr lang="en-US" dirty="0"/>
              <a:t>3</a:t>
            </a:r>
            <a:r>
              <a:rPr lang="en-US" dirty="0" smtClean="0"/>
              <a:t>00</a:t>
            </a:r>
            <a:endParaRPr lang="en-US" dirty="0"/>
          </a:p>
        </p:txBody>
      </p:sp>
      <p:sp>
        <p:nvSpPr>
          <p:cNvPr id="4" name="Content Placeholder 3"/>
          <p:cNvSpPr>
            <a:spLocks noGrp="1"/>
          </p:cNvSpPr>
          <p:nvPr>
            <p:ph sz="half" idx="2"/>
          </p:nvPr>
        </p:nvSpPr>
        <p:spPr/>
        <p:txBody>
          <a:bodyPr/>
          <a:lstStyle/>
          <a:p>
            <a:endParaRPr lang="en-US" dirty="0"/>
          </a:p>
        </p:txBody>
      </p:sp>
      <p:sp>
        <p:nvSpPr>
          <p:cNvPr id="3" name="Content Placeholder 2"/>
          <p:cNvSpPr>
            <a:spLocks noGrp="1"/>
          </p:cNvSpPr>
          <p:nvPr>
            <p:ph sz="half" idx="1"/>
          </p:nvPr>
        </p:nvSpPr>
        <p:spPr/>
        <p:txBody>
          <a:bodyPr/>
          <a:lstStyle/>
          <a:p>
            <a:pPr marL="0" indent="0">
              <a:buNone/>
            </a:pPr>
            <a:r>
              <a:rPr lang="en-US" dirty="0" smtClean="0"/>
              <a:t>How did Humanism change European thought?</a:t>
            </a:r>
            <a:endParaRPr lang="en-US" dirty="0"/>
          </a:p>
        </p:txBody>
      </p:sp>
    </p:spTree>
    <p:extLst>
      <p:ext uri="{BB962C8B-B14F-4D97-AF65-F5344CB8AC3E}">
        <p14:creationId xmlns:p14="http://schemas.microsoft.com/office/powerpoint/2010/main" val="38215473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T</a:t>
            </a:r>
            <a:r>
              <a:rPr lang="en-US" dirty="0" smtClean="0"/>
              <a:t>he Renaissance</a:t>
            </a:r>
            <a:br>
              <a:rPr lang="en-US" dirty="0" smtClean="0"/>
            </a:br>
            <a:r>
              <a:rPr lang="en-US" dirty="0" smtClean="0"/>
              <a:t>300</a:t>
            </a:r>
            <a:endParaRPr lang="en-US" dirty="0"/>
          </a:p>
        </p:txBody>
      </p:sp>
      <p:sp>
        <p:nvSpPr>
          <p:cNvPr id="4" name="Content Placeholder 3"/>
          <p:cNvSpPr>
            <a:spLocks noGrp="1"/>
          </p:cNvSpPr>
          <p:nvPr>
            <p:ph sz="half" idx="2"/>
          </p:nvPr>
        </p:nvSpPr>
        <p:spPr/>
        <p:txBody>
          <a:bodyPr>
            <a:normAutofit fontScale="77500" lnSpcReduction="20000"/>
          </a:bodyPr>
          <a:lstStyle/>
          <a:p>
            <a:pPr marL="0" indent="0">
              <a:buNone/>
            </a:pPr>
            <a:r>
              <a:rPr lang="en-US" dirty="0" smtClean="0"/>
              <a:t>Humanism was a movement focused on the potential of man.  This was in stark contrast to the prevailing thought of the Middle Ages when there was a focus on the Church and working to achieve an afterlife better than the current life.  As a result, people began to disregard the Church as the center of life and turn to new areas of knowledge such as math, science, and philosophy.  Europeans began to emphasize the importance of human values instead of religious beliefs.</a:t>
            </a:r>
            <a:endParaRPr lang="en-US" dirty="0"/>
          </a:p>
        </p:txBody>
      </p:sp>
      <p:sp>
        <p:nvSpPr>
          <p:cNvPr id="3" name="Sun 2">
            <a:hlinkClick r:id="rId2"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p:txBody>
          <a:bodyPr>
            <a:normAutofit fontScale="77500" lnSpcReduction="20000"/>
          </a:bodyPr>
          <a:lstStyle/>
          <a:p>
            <a:pPr marL="0" indent="0">
              <a:buNone/>
            </a:pPr>
            <a:r>
              <a:rPr lang="en-US" dirty="0"/>
              <a:t>How did Humanism change European thought?</a:t>
            </a:r>
          </a:p>
        </p:txBody>
      </p:sp>
    </p:spTree>
    <p:extLst>
      <p:ext uri="{BB962C8B-B14F-4D97-AF65-F5344CB8AC3E}">
        <p14:creationId xmlns:p14="http://schemas.microsoft.com/office/powerpoint/2010/main" val="11933466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T</a:t>
            </a:r>
            <a:r>
              <a:rPr lang="en-US" dirty="0" smtClean="0"/>
              <a:t>he Renaissance</a:t>
            </a:r>
            <a:br>
              <a:rPr lang="en-US" dirty="0" smtClean="0"/>
            </a:br>
            <a:r>
              <a:rPr lang="en-US" dirty="0"/>
              <a:t>4</a:t>
            </a:r>
            <a:r>
              <a:rPr lang="en-US" dirty="0" smtClean="0"/>
              <a:t>00</a:t>
            </a:r>
            <a:endParaRPr lang="en-US" dirty="0"/>
          </a:p>
        </p:txBody>
      </p:sp>
      <p:sp>
        <p:nvSpPr>
          <p:cNvPr id="4" name="Content Placeholder 3"/>
          <p:cNvSpPr>
            <a:spLocks noGrp="1"/>
          </p:cNvSpPr>
          <p:nvPr>
            <p:ph sz="half" idx="2"/>
          </p:nvPr>
        </p:nvSpPr>
        <p:spPr/>
        <p:txBody>
          <a:bodyPr/>
          <a:lstStyle/>
          <a:p>
            <a:endParaRPr lang="en-US" dirty="0"/>
          </a:p>
        </p:txBody>
      </p:sp>
      <p:sp>
        <p:nvSpPr>
          <p:cNvPr id="3" name="Content Placeholder 2"/>
          <p:cNvSpPr>
            <a:spLocks noGrp="1"/>
          </p:cNvSpPr>
          <p:nvPr>
            <p:ph sz="half" idx="1"/>
          </p:nvPr>
        </p:nvSpPr>
        <p:spPr/>
        <p:txBody>
          <a:bodyPr/>
          <a:lstStyle/>
          <a:p>
            <a:pPr marL="0" indent="0">
              <a:buNone/>
            </a:pPr>
            <a:r>
              <a:rPr lang="en-US" dirty="0" smtClean="0"/>
              <a:t>Explain at least four differences between the art of the Middle Ages to the art of the Renaissance.</a:t>
            </a:r>
            <a:endParaRPr lang="en-US" dirty="0"/>
          </a:p>
        </p:txBody>
      </p:sp>
    </p:spTree>
    <p:extLst>
      <p:ext uri="{BB962C8B-B14F-4D97-AF65-F5344CB8AC3E}">
        <p14:creationId xmlns:p14="http://schemas.microsoft.com/office/powerpoint/2010/main" val="36855569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T</a:t>
            </a:r>
            <a:r>
              <a:rPr lang="en-US" dirty="0" smtClean="0"/>
              <a:t>he Renaissance</a:t>
            </a:r>
            <a:br>
              <a:rPr lang="en-US" dirty="0" smtClean="0"/>
            </a:br>
            <a:r>
              <a:rPr lang="en-US" dirty="0"/>
              <a:t>4</a:t>
            </a:r>
            <a:r>
              <a:rPr lang="en-US" dirty="0" smtClean="0"/>
              <a:t>00</a:t>
            </a:r>
            <a:endParaRPr lang="en-US" dirty="0"/>
          </a:p>
        </p:txBody>
      </p:sp>
      <p:sp>
        <p:nvSpPr>
          <p:cNvPr id="4" name="Content Placeholder 3"/>
          <p:cNvSpPr>
            <a:spLocks noGrp="1"/>
          </p:cNvSpPr>
          <p:nvPr>
            <p:ph sz="half" idx="2"/>
          </p:nvPr>
        </p:nvSpPr>
        <p:spPr/>
        <p:txBody>
          <a:bodyPr>
            <a:normAutofit fontScale="55000" lnSpcReduction="20000"/>
          </a:bodyPr>
          <a:lstStyle/>
          <a:p>
            <a:pPr>
              <a:buFontTx/>
              <a:buChar char="-"/>
            </a:pPr>
            <a:r>
              <a:rPr lang="en-US" dirty="0" smtClean="0"/>
              <a:t>Renaissance was more lifelike than the art of the Middle Ages.  Renaissance art had a focus on nature.</a:t>
            </a:r>
          </a:p>
          <a:p>
            <a:pPr>
              <a:buFontTx/>
              <a:buChar char="-"/>
            </a:pPr>
            <a:r>
              <a:rPr lang="en-US" dirty="0" smtClean="0"/>
              <a:t>Renaissance artists studied perspective, resulting in paintings with more depth than the art of the Middle Ages.</a:t>
            </a:r>
          </a:p>
          <a:p>
            <a:pPr>
              <a:buFontTx/>
              <a:buChar char="-"/>
            </a:pPr>
            <a:r>
              <a:rPr lang="en-US" dirty="0" smtClean="0"/>
              <a:t>Middle Age art focused on God and saints.  Artists also used hieratic scale in paintings.  In Renaissance art, God and saints were the same size as ordinary people and started to look like ordinary people.</a:t>
            </a:r>
          </a:p>
          <a:p>
            <a:pPr>
              <a:buFontTx/>
              <a:buChar char="-"/>
            </a:pPr>
            <a:r>
              <a:rPr lang="en-US" dirty="0" smtClean="0"/>
              <a:t>Landscape in paintings changed.  In the Middle Ages it was common for artists to represent figures in heaven against a gold background, a symbol for the beauty and value of the atmosphere of heaven.  Renaissance artists used natural landscapes.</a:t>
            </a:r>
          </a:p>
          <a:p>
            <a:pPr>
              <a:buFontTx/>
              <a:buChar char="-"/>
            </a:pPr>
            <a:r>
              <a:rPr lang="en-US" dirty="0" smtClean="0"/>
              <a:t>Medieval paintings had stressed the world beyond everyday life.  They used formal figures to express religious concerns.  Renaissance artists created realistic scenes and images.  They depicted lifelike human figures in their paintings.</a:t>
            </a:r>
            <a:endParaRPr lang="en-US" dirty="0"/>
          </a:p>
        </p:txBody>
      </p:sp>
      <p:sp>
        <p:nvSpPr>
          <p:cNvPr id="3" name="Sun 2">
            <a:hlinkClick r:id="rId2"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p:txBody>
          <a:bodyPr>
            <a:normAutofit fontScale="55000" lnSpcReduction="20000"/>
          </a:bodyPr>
          <a:lstStyle/>
          <a:p>
            <a:pPr marL="0" indent="0">
              <a:buNone/>
            </a:pPr>
            <a:r>
              <a:rPr lang="en-US" dirty="0"/>
              <a:t>Explain at least four differences between the art of the Middle Ages to the art of the Renaissance.</a:t>
            </a:r>
          </a:p>
        </p:txBody>
      </p:sp>
    </p:spTree>
    <p:extLst>
      <p:ext uri="{BB962C8B-B14F-4D97-AF65-F5344CB8AC3E}">
        <p14:creationId xmlns:p14="http://schemas.microsoft.com/office/powerpoint/2010/main" val="3553103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T</a:t>
            </a:r>
            <a:r>
              <a:rPr lang="en-US" dirty="0" smtClean="0"/>
              <a:t>he Renaissance</a:t>
            </a:r>
            <a:br>
              <a:rPr lang="en-US" dirty="0" smtClean="0"/>
            </a:br>
            <a:r>
              <a:rPr lang="en-US" dirty="0"/>
              <a:t>5</a:t>
            </a:r>
            <a:r>
              <a:rPr lang="en-US" dirty="0" smtClean="0"/>
              <a:t>00</a:t>
            </a:r>
            <a:endParaRPr lang="en-US" dirty="0"/>
          </a:p>
        </p:txBody>
      </p:sp>
      <p:sp>
        <p:nvSpPr>
          <p:cNvPr id="4" name="Content Placeholder 3"/>
          <p:cNvSpPr>
            <a:spLocks noGrp="1"/>
          </p:cNvSpPr>
          <p:nvPr>
            <p:ph sz="half" idx="2"/>
          </p:nvPr>
        </p:nvSpPr>
        <p:spPr/>
        <p:txBody>
          <a:bodyPr/>
          <a:lstStyle/>
          <a:p>
            <a:endParaRPr lang="en-US" dirty="0"/>
          </a:p>
        </p:txBody>
      </p:sp>
      <p:sp>
        <p:nvSpPr>
          <p:cNvPr id="3" name="Content Placeholder 2"/>
          <p:cNvSpPr>
            <a:spLocks noGrp="1"/>
          </p:cNvSpPr>
          <p:nvPr>
            <p:ph sz="half" idx="1"/>
          </p:nvPr>
        </p:nvSpPr>
        <p:spPr/>
        <p:txBody>
          <a:bodyPr/>
          <a:lstStyle/>
          <a:p>
            <a:pPr marL="0" indent="0">
              <a:buNone/>
            </a:pPr>
            <a:r>
              <a:rPr lang="en-US" dirty="0" smtClean="0"/>
              <a:t>Explain how Renaissance art emphasized Humanist ideas.</a:t>
            </a:r>
            <a:endParaRPr lang="en-US" dirty="0"/>
          </a:p>
        </p:txBody>
      </p:sp>
    </p:spTree>
    <p:extLst>
      <p:ext uri="{BB962C8B-B14F-4D97-AF65-F5344CB8AC3E}">
        <p14:creationId xmlns:p14="http://schemas.microsoft.com/office/powerpoint/2010/main" val="1004327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Countries and Empires</a:t>
            </a:r>
            <a:br>
              <a:rPr lang="en-US" dirty="0" smtClean="0"/>
            </a:br>
            <a:r>
              <a:rPr lang="en-US" dirty="0" smtClean="0"/>
              <a:t>200</a:t>
            </a:r>
            <a:endParaRPr lang="en-US" dirty="0"/>
          </a:p>
        </p:txBody>
      </p:sp>
      <p:sp>
        <p:nvSpPr>
          <p:cNvPr id="4" name="Content Placeholder 3"/>
          <p:cNvSpPr>
            <a:spLocks noGrp="1"/>
          </p:cNvSpPr>
          <p:nvPr>
            <p:ph sz="half" idx="2"/>
          </p:nvPr>
        </p:nvSpPr>
        <p:spPr/>
        <p:txBody>
          <a:bodyPr/>
          <a:lstStyle/>
          <a:p>
            <a:r>
              <a:rPr lang="en-US" dirty="0" smtClean="0"/>
              <a:t>Portugal</a:t>
            </a:r>
            <a:endParaRPr lang="en-US" dirty="0"/>
          </a:p>
        </p:txBody>
      </p:sp>
      <p:sp>
        <p:nvSpPr>
          <p:cNvPr id="3" name="Sun 2">
            <a:hlinkClick r:id="rId2"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w-sch-staff-12\UserDesktops\hahecht\Desktop\Portugal.p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2049483"/>
            <a:ext cx="4038600" cy="3627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7312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T</a:t>
            </a:r>
            <a:r>
              <a:rPr lang="en-US" dirty="0" smtClean="0"/>
              <a:t>he Renaissance</a:t>
            </a:r>
            <a:br>
              <a:rPr lang="en-US" dirty="0" smtClean="0"/>
            </a:br>
            <a:r>
              <a:rPr lang="en-US" dirty="0" smtClean="0"/>
              <a:t>500</a:t>
            </a:r>
            <a:endParaRPr lang="en-US" dirty="0"/>
          </a:p>
        </p:txBody>
      </p:sp>
      <p:sp>
        <p:nvSpPr>
          <p:cNvPr id="4" name="Content Placeholder 3"/>
          <p:cNvSpPr>
            <a:spLocks noGrp="1"/>
          </p:cNvSpPr>
          <p:nvPr>
            <p:ph sz="half" idx="2"/>
          </p:nvPr>
        </p:nvSpPr>
        <p:spPr/>
        <p:txBody>
          <a:bodyPr>
            <a:normAutofit fontScale="85000" lnSpcReduction="20000"/>
          </a:bodyPr>
          <a:lstStyle/>
          <a:p>
            <a:pPr marL="0" indent="0">
              <a:buNone/>
            </a:pPr>
            <a:r>
              <a:rPr lang="en-US" dirty="0" smtClean="0"/>
              <a:t>Humanism focused on the classics, which Renaissance artists used by depicting figures and structures in the style of ancient Greece and Rome.  Humanists believed in reason such as math and science, which Renaissance artists used to create depth within more realistic paintings.  Humanists emphasized the importance of human values instead of religious beliefs, which Renaissance artists use to create a more realistic art.</a:t>
            </a:r>
            <a:endParaRPr lang="en-US" dirty="0"/>
          </a:p>
        </p:txBody>
      </p:sp>
      <p:sp>
        <p:nvSpPr>
          <p:cNvPr id="3" name="Sun 2">
            <a:hlinkClick r:id="" action="ppaction://hlinkshowjump?jump=nextslide"/>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p:txBody>
          <a:bodyPr>
            <a:normAutofit fontScale="85000" lnSpcReduction="20000"/>
          </a:bodyPr>
          <a:lstStyle/>
          <a:p>
            <a:pPr marL="0" indent="0">
              <a:buNone/>
            </a:pPr>
            <a:r>
              <a:rPr lang="en-US" dirty="0"/>
              <a:t>Explain how Renaissance art emphasized Humanist ideas.</a:t>
            </a:r>
          </a:p>
        </p:txBody>
      </p:sp>
    </p:spTree>
    <p:extLst>
      <p:ext uri="{BB962C8B-B14F-4D97-AF65-F5344CB8AC3E}">
        <p14:creationId xmlns:p14="http://schemas.microsoft.com/office/powerpoint/2010/main" val="36531322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T</a:t>
            </a:r>
            <a:r>
              <a:rPr lang="en-US" dirty="0" smtClean="0"/>
              <a:t>he Renaissance</a:t>
            </a:r>
            <a:br>
              <a:rPr lang="en-US" dirty="0" smtClean="0"/>
            </a:br>
            <a:r>
              <a:rPr lang="en-US" dirty="0" smtClean="0"/>
              <a:t>Bonus 250</a:t>
            </a:r>
            <a:endParaRPr lang="en-US" dirty="0"/>
          </a:p>
        </p:txBody>
      </p:sp>
      <p:sp>
        <p:nvSpPr>
          <p:cNvPr id="4" name="Content Placeholder 3"/>
          <p:cNvSpPr>
            <a:spLocks noGrp="1"/>
          </p:cNvSpPr>
          <p:nvPr>
            <p:ph sz="half" idx="2"/>
          </p:nvPr>
        </p:nvSpPr>
        <p:spPr/>
        <p:txBody>
          <a:bodyPr/>
          <a:lstStyle/>
          <a:p>
            <a:endParaRPr lang="en-US" dirty="0"/>
          </a:p>
        </p:txBody>
      </p:sp>
      <p:sp>
        <p:nvSpPr>
          <p:cNvPr id="3" name="Content Placeholder 2"/>
          <p:cNvSpPr>
            <a:spLocks noGrp="1"/>
          </p:cNvSpPr>
          <p:nvPr>
            <p:ph sz="half" idx="1"/>
          </p:nvPr>
        </p:nvSpPr>
        <p:spPr/>
        <p:txBody>
          <a:bodyPr/>
          <a:lstStyle/>
          <a:p>
            <a:pPr marL="0" indent="0">
              <a:buNone/>
            </a:pPr>
            <a:r>
              <a:rPr lang="en-US" dirty="0" smtClean="0"/>
              <a:t>List at least two Renaissance artists and two Renaissance writers.  Include at least one work for each.</a:t>
            </a:r>
            <a:endParaRPr lang="en-US" dirty="0"/>
          </a:p>
        </p:txBody>
      </p:sp>
    </p:spTree>
    <p:extLst>
      <p:ext uri="{BB962C8B-B14F-4D97-AF65-F5344CB8AC3E}">
        <p14:creationId xmlns:p14="http://schemas.microsoft.com/office/powerpoint/2010/main" val="37194769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T</a:t>
            </a:r>
            <a:r>
              <a:rPr lang="en-US" dirty="0" smtClean="0"/>
              <a:t>he Renaissance</a:t>
            </a:r>
            <a:br>
              <a:rPr lang="en-US" dirty="0" smtClean="0"/>
            </a:br>
            <a:r>
              <a:rPr lang="en-US" dirty="0" smtClean="0"/>
              <a:t>Bonus 250</a:t>
            </a:r>
            <a:endParaRPr lang="en-US" dirty="0"/>
          </a:p>
        </p:txBody>
      </p:sp>
      <p:sp>
        <p:nvSpPr>
          <p:cNvPr id="4" name="Content Placeholder 3"/>
          <p:cNvSpPr>
            <a:spLocks noGrp="1"/>
          </p:cNvSpPr>
          <p:nvPr>
            <p:ph sz="half" idx="2"/>
          </p:nvPr>
        </p:nvSpPr>
        <p:spPr/>
        <p:txBody>
          <a:bodyPr>
            <a:normAutofit fontScale="85000" lnSpcReduction="10000"/>
          </a:bodyPr>
          <a:lstStyle/>
          <a:p>
            <a:pPr marL="0" indent="0">
              <a:buNone/>
            </a:pPr>
            <a:r>
              <a:rPr lang="en-US" dirty="0" smtClean="0"/>
              <a:t>Artists:</a:t>
            </a:r>
          </a:p>
          <a:p>
            <a:pPr>
              <a:buFontTx/>
              <a:buChar char="-"/>
            </a:pPr>
            <a:r>
              <a:rPr lang="en-US" dirty="0" smtClean="0"/>
              <a:t>Leonardo da Vinci (</a:t>
            </a:r>
            <a:r>
              <a:rPr lang="en-US" i="1" dirty="0" smtClean="0"/>
              <a:t>Mona Lisa </a:t>
            </a:r>
            <a:r>
              <a:rPr lang="en-US" dirty="0" smtClean="0"/>
              <a:t>or </a:t>
            </a:r>
            <a:r>
              <a:rPr lang="en-US" i="1" dirty="0" smtClean="0"/>
              <a:t>Last Supper</a:t>
            </a:r>
            <a:r>
              <a:rPr lang="en-US" dirty="0" smtClean="0"/>
              <a:t>)</a:t>
            </a:r>
          </a:p>
          <a:p>
            <a:pPr>
              <a:buFontTx/>
              <a:buChar char="-"/>
            </a:pPr>
            <a:r>
              <a:rPr lang="en-US" dirty="0" smtClean="0"/>
              <a:t>Michelangelo (Ceiling of the Sistine Chapel, </a:t>
            </a:r>
            <a:r>
              <a:rPr lang="en-US" i="1" dirty="0" smtClean="0"/>
              <a:t>David</a:t>
            </a:r>
            <a:r>
              <a:rPr lang="en-US" dirty="0" smtClean="0"/>
              <a:t>, or the dome of St. Peter’s Church)</a:t>
            </a:r>
          </a:p>
          <a:p>
            <a:pPr marL="0" indent="0">
              <a:buNone/>
            </a:pPr>
            <a:r>
              <a:rPr lang="en-US" dirty="0" smtClean="0"/>
              <a:t>Literature:</a:t>
            </a:r>
          </a:p>
          <a:p>
            <a:pPr>
              <a:buFontTx/>
              <a:buChar char="-"/>
            </a:pPr>
            <a:r>
              <a:rPr lang="en-US" dirty="0" smtClean="0"/>
              <a:t>Erasmus (</a:t>
            </a:r>
            <a:r>
              <a:rPr lang="en-US" i="1" dirty="0" smtClean="0"/>
              <a:t>Praise of Folly</a:t>
            </a:r>
            <a:r>
              <a:rPr lang="en-US" dirty="0" smtClean="0"/>
              <a:t>)</a:t>
            </a:r>
          </a:p>
          <a:p>
            <a:pPr>
              <a:buFontTx/>
              <a:buChar char="-"/>
            </a:pPr>
            <a:r>
              <a:rPr lang="en-US" dirty="0" smtClean="0"/>
              <a:t>Thomas More (</a:t>
            </a:r>
            <a:r>
              <a:rPr lang="en-US" i="1" dirty="0" smtClean="0"/>
              <a:t>Utopia</a:t>
            </a:r>
            <a:r>
              <a:rPr lang="en-US" dirty="0" smtClean="0"/>
              <a:t>)</a:t>
            </a:r>
          </a:p>
          <a:p>
            <a:pPr>
              <a:buFontTx/>
              <a:buChar char="-"/>
            </a:pPr>
            <a:r>
              <a:rPr lang="en-US" dirty="0" smtClean="0"/>
              <a:t>William Shakespeare (</a:t>
            </a:r>
            <a:r>
              <a:rPr lang="en-US" i="1" dirty="0" smtClean="0"/>
              <a:t>Hamlet, Romeo and Juliet</a:t>
            </a:r>
            <a:r>
              <a:rPr lang="en-US" dirty="0" smtClean="0"/>
              <a:t>, or </a:t>
            </a:r>
            <a:r>
              <a:rPr lang="en-US" i="1" dirty="0" smtClean="0"/>
              <a:t>Macbeth</a:t>
            </a:r>
            <a:r>
              <a:rPr lang="en-US" dirty="0" smtClean="0"/>
              <a:t>)</a:t>
            </a:r>
            <a:endParaRPr lang="en-US" dirty="0"/>
          </a:p>
        </p:txBody>
      </p:sp>
      <p:sp>
        <p:nvSpPr>
          <p:cNvPr id="3" name="Sun 2">
            <a:hlinkClick r:id="rId2" action="ppaction://hlinksldjump"/>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p:txBody>
          <a:bodyPr>
            <a:normAutofit fontScale="85000" lnSpcReduction="10000"/>
          </a:bodyPr>
          <a:lstStyle/>
          <a:p>
            <a:pPr marL="0" indent="0">
              <a:buNone/>
            </a:pPr>
            <a:r>
              <a:rPr lang="en-US" dirty="0"/>
              <a:t>List at least two Renaissance artists and two Renaissance writers.  Include at least one work for each.</a:t>
            </a:r>
          </a:p>
        </p:txBody>
      </p:sp>
    </p:spTree>
    <p:extLst>
      <p:ext uri="{BB962C8B-B14F-4D97-AF65-F5344CB8AC3E}">
        <p14:creationId xmlns:p14="http://schemas.microsoft.com/office/powerpoint/2010/main" val="22613121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Bonus</a:t>
            </a:r>
            <a:endParaRPr lang="en-US" dirty="0"/>
          </a:p>
        </p:txBody>
      </p:sp>
      <p:sp>
        <p:nvSpPr>
          <p:cNvPr id="3" name="Content Placeholder 2"/>
          <p:cNvSpPr>
            <a:spLocks noGrp="1"/>
          </p:cNvSpPr>
          <p:nvPr>
            <p:ph idx="1"/>
          </p:nvPr>
        </p:nvSpPr>
        <p:spPr/>
        <p:txBody>
          <a:bodyPr/>
          <a:lstStyle/>
          <a:p>
            <a:pPr marL="0" indent="0" algn="ctr">
              <a:buNone/>
            </a:pPr>
            <a:r>
              <a:rPr lang="en-US" dirty="0" smtClean="0"/>
              <a:t>What role did the printing press play in spreading the Renaissance?</a:t>
            </a:r>
            <a:endParaRPr lang="en-US" dirty="0"/>
          </a:p>
        </p:txBody>
      </p:sp>
    </p:spTree>
    <p:extLst>
      <p:ext uri="{BB962C8B-B14F-4D97-AF65-F5344CB8AC3E}">
        <p14:creationId xmlns:p14="http://schemas.microsoft.com/office/powerpoint/2010/main" val="2465269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Bonus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What role did the printing press play in spreading the Renaissance?</a:t>
            </a:r>
          </a:p>
          <a:p>
            <a:pPr marL="0" indent="0" algn="ctr">
              <a:buNone/>
            </a:pPr>
            <a:r>
              <a:rPr lang="en-US" sz="3000" dirty="0" smtClean="0"/>
              <a:t>As a result of the printing press, books were printed faster and cheaper.  Humanist ideas were printed and reprinted using the press, which allowed humanism to spread beyond Italy.  Furthermore, as a result of cheaper books, the literacy rate rose, which meant that more people were exposed to humanism.  And this is how the Renaissance spread.</a:t>
            </a:r>
            <a:endParaRPr lang="en-US" sz="3000" dirty="0"/>
          </a:p>
        </p:txBody>
      </p:sp>
    </p:spTree>
    <p:extLst>
      <p:ext uri="{BB962C8B-B14F-4D97-AF65-F5344CB8AC3E}">
        <p14:creationId xmlns:p14="http://schemas.microsoft.com/office/powerpoint/2010/main" val="3413101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Countries and Empires</a:t>
            </a:r>
            <a:br>
              <a:rPr lang="en-US" dirty="0" smtClean="0"/>
            </a:br>
            <a:r>
              <a:rPr lang="en-US" dirty="0"/>
              <a:t>3</a:t>
            </a:r>
            <a:r>
              <a:rPr lang="en-US" dirty="0" smtClean="0"/>
              <a:t>00</a:t>
            </a:r>
            <a:endParaRPr lang="en-US" dirty="0"/>
          </a:p>
        </p:txBody>
      </p:sp>
      <p:sp>
        <p:nvSpPr>
          <p:cNvPr id="4" name="Content Placeholder 3"/>
          <p:cNvSpPr>
            <a:spLocks noGrp="1"/>
          </p:cNvSpPr>
          <p:nvPr>
            <p:ph sz="half" idx="2"/>
          </p:nvPr>
        </p:nvSpPr>
        <p:spPr/>
        <p:txBody>
          <a:bodyPr/>
          <a:lstStyle/>
          <a:p>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02117"/>
            <a:ext cx="4038600" cy="2522129"/>
          </a:xfrm>
        </p:spPr>
      </p:pic>
    </p:spTree>
    <p:extLst>
      <p:ext uri="{BB962C8B-B14F-4D97-AF65-F5344CB8AC3E}">
        <p14:creationId xmlns:p14="http://schemas.microsoft.com/office/powerpoint/2010/main" val="3270906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Countries and Empires</a:t>
            </a:r>
            <a:br>
              <a:rPr lang="en-US" dirty="0" smtClean="0"/>
            </a:br>
            <a:r>
              <a:rPr lang="en-US" dirty="0"/>
              <a:t>3</a:t>
            </a:r>
            <a:r>
              <a:rPr lang="en-US" dirty="0" smtClean="0"/>
              <a:t>00</a:t>
            </a:r>
            <a:endParaRPr lang="en-US" dirty="0"/>
          </a:p>
        </p:txBody>
      </p:sp>
      <p:sp>
        <p:nvSpPr>
          <p:cNvPr id="4" name="Content Placeholder 3"/>
          <p:cNvSpPr>
            <a:spLocks noGrp="1"/>
          </p:cNvSpPr>
          <p:nvPr>
            <p:ph sz="half" idx="2"/>
          </p:nvPr>
        </p:nvSpPr>
        <p:spPr/>
        <p:txBody>
          <a:bodyPr/>
          <a:lstStyle/>
          <a:p>
            <a:r>
              <a:rPr lang="en-US" dirty="0" smtClean="0"/>
              <a:t>Songhai Empire</a:t>
            </a:r>
            <a:endParaRPr lang="en-US" dirty="0"/>
          </a:p>
        </p:txBody>
      </p:sp>
      <p:sp>
        <p:nvSpPr>
          <p:cNvPr id="3" name="Sun 2">
            <a:hlinkClick r:id="" action="ppaction://hlinkshowjump?jump=nextslide"/>
          </p:cNvPr>
          <p:cNvSpPr/>
          <p:nvPr/>
        </p:nvSpPr>
        <p:spPr>
          <a:xfrm>
            <a:off x="4114800" y="5791200"/>
            <a:ext cx="9906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02117"/>
            <a:ext cx="4038600" cy="2522129"/>
          </a:xfrm>
        </p:spPr>
      </p:pic>
    </p:spTree>
    <p:extLst>
      <p:ext uri="{BB962C8B-B14F-4D97-AF65-F5344CB8AC3E}">
        <p14:creationId xmlns:p14="http://schemas.microsoft.com/office/powerpoint/2010/main" val="2547276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Countries and Empires</a:t>
            </a:r>
            <a:br>
              <a:rPr lang="en-US" dirty="0" smtClean="0"/>
            </a:br>
            <a:r>
              <a:rPr lang="en-US" dirty="0" smtClean="0"/>
              <a:t>Bonus 150</a:t>
            </a:r>
            <a:endParaRPr lang="en-US" dirty="0"/>
          </a:p>
        </p:txBody>
      </p:sp>
      <p:sp>
        <p:nvSpPr>
          <p:cNvPr id="4" name="Content Placeholder 3"/>
          <p:cNvSpPr>
            <a:spLocks noGrp="1"/>
          </p:cNvSpPr>
          <p:nvPr>
            <p:ph sz="half" idx="2"/>
          </p:nvPr>
        </p:nvSpPr>
        <p:spPr/>
        <p:txBody>
          <a:bodyPr/>
          <a:lstStyle/>
          <a:p>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723254"/>
            <a:ext cx="4038600" cy="2279854"/>
          </a:xfrm>
        </p:spPr>
      </p:pic>
    </p:spTree>
    <p:extLst>
      <p:ext uri="{BB962C8B-B14F-4D97-AF65-F5344CB8AC3E}">
        <p14:creationId xmlns:p14="http://schemas.microsoft.com/office/powerpoint/2010/main" val="1167462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1256</TotalTime>
  <Words>1538</Words>
  <Application>Microsoft Office PowerPoint</Application>
  <PresentationFormat>On-screen Show (4:3)</PresentationFormat>
  <Paragraphs>177</Paragraphs>
  <Slides>64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64</vt:i4>
      </vt:variant>
    </vt:vector>
  </HeadingPairs>
  <TitlesOfParts>
    <vt:vector size="67" baseType="lpstr">
      <vt:lpstr>Arial</vt:lpstr>
      <vt:lpstr>Calibri</vt:lpstr>
      <vt:lpstr>Office Theme</vt:lpstr>
      <vt:lpstr>Do Now:</vt:lpstr>
      <vt:lpstr>PowerPoint Presentation</vt:lpstr>
      <vt:lpstr>Countries and Empires 100</vt:lpstr>
      <vt:lpstr>Countries and Empires 100</vt:lpstr>
      <vt:lpstr>Countries and Empires 200</vt:lpstr>
      <vt:lpstr>Countries and Empires 200</vt:lpstr>
      <vt:lpstr>Countries and Empires 300</vt:lpstr>
      <vt:lpstr>Countries and Empires 300</vt:lpstr>
      <vt:lpstr>Countries and Empires Bonus 150</vt:lpstr>
      <vt:lpstr>Countries and Empires Bonus 150</vt:lpstr>
      <vt:lpstr>Countries and Empires 400</vt:lpstr>
      <vt:lpstr>Countries and Empires 400</vt:lpstr>
      <vt:lpstr>Countries and Empires 500</vt:lpstr>
      <vt:lpstr>Countries and Empires 500</vt:lpstr>
      <vt:lpstr>Bodies of Water 100</vt:lpstr>
      <vt:lpstr>Bodies of Water 100</vt:lpstr>
      <vt:lpstr>Bodies of Water Bonus 50</vt:lpstr>
      <vt:lpstr>Bodies of Water Bonus 50</vt:lpstr>
      <vt:lpstr>Bodies of Water 200</vt:lpstr>
      <vt:lpstr>Bodies of Water 200</vt:lpstr>
      <vt:lpstr>Bodies of Water 300</vt:lpstr>
      <vt:lpstr>Bodies of Water 300</vt:lpstr>
      <vt:lpstr>Bodies of Water 400</vt:lpstr>
      <vt:lpstr>Bodies of Water 400</vt:lpstr>
      <vt:lpstr>Bodies of Water 500</vt:lpstr>
      <vt:lpstr>Bodies of Water 500</vt:lpstr>
      <vt:lpstr>Rest of the Map 100</vt:lpstr>
      <vt:lpstr>Rest of the Map 100</vt:lpstr>
      <vt:lpstr>Rest of the Map 200</vt:lpstr>
      <vt:lpstr>Rest of the Map 200</vt:lpstr>
      <vt:lpstr>Rest of the Map Bonus 100</vt:lpstr>
      <vt:lpstr>Rest of the Map Bonus 100</vt:lpstr>
      <vt:lpstr>Rest of the Map 300</vt:lpstr>
      <vt:lpstr>Rest of the Map 300</vt:lpstr>
      <vt:lpstr>Rest of the Map 400</vt:lpstr>
      <vt:lpstr>Rest of the Map 400</vt:lpstr>
      <vt:lpstr>Rest of the Map 500</vt:lpstr>
      <vt:lpstr>Rest of the Map 500</vt:lpstr>
      <vt:lpstr>Before the Renaissance 100</vt:lpstr>
      <vt:lpstr>Before the Renaissance 100</vt:lpstr>
      <vt:lpstr>Before the Renaissance 200</vt:lpstr>
      <vt:lpstr>Before the Renaissance 200</vt:lpstr>
      <vt:lpstr>Before the Renaissance 300</vt:lpstr>
      <vt:lpstr>Before the Renaissance 300</vt:lpstr>
      <vt:lpstr>Before the Renaissance 400</vt:lpstr>
      <vt:lpstr>Before the Renaissance 400</vt:lpstr>
      <vt:lpstr>Before the Renaissance Bonus 200</vt:lpstr>
      <vt:lpstr>Before the Renaissance Bonus 200</vt:lpstr>
      <vt:lpstr>Before the Renaissance 500</vt:lpstr>
      <vt:lpstr>Before the Renaissance 500</vt:lpstr>
      <vt:lpstr>The Renaissance 100</vt:lpstr>
      <vt:lpstr>The Renaissance 100</vt:lpstr>
      <vt:lpstr>The Renaissance 200</vt:lpstr>
      <vt:lpstr>The Renaissance 200</vt:lpstr>
      <vt:lpstr>The Renaissance 300</vt:lpstr>
      <vt:lpstr>The Renaissance 300</vt:lpstr>
      <vt:lpstr>The Renaissance 400</vt:lpstr>
      <vt:lpstr>The Renaissance 400</vt:lpstr>
      <vt:lpstr>The Renaissance 500</vt:lpstr>
      <vt:lpstr>The Renaissance 500</vt:lpstr>
      <vt:lpstr>The Renaissance Bonus 250</vt:lpstr>
      <vt:lpstr>The Renaissance Bonus 250</vt:lpstr>
      <vt:lpstr>Final Bonus</vt:lpstr>
      <vt:lpstr>Final Bonus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Hana A. Hecht (hahecht)</dc:creator>
  <cp:lastModifiedBy>Hana A. Hecht (hahecht)</cp:lastModifiedBy>
  <cp:revision>18</cp:revision>
  <dcterms:created xsi:type="dcterms:W3CDTF">2013-08-21T17:34:03Z</dcterms:created>
  <dcterms:modified xsi:type="dcterms:W3CDTF">2015-09-17T15:51:29Z</dcterms:modified>
</cp:coreProperties>
</file>