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071C352-7ECA-4BF5-8CDB-463C90230AD8}"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E460B-44E5-40A7-8F39-10B29ED7A199}"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1C352-7ECA-4BF5-8CDB-463C90230AD8}"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E460B-44E5-40A7-8F39-10B29ED7A1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1C352-7ECA-4BF5-8CDB-463C90230AD8}"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E460B-44E5-40A7-8F39-10B29ED7A1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1C352-7ECA-4BF5-8CDB-463C90230AD8}"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E460B-44E5-40A7-8F39-10B29ED7A1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0071C352-7ECA-4BF5-8CDB-463C90230AD8}" type="datetimeFigureOut">
              <a:rPr lang="en-US" smtClean="0"/>
              <a:t>4/17/2015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E3E460B-44E5-40A7-8F39-10B29ED7A1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71C352-7ECA-4BF5-8CDB-463C90230AD8}"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E460B-44E5-40A7-8F39-10B29ED7A1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71C352-7ECA-4BF5-8CDB-463C90230AD8}" type="datetimeFigureOut">
              <a:rPr lang="en-US" smtClean="0"/>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E460B-44E5-40A7-8F39-10B29ED7A1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71C352-7ECA-4BF5-8CDB-463C90230AD8}" type="datetimeFigureOut">
              <a:rPr lang="en-US" smtClean="0"/>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E460B-44E5-40A7-8F39-10B29ED7A1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1C352-7ECA-4BF5-8CDB-463C90230AD8}" type="datetimeFigureOut">
              <a:rPr lang="en-US" smtClean="0"/>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E460B-44E5-40A7-8F39-10B29ED7A1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71C352-7ECA-4BF5-8CDB-463C90230AD8}"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E460B-44E5-40A7-8F39-10B29ED7A199}"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0071C352-7ECA-4BF5-8CDB-463C90230AD8}"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E460B-44E5-40A7-8F39-10B29ED7A199}"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071C352-7ECA-4BF5-8CDB-463C90230AD8}" type="datetimeFigureOut">
              <a:rPr lang="en-US" smtClean="0"/>
              <a:t>4/17/2015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E3E460B-44E5-40A7-8F39-10B29ED7A1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55.xml"/><Relationship Id="rId18" Type="http://schemas.openxmlformats.org/officeDocument/2006/relationships/slide" Target="slide51.xml"/><Relationship Id="rId26" Type="http://schemas.openxmlformats.org/officeDocument/2006/relationships/slide" Target="slide107.xml"/><Relationship Id="rId3" Type="http://schemas.openxmlformats.org/officeDocument/2006/relationships/slide" Target="slide39.xml"/><Relationship Id="rId21" Type="http://schemas.openxmlformats.org/officeDocument/2006/relationships/slide" Target="slide111.xml"/><Relationship Id="rId7" Type="http://schemas.openxmlformats.org/officeDocument/2006/relationships/slide" Target="slide119.xml"/><Relationship Id="rId12" Type="http://schemas.openxmlformats.org/officeDocument/2006/relationships/slide" Target="slide35.xml"/><Relationship Id="rId17" Type="http://schemas.openxmlformats.org/officeDocument/2006/relationships/slide" Target="slide31.xml"/><Relationship Id="rId25" Type="http://schemas.openxmlformats.org/officeDocument/2006/relationships/slide" Target="slide87.xml"/><Relationship Id="rId2" Type="http://schemas.openxmlformats.org/officeDocument/2006/relationships/slide" Target="slide19.xml"/><Relationship Id="rId16" Type="http://schemas.openxmlformats.org/officeDocument/2006/relationships/slide" Target="slide115.xml"/><Relationship Id="rId20" Type="http://schemas.openxmlformats.org/officeDocument/2006/relationships/slide" Target="slide91.xml"/><Relationship Id="rId29" Type="http://schemas.openxmlformats.org/officeDocument/2006/relationships/slide" Target="slide63.xml"/><Relationship Id="rId1" Type="http://schemas.openxmlformats.org/officeDocument/2006/relationships/slideLayout" Target="../slideLayouts/slideLayout7.xml"/><Relationship Id="rId6" Type="http://schemas.openxmlformats.org/officeDocument/2006/relationships/slide" Target="slide99.xml"/><Relationship Id="rId11" Type="http://schemas.openxmlformats.org/officeDocument/2006/relationships/slide" Target="slide3.xml"/><Relationship Id="rId24" Type="http://schemas.openxmlformats.org/officeDocument/2006/relationships/slide" Target="slide67.xml"/><Relationship Id="rId32" Type="http://schemas.openxmlformats.org/officeDocument/2006/relationships/slide" Target="slide123.xml"/><Relationship Id="rId5" Type="http://schemas.openxmlformats.org/officeDocument/2006/relationships/slide" Target="slide79.xml"/><Relationship Id="rId15" Type="http://schemas.openxmlformats.org/officeDocument/2006/relationships/slide" Target="slide95.xml"/><Relationship Id="rId23" Type="http://schemas.openxmlformats.org/officeDocument/2006/relationships/slide" Target="slide47.xml"/><Relationship Id="rId28" Type="http://schemas.openxmlformats.org/officeDocument/2006/relationships/slide" Target="slide43.xml"/><Relationship Id="rId10" Type="http://schemas.openxmlformats.org/officeDocument/2006/relationships/slide" Target="slide7.xml"/><Relationship Id="rId19" Type="http://schemas.openxmlformats.org/officeDocument/2006/relationships/slide" Target="slide71.xml"/><Relationship Id="rId31" Type="http://schemas.openxmlformats.org/officeDocument/2006/relationships/slide" Target="slide103.xml"/><Relationship Id="rId4" Type="http://schemas.openxmlformats.org/officeDocument/2006/relationships/slide" Target="slide59.xml"/><Relationship Id="rId9" Type="http://schemas.openxmlformats.org/officeDocument/2006/relationships/slide" Target="slide11.xml"/><Relationship Id="rId14" Type="http://schemas.openxmlformats.org/officeDocument/2006/relationships/slide" Target="slide75.xml"/><Relationship Id="rId22" Type="http://schemas.openxmlformats.org/officeDocument/2006/relationships/slide" Target="slide27.xml"/><Relationship Id="rId27" Type="http://schemas.openxmlformats.org/officeDocument/2006/relationships/slide" Target="slide23.xml"/><Relationship Id="rId30" Type="http://schemas.openxmlformats.org/officeDocument/2006/relationships/slide" Target="slide8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Now:</a:t>
            </a:r>
            <a:endParaRPr lang="en-US" dirty="0"/>
          </a:p>
        </p:txBody>
      </p:sp>
      <p:sp>
        <p:nvSpPr>
          <p:cNvPr id="3" name="Subtitle 2"/>
          <p:cNvSpPr>
            <a:spLocks noGrp="1"/>
          </p:cNvSpPr>
          <p:nvPr>
            <p:ph type="subTitle" idx="1"/>
          </p:nvPr>
        </p:nvSpPr>
        <p:spPr/>
        <p:txBody>
          <a:bodyPr/>
          <a:lstStyle/>
          <a:p>
            <a:r>
              <a:rPr lang="en-US" dirty="0" smtClean="0"/>
              <a:t>Want to play a review game?</a:t>
            </a:r>
          </a:p>
          <a:p>
            <a:r>
              <a:rPr lang="en-US" dirty="0" smtClean="0"/>
              <a:t>Get </a:t>
            </a:r>
            <a:r>
              <a:rPr lang="en-US" smtClean="0"/>
              <a:t>into groups of 3!</a:t>
            </a:r>
            <a:endParaRPr lang="en-US" dirty="0"/>
          </a:p>
        </p:txBody>
      </p:sp>
    </p:spTree>
    <p:extLst>
      <p:ext uri="{BB962C8B-B14F-4D97-AF65-F5344CB8AC3E}">
        <p14:creationId xmlns:p14="http://schemas.microsoft.com/office/powerpoint/2010/main" val="2743714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cause of the war was a result of pride and dominance of a culture?</a:t>
            </a:r>
          </a:p>
          <a:p>
            <a:pPr marL="0" indent="0">
              <a:buNone/>
            </a:pPr>
            <a:endParaRPr lang="en-US" dirty="0"/>
          </a:p>
          <a:p>
            <a:pPr marL="0" indent="0">
              <a:buNone/>
            </a:pPr>
            <a:r>
              <a:rPr lang="en-US" dirty="0" smtClean="0"/>
              <a:t>Nationalism</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517130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American aid package given to European countries in order to prevent the spread of communism?</a:t>
            </a:r>
          </a:p>
          <a:p>
            <a:pPr marL="0" indent="0">
              <a:buNone/>
            </a:pPr>
            <a:endParaRPr lang="en-US" dirty="0"/>
          </a:p>
          <a:p>
            <a:pPr marL="0" indent="0">
              <a:buNone/>
            </a:pPr>
            <a:r>
              <a:rPr lang="en-US" dirty="0" smtClean="0"/>
              <a:t>Marshall Plan</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746986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two countries emerged as economic powers in their respective regions?</a:t>
            </a:r>
            <a:endParaRPr lang="en-US" dirty="0"/>
          </a:p>
        </p:txBody>
      </p:sp>
    </p:spTree>
    <p:extLst>
      <p:ext uri="{BB962C8B-B14F-4D97-AF65-F5344CB8AC3E}">
        <p14:creationId xmlns:p14="http://schemas.microsoft.com/office/powerpoint/2010/main" val="90746986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two countries emerged as economic powers in their respective regions?</a:t>
            </a:r>
          </a:p>
          <a:p>
            <a:pPr marL="0" indent="0">
              <a:buNone/>
            </a:pPr>
            <a:endParaRPr lang="en-US" dirty="0"/>
          </a:p>
          <a:p>
            <a:pPr marL="0" indent="0">
              <a:buNone/>
            </a:pPr>
            <a:r>
              <a:rPr lang="en-US" dirty="0" smtClean="0"/>
              <a:t>West Germany and Japan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06722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was created to replace the League of Nations?</a:t>
            </a:r>
            <a:endParaRPr lang="en-US" dirty="0"/>
          </a:p>
        </p:txBody>
      </p:sp>
    </p:spTree>
    <p:extLst>
      <p:ext uri="{BB962C8B-B14F-4D97-AF65-F5344CB8AC3E}">
        <p14:creationId xmlns:p14="http://schemas.microsoft.com/office/powerpoint/2010/main" val="411714951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was created to replace the League of Nations?</a:t>
            </a:r>
          </a:p>
          <a:p>
            <a:pPr marL="0" indent="0">
              <a:buNone/>
            </a:pPr>
            <a:endParaRPr lang="en-US" dirty="0"/>
          </a:p>
          <a:p>
            <a:pPr marL="0" indent="0">
              <a:buNone/>
            </a:pPr>
            <a:r>
              <a:rPr lang="en-US" dirty="0" smtClean="0"/>
              <a:t>United Nations</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596945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In what year was it established?</a:t>
            </a:r>
            <a:endParaRPr lang="en-US" dirty="0"/>
          </a:p>
        </p:txBody>
      </p:sp>
    </p:spTree>
    <p:extLst>
      <p:ext uri="{BB962C8B-B14F-4D97-AF65-F5344CB8AC3E}">
        <p14:creationId xmlns:p14="http://schemas.microsoft.com/office/powerpoint/2010/main" val="62596945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In what year was it established?</a:t>
            </a:r>
          </a:p>
          <a:p>
            <a:pPr marL="0" indent="0">
              <a:buNone/>
            </a:pPr>
            <a:endParaRPr lang="en-US" dirty="0"/>
          </a:p>
          <a:p>
            <a:pPr marL="0" indent="0">
              <a:buNone/>
            </a:pPr>
            <a:r>
              <a:rPr lang="en-US" dirty="0" smtClean="0"/>
              <a:t>1945</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482705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document provided a code of conduct for the treatment of people under the protection of their government?</a:t>
            </a:r>
            <a:endParaRPr lang="en-US" dirty="0"/>
          </a:p>
        </p:txBody>
      </p:sp>
    </p:spTree>
    <p:extLst>
      <p:ext uri="{BB962C8B-B14F-4D97-AF65-F5344CB8AC3E}">
        <p14:creationId xmlns:p14="http://schemas.microsoft.com/office/powerpoint/2010/main" val="331293016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document provided a code of conduct for the treatment of people under the protection of their government?</a:t>
            </a:r>
          </a:p>
          <a:p>
            <a:pPr marL="0" indent="0">
              <a:buNone/>
            </a:pPr>
            <a:endParaRPr lang="en-US" dirty="0"/>
          </a:p>
          <a:p>
            <a:pPr marL="0" indent="0">
              <a:buNone/>
            </a:pPr>
            <a:r>
              <a:rPr lang="en-US" dirty="0" smtClean="0"/>
              <a:t>Universal Declaration of Human Rights</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74532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established and adopted this document?</a:t>
            </a:r>
            <a:endParaRPr lang="en-US" dirty="0"/>
          </a:p>
        </p:txBody>
      </p:sp>
    </p:spTree>
    <p:extLst>
      <p:ext uri="{BB962C8B-B14F-4D97-AF65-F5344CB8AC3E}">
        <p14:creationId xmlns:p14="http://schemas.microsoft.com/office/powerpoint/2010/main" val="3278745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failed to prevent the war?</a:t>
            </a:r>
            <a:endParaRPr lang="en-US" dirty="0"/>
          </a:p>
        </p:txBody>
      </p:sp>
    </p:spTree>
    <p:extLst>
      <p:ext uri="{BB962C8B-B14F-4D97-AF65-F5344CB8AC3E}">
        <p14:creationId xmlns:p14="http://schemas.microsoft.com/office/powerpoint/2010/main" val="10893000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established and adopted this document?</a:t>
            </a:r>
          </a:p>
          <a:p>
            <a:pPr marL="0" indent="0">
              <a:buNone/>
            </a:pPr>
            <a:endParaRPr lang="en-US" dirty="0"/>
          </a:p>
          <a:p>
            <a:pPr marL="0" indent="0">
              <a:buNone/>
            </a:pPr>
            <a:r>
              <a:rPr lang="en-US" dirty="0" smtClean="0"/>
              <a:t>Members of the UN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015786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was an alliance to fight the spread of communism?</a:t>
            </a:r>
            <a:endParaRPr lang="en-US" dirty="0"/>
          </a:p>
        </p:txBody>
      </p:sp>
    </p:spTree>
    <p:extLst>
      <p:ext uri="{BB962C8B-B14F-4D97-AF65-F5344CB8AC3E}">
        <p14:creationId xmlns:p14="http://schemas.microsoft.com/office/powerpoint/2010/main" val="302778880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was an alliance to fight the spread of communism?</a:t>
            </a:r>
          </a:p>
          <a:p>
            <a:pPr marL="0" indent="0">
              <a:buNone/>
            </a:pPr>
            <a:endParaRPr lang="en-US" dirty="0"/>
          </a:p>
          <a:p>
            <a:pPr marL="0" indent="0">
              <a:buNone/>
            </a:pPr>
            <a:r>
              <a:rPr lang="en-US" dirty="0" smtClean="0"/>
              <a:t>NATO</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510787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does NATO stand for?</a:t>
            </a:r>
            <a:endParaRPr lang="en-US" dirty="0"/>
          </a:p>
        </p:txBody>
      </p:sp>
    </p:spTree>
    <p:extLst>
      <p:ext uri="{BB962C8B-B14F-4D97-AF65-F5344CB8AC3E}">
        <p14:creationId xmlns:p14="http://schemas.microsoft.com/office/powerpoint/2010/main" val="126510787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does NATO stand for?</a:t>
            </a:r>
          </a:p>
          <a:p>
            <a:pPr marL="0" indent="0">
              <a:buNone/>
            </a:pPr>
            <a:endParaRPr lang="en-US" dirty="0"/>
          </a:p>
          <a:p>
            <a:pPr marL="0" indent="0">
              <a:buNone/>
            </a:pPr>
            <a:r>
              <a:rPr lang="en-US" dirty="0" smtClean="0"/>
              <a:t>North Atlantic Treaty Organization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83729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was created in response to NATO?</a:t>
            </a:r>
            <a:endParaRPr lang="en-US" dirty="0"/>
          </a:p>
        </p:txBody>
      </p:sp>
    </p:spTree>
    <p:extLst>
      <p:ext uri="{BB962C8B-B14F-4D97-AF65-F5344CB8AC3E}">
        <p14:creationId xmlns:p14="http://schemas.microsoft.com/office/powerpoint/2010/main" val="424195750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was created in response to NATO?</a:t>
            </a:r>
          </a:p>
          <a:p>
            <a:pPr marL="0" indent="0">
              <a:buNone/>
            </a:pPr>
            <a:endParaRPr lang="en-US" dirty="0"/>
          </a:p>
          <a:p>
            <a:pPr marL="0" indent="0">
              <a:buNone/>
            </a:pPr>
            <a:r>
              <a:rPr lang="en-US" dirty="0" smtClean="0"/>
              <a:t>Warsaw Pact</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12478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were the general members of the Warsaw Pact?</a:t>
            </a:r>
            <a:endParaRPr lang="en-US" dirty="0"/>
          </a:p>
        </p:txBody>
      </p:sp>
    </p:spTree>
    <p:extLst>
      <p:ext uri="{BB962C8B-B14F-4D97-AF65-F5344CB8AC3E}">
        <p14:creationId xmlns:p14="http://schemas.microsoft.com/office/powerpoint/2010/main" val="259112478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were the general members of the Warsaw Pact?</a:t>
            </a:r>
          </a:p>
          <a:p>
            <a:pPr marL="0" indent="0">
              <a:buNone/>
            </a:pPr>
            <a:endParaRPr lang="en-US" dirty="0"/>
          </a:p>
          <a:p>
            <a:pPr marL="0" indent="0">
              <a:buNone/>
            </a:pPr>
            <a:r>
              <a:rPr lang="en-US" dirty="0" smtClean="0"/>
              <a:t>USSR and nations of the Soviet Bloc</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704388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Identify:  To protect the “inherent dignity and… the equal and inalienable rights of all members of the human family…”</a:t>
            </a:r>
            <a:endParaRPr lang="en-US" dirty="0"/>
          </a:p>
        </p:txBody>
      </p:sp>
    </p:spTree>
    <p:extLst>
      <p:ext uri="{BB962C8B-B14F-4D97-AF65-F5344CB8AC3E}">
        <p14:creationId xmlns:p14="http://schemas.microsoft.com/office/powerpoint/2010/main" val="2726883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international organization failed to prevent the war?</a:t>
            </a:r>
          </a:p>
          <a:p>
            <a:pPr marL="0" indent="0">
              <a:buNone/>
            </a:pPr>
            <a:endParaRPr lang="en-US" dirty="0"/>
          </a:p>
          <a:p>
            <a:pPr marL="0" indent="0">
              <a:buNone/>
            </a:pPr>
            <a:r>
              <a:rPr lang="en-US" dirty="0" smtClean="0"/>
              <a:t>League of Nations</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574299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Identify:  To protect the “inherent dignity and… the equal and inalienable rights of all members of the human family…”</a:t>
            </a:r>
          </a:p>
          <a:p>
            <a:pPr marL="0" indent="0">
              <a:buNone/>
            </a:pPr>
            <a:endParaRPr lang="en-US" dirty="0"/>
          </a:p>
          <a:p>
            <a:pPr marL="0" indent="0">
              <a:buNone/>
            </a:pPr>
            <a:r>
              <a:rPr lang="en-US" dirty="0" smtClean="0"/>
              <a:t>Universal Declaration of Human Rights</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102423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When was it written?</a:t>
            </a:r>
            <a:endParaRPr lang="en-US" dirty="0"/>
          </a:p>
        </p:txBody>
      </p:sp>
    </p:spTree>
    <p:extLst>
      <p:ext uri="{BB962C8B-B14F-4D97-AF65-F5344CB8AC3E}">
        <p14:creationId xmlns:p14="http://schemas.microsoft.com/office/powerpoint/2010/main" val="180102423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International Cooperative Organizations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When was it written?</a:t>
            </a:r>
          </a:p>
          <a:p>
            <a:pPr marL="0" indent="0">
              <a:buNone/>
            </a:pPr>
            <a:endParaRPr lang="en-US" dirty="0"/>
          </a:p>
          <a:p>
            <a:pPr marL="0" indent="0">
              <a:buNone/>
            </a:pPr>
            <a:r>
              <a:rPr lang="en-US" dirty="0" smtClean="0"/>
              <a:t>1948</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057071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Why was the League of Nations unable to prevent the aggressive actions of Japan and Italy (2)?</a:t>
            </a:r>
            <a:endParaRPr lang="en-US" sz="2800"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The League was only as strong as its member nations because it relied on their members to enforce their sanctions.  However, no major power was willing to do that because they were reluctant to risk another war.</a:t>
            </a:r>
          </a:p>
          <a:p>
            <a:pPr marL="457200" indent="-457200">
              <a:buFont typeface="+mj-lt"/>
              <a:buAutoNum type="arabicPeriod"/>
            </a:pPr>
            <a:r>
              <a:rPr lang="en-US" dirty="0" smtClean="0"/>
              <a:t>Many countries were also busy taking care of problems caused by the Great Depression.</a:t>
            </a:r>
            <a:endParaRPr lang="en-US" dirty="0"/>
          </a:p>
        </p:txBody>
      </p:sp>
    </p:spTree>
    <p:extLst>
      <p:ext uri="{BB962C8B-B14F-4D97-AF65-F5344CB8AC3E}">
        <p14:creationId xmlns:p14="http://schemas.microsoft.com/office/powerpoint/2010/main" val="361599237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Hitler violate the Treaty of Versailles (5)?  Include dates where available.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Increased the size and power of the military</a:t>
            </a:r>
          </a:p>
          <a:p>
            <a:pPr marL="457200" indent="-457200">
              <a:buFont typeface="+mj-lt"/>
              <a:buAutoNum type="arabicPeriod"/>
            </a:pPr>
            <a:r>
              <a:rPr lang="en-US" dirty="0" smtClean="0"/>
              <a:t>Marched and occupied Rhineland in 1936</a:t>
            </a:r>
          </a:p>
          <a:p>
            <a:pPr marL="457200" indent="-457200">
              <a:buFont typeface="+mj-lt"/>
              <a:buAutoNum type="arabicPeriod"/>
            </a:pPr>
            <a:r>
              <a:rPr lang="en-US" dirty="0" smtClean="0"/>
              <a:t>Annexed Austria in 1938</a:t>
            </a:r>
          </a:p>
          <a:p>
            <a:pPr marL="457200" indent="-457200">
              <a:buFont typeface="+mj-lt"/>
              <a:buAutoNum type="arabicPeriod"/>
            </a:pPr>
            <a:r>
              <a:rPr lang="en-US" dirty="0" smtClean="0"/>
              <a:t>Annexed </a:t>
            </a:r>
            <a:r>
              <a:rPr lang="en-US" dirty="0" err="1" smtClean="0"/>
              <a:t>Sudentenland</a:t>
            </a:r>
            <a:r>
              <a:rPr lang="en-US" dirty="0" smtClean="0"/>
              <a:t> in 1938</a:t>
            </a:r>
          </a:p>
          <a:p>
            <a:pPr marL="457200" indent="-457200">
              <a:buFont typeface="+mj-lt"/>
              <a:buAutoNum type="arabicPeriod"/>
            </a:pPr>
            <a:r>
              <a:rPr lang="en-US" dirty="0" smtClean="0"/>
              <a:t>Invaded Poland in 1939</a:t>
            </a:r>
            <a:endParaRPr lang="en-US" dirty="0"/>
          </a:p>
        </p:txBody>
      </p:sp>
    </p:spTree>
    <p:extLst>
      <p:ext uri="{BB962C8B-B14F-4D97-AF65-F5344CB8AC3E}">
        <p14:creationId xmlns:p14="http://schemas.microsoft.com/office/powerpoint/2010/main" val="254495026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and where was D-Day?  Why was it significant?</a:t>
            </a:r>
            <a:endParaRPr lang="en-US" dirty="0"/>
          </a:p>
        </p:txBody>
      </p:sp>
      <p:sp>
        <p:nvSpPr>
          <p:cNvPr id="3" name="Content Placeholder 2"/>
          <p:cNvSpPr>
            <a:spLocks noGrp="1"/>
          </p:cNvSpPr>
          <p:nvPr>
            <p:ph idx="1"/>
          </p:nvPr>
        </p:nvSpPr>
        <p:spPr/>
        <p:txBody>
          <a:bodyPr/>
          <a:lstStyle/>
          <a:p>
            <a:r>
              <a:rPr lang="en-US" dirty="0" smtClean="0"/>
              <a:t>June 6, 1944</a:t>
            </a:r>
          </a:p>
          <a:p>
            <a:r>
              <a:rPr lang="en-US" dirty="0" smtClean="0"/>
              <a:t>Normandy, France</a:t>
            </a:r>
          </a:p>
          <a:p>
            <a:r>
              <a:rPr lang="en-US" dirty="0" smtClean="0"/>
              <a:t>Started the liberation of France, beginning of the end of the war</a:t>
            </a:r>
            <a:endParaRPr lang="en-US" dirty="0"/>
          </a:p>
        </p:txBody>
      </p:sp>
    </p:spTree>
    <p:extLst>
      <p:ext uri="{BB962C8B-B14F-4D97-AF65-F5344CB8AC3E}">
        <p14:creationId xmlns:p14="http://schemas.microsoft.com/office/powerpoint/2010/main" val="336542196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Compare and contrast concentration camps and death camps.</a:t>
            </a:r>
            <a:endParaRPr lang="en-US" dirty="0"/>
          </a:p>
        </p:txBody>
      </p:sp>
      <p:sp>
        <p:nvSpPr>
          <p:cNvPr id="3" name="Content Placeholder 2"/>
          <p:cNvSpPr>
            <a:spLocks noGrp="1"/>
          </p:cNvSpPr>
          <p:nvPr>
            <p:ph idx="1"/>
          </p:nvPr>
        </p:nvSpPr>
        <p:spPr/>
        <p:txBody>
          <a:bodyPr/>
          <a:lstStyle/>
          <a:p>
            <a:r>
              <a:rPr lang="en-US" dirty="0" smtClean="0"/>
              <a:t>Concentration camps: served as holding/work camps.  People died but not main purpose.  </a:t>
            </a:r>
          </a:p>
          <a:p>
            <a:r>
              <a:rPr lang="en-US" dirty="0" smtClean="0"/>
              <a:t>Death camps: served as camp for killing people.  Many died.  Some work but not main purpose.</a:t>
            </a:r>
          </a:p>
          <a:p>
            <a:r>
              <a:rPr lang="en-US" dirty="0" smtClean="0"/>
              <a:t>Concentration camps were located throughout Germany and Poland.</a:t>
            </a:r>
          </a:p>
          <a:p>
            <a:r>
              <a:rPr lang="en-US" dirty="0" smtClean="0"/>
              <a:t>Death camps were located only in Poland.</a:t>
            </a:r>
            <a:endParaRPr lang="en-US" dirty="0"/>
          </a:p>
        </p:txBody>
      </p:sp>
    </p:spTree>
    <p:extLst>
      <p:ext uri="{BB962C8B-B14F-4D97-AF65-F5344CB8AC3E}">
        <p14:creationId xmlns:p14="http://schemas.microsoft.com/office/powerpoint/2010/main" val="401339597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decisions were made at the Potsdam Conference(6)?</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Germany remain single country, but divided</a:t>
            </a:r>
          </a:p>
          <a:p>
            <a:pPr marL="457200" indent="-457200">
              <a:buFont typeface="+mj-lt"/>
              <a:buAutoNum type="arabicPeriod"/>
            </a:pPr>
            <a:r>
              <a:rPr lang="en-US" dirty="0" smtClean="0"/>
              <a:t>Germany must be demilitarized</a:t>
            </a:r>
          </a:p>
          <a:p>
            <a:pPr marL="457200" indent="-457200">
              <a:buFont typeface="+mj-lt"/>
              <a:buAutoNum type="arabicPeriod"/>
            </a:pPr>
            <a:r>
              <a:rPr lang="en-US" dirty="0" smtClean="0"/>
              <a:t>Germany must pay reparations</a:t>
            </a:r>
          </a:p>
          <a:p>
            <a:pPr marL="457200" indent="-457200">
              <a:buFont typeface="+mj-lt"/>
              <a:buAutoNum type="arabicPeriod"/>
            </a:pPr>
            <a:r>
              <a:rPr lang="en-US" dirty="0" smtClean="0"/>
              <a:t>Nazi party outlawed</a:t>
            </a:r>
          </a:p>
          <a:p>
            <a:pPr marL="457200" indent="-457200">
              <a:buFont typeface="+mj-lt"/>
              <a:buAutoNum type="arabicPeriod"/>
            </a:pPr>
            <a:r>
              <a:rPr lang="en-US" dirty="0" smtClean="0"/>
              <a:t>German government should be democratic</a:t>
            </a:r>
          </a:p>
          <a:p>
            <a:pPr marL="457200" indent="-457200">
              <a:buFont typeface="+mj-lt"/>
              <a:buAutoNum type="arabicPeriod"/>
            </a:pPr>
            <a:r>
              <a:rPr lang="en-US" dirty="0" smtClean="0"/>
              <a:t>Individuals responsible for war crimes brought to trial and punished</a:t>
            </a:r>
            <a:endParaRPr lang="en-US" dirty="0"/>
          </a:p>
        </p:txBody>
      </p:sp>
    </p:spTree>
    <p:extLst>
      <p:ext uri="{BB962C8B-B14F-4D97-AF65-F5344CB8AC3E}">
        <p14:creationId xmlns:p14="http://schemas.microsoft.com/office/powerpoint/2010/main" val="2228759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annexation of Austria to Germany?</a:t>
            </a:r>
            <a:endParaRPr lang="en-US" dirty="0"/>
          </a:p>
        </p:txBody>
      </p:sp>
    </p:spTree>
    <p:extLst>
      <p:ext uri="{BB962C8B-B14F-4D97-AF65-F5344CB8AC3E}">
        <p14:creationId xmlns:p14="http://schemas.microsoft.com/office/powerpoint/2010/main" val="4095742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annexation of Austria to Germany?</a:t>
            </a:r>
          </a:p>
          <a:p>
            <a:pPr marL="0" indent="0">
              <a:buNone/>
            </a:pPr>
            <a:endParaRPr lang="en-US" dirty="0" smtClean="0"/>
          </a:p>
          <a:p>
            <a:pPr marL="0" indent="0">
              <a:buNone/>
            </a:pPr>
            <a:r>
              <a:rPr lang="en-US" dirty="0" smtClean="0"/>
              <a:t>Anschluss </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3386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British Prime Minister allowed Hitler to take the </a:t>
            </a:r>
            <a:r>
              <a:rPr lang="en-US" dirty="0" err="1" smtClean="0"/>
              <a:t>Sudentenland</a:t>
            </a:r>
            <a:r>
              <a:rPr lang="en-US" dirty="0" smtClean="0"/>
              <a:t> in exchange for a promise of non-aggression.  What was this called?</a:t>
            </a:r>
            <a:endParaRPr lang="en-US" dirty="0"/>
          </a:p>
        </p:txBody>
      </p:sp>
    </p:spTree>
    <p:extLst>
      <p:ext uri="{BB962C8B-B14F-4D97-AF65-F5344CB8AC3E}">
        <p14:creationId xmlns:p14="http://schemas.microsoft.com/office/powerpoint/2010/main" val="1374311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British Prime Minister allowed Hitler to take the </a:t>
            </a:r>
            <a:r>
              <a:rPr lang="en-US" dirty="0" err="1" smtClean="0"/>
              <a:t>Sudentenland</a:t>
            </a:r>
            <a:r>
              <a:rPr lang="en-US" dirty="0" smtClean="0"/>
              <a:t> in exchange for a promise of non-aggression.  What was this called?</a:t>
            </a:r>
          </a:p>
          <a:p>
            <a:pPr marL="0" indent="0">
              <a:buNone/>
            </a:pPr>
            <a:endParaRPr lang="en-US" dirty="0"/>
          </a:p>
          <a:p>
            <a:pPr marL="0" indent="0">
              <a:buNone/>
            </a:pPr>
            <a:r>
              <a:rPr lang="en-US" dirty="0" smtClean="0"/>
              <a:t>Appeasement</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676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is the name of the British Prime Minister that tried to appease Hitler?</a:t>
            </a:r>
            <a:endParaRPr lang="en-US" dirty="0"/>
          </a:p>
        </p:txBody>
      </p:sp>
    </p:spTree>
    <p:extLst>
      <p:ext uri="{BB962C8B-B14F-4D97-AF65-F5344CB8AC3E}">
        <p14:creationId xmlns:p14="http://schemas.microsoft.com/office/powerpoint/2010/main" val="843676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is the name of the British Prime Minister that tried to appease Hitler?</a:t>
            </a:r>
          </a:p>
          <a:p>
            <a:pPr marL="0" indent="0">
              <a:buNone/>
            </a:pPr>
            <a:endParaRPr lang="en-US" dirty="0"/>
          </a:p>
          <a:p>
            <a:pPr marL="0" indent="0">
              <a:buNone/>
            </a:pPr>
            <a:r>
              <a:rPr lang="en-US" dirty="0" smtClean="0"/>
              <a:t>Neville Chamberlain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7996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United States did not involve themselves in the affairs of Europe.  What was this called?</a:t>
            </a:r>
            <a:endParaRPr lang="en-US" dirty="0"/>
          </a:p>
        </p:txBody>
      </p:sp>
    </p:spTree>
    <p:extLst>
      <p:ext uri="{BB962C8B-B14F-4D97-AF65-F5344CB8AC3E}">
        <p14:creationId xmlns:p14="http://schemas.microsoft.com/office/powerpoint/2010/main" val="2121089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381000"/>
            <a:ext cx="1295400" cy="914400"/>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Causes of the War</a:t>
            </a:r>
            <a:endParaRPr lang="en-US" dirty="0">
              <a:solidFill>
                <a:schemeClr val="bg1"/>
              </a:solidFill>
            </a:endParaRPr>
          </a:p>
        </p:txBody>
      </p:sp>
      <p:sp>
        <p:nvSpPr>
          <p:cNvPr id="3" name="Rounded Rectangle 2"/>
          <p:cNvSpPr/>
          <p:nvPr/>
        </p:nvSpPr>
        <p:spPr>
          <a:xfrm>
            <a:off x="1905000" y="381000"/>
            <a:ext cx="1295400" cy="91440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The War</a:t>
            </a:r>
            <a:endParaRPr lang="en-US" dirty="0">
              <a:solidFill>
                <a:schemeClr val="bg1"/>
              </a:solidFill>
            </a:endParaRPr>
          </a:p>
        </p:txBody>
      </p:sp>
      <p:sp>
        <p:nvSpPr>
          <p:cNvPr id="4" name="Rounded Rectangle 3"/>
          <p:cNvSpPr/>
          <p:nvPr/>
        </p:nvSpPr>
        <p:spPr>
          <a:xfrm>
            <a:off x="3276600" y="381000"/>
            <a:ext cx="1295400" cy="91440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The People</a:t>
            </a:r>
            <a:endParaRPr lang="en-US" dirty="0">
              <a:solidFill>
                <a:schemeClr val="bg1"/>
              </a:solidFill>
            </a:endParaRPr>
          </a:p>
        </p:txBody>
      </p:sp>
      <p:sp>
        <p:nvSpPr>
          <p:cNvPr id="5" name="Rounded Rectangle 4"/>
          <p:cNvSpPr/>
          <p:nvPr/>
        </p:nvSpPr>
        <p:spPr>
          <a:xfrm>
            <a:off x="4648200" y="381000"/>
            <a:ext cx="1295400" cy="914400"/>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Holocaust and Genocide</a:t>
            </a:r>
            <a:endParaRPr lang="en-US" dirty="0">
              <a:solidFill>
                <a:schemeClr val="bg1"/>
              </a:solidFill>
            </a:endParaRPr>
          </a:p>
        </p:txBody>
      </p:sp>
      <p:sp>
        <p:nvSpPr>
          <p:cNvPr id="6" name="Rounded Rectangle 5"/>
          <p:cNvSpPr/>
          <p:nvPr/>
        </p:nvSpPr>
        <p:spPr>
          <a:xfrm>
            <a:off x="6019800" y="381000"/>
            <a:ext cx="1295400" cy="91440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After the War</a:t>
            </a:r>
            <a:endParaRPr lang="en-US" dirty="0">
              <a:solidFill>
                <a:schemeClr val="bg1"/>
              </a:solidFill>
            </a:endParaRPr>
          </a:p>
        </p:txBody>
      </p:sp>
      <p:sp>
        <p:nvSpPr>
          <p:cNvPr id="7" name="Rounded Rectangle 6"/>
          <p:cNvSpPr/>
          <p:nvPr/>
        </p:nvSpPr>
        <p:spPr>
          <a:xfrm>
            <a:off x="7391400" y="381000"/>
            <a:ext cx="1295400" cy="914400"/>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International Cooperative Organizations</a:t>
            </a:r>
            <a:endParaRPr lang="en-US" sz="1400" dirty="0">
              <a:solidFill>
                <a:schemeClr val="bg1"/>
              </a:solidFill>
            </a:endParaRPr>
          </a:p>
        </p:txBody>
      </p:sp>
      <p:sp>
        <p:nvSpPr>
          <p:cNvPr id="8" name="Rounded Rectangle 7"/>
          <p:cNvSpPr/>
          <p:nvPr/>
        </p:nvSpPr>
        <p:spPr>
          <a:xfrm>
            <a:off x="533400" y="5715000"/>
            <a:ext cx="1295400" cy="914400"/>
          </a:xfrm>
          <a:prstGeom prst="roundRect">
            <a:avLst/>
          </a:prstGeom>
          <a:solidFill>
            <a:schemeClr val="tx2">
              <a:lumMod val="10000"/>
            </a:schemeClr>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hlinkClick r:id="rId2" action="ppaction://hlinksldjump"/>
              </a:rPr>
              <a:t>500</a:t>
            </a:r>
            <a:endParaRPr lang="en-US" dirty="0">
              <a:solidFill>
                <a:srgbClr val="FF0000"/>
              </a:solidFill>
            </a:endParaRPr>
          </a:p>
        </p:txBody>
      </p:sp>
      <p:sp>
        <p:nvSpPr>
          <p:cNvPr id="9" name="Rounded Rectangle 8"/>
          <p:cNvSpPr/>
          <p:nvPr/>
        </p:nvSpPr>
        <p:spPr>
          <a:xfrm>
            <a:off x="1905000" y="5715000"/>
            <a:ext cx="1295400" cy="91440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hlinkClick r:id="rId3" action="ppaction://hlinksldjump"/>
              </a:rPr>
              <a:t>500</a:t>
            </a:r>
            <a:endParaRPr lang="en-US" dirty="0">
              <a:solidFill>
                <a:srgbClr val="FF0000"/>
              </a:solidFill>
            </a:endParaRPr>
          </a:p>
        </p:txBody>
      </p:sp>
      <p:sp>
        <p:nvSpPr>
          <p:cNvPr id="10" name="Rounded Rectangle 9"/>
          <p:cNvSpPr/>
          <p:nvPr/>
        </p:nvSpPr>
        <p:spPr>
          <a:xfrm>
            <a:off x="3276600" y="5715000"/>
            <a:ext cx="1295400" cy="914400"/>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hlinkClick r:id="rId4" action="ppaction://hlinksldjump"/>
              </a:rPr>
              <a:t>500</a:t>
            </a:r>
            <a:endParaRPr lang="en-US" dirty="0">
              <a:solidFill>
                <a:srgbClr val="FF0000"/>
              </a:solidFill>
            </a:endParaRPr>
          </a:p>
        </p:txBody>
      </p:sp>
      <p:sp>
        <p:nvSpPr>
          <p:cNvPr id="11" name="Rounded Rectangle 10"/>
          <p:cNvSpPr/>
          <p:nvPr/>
        </p:nvSpPr>
        <p:spPr>
          <a:xfrm>
            <a:off x="4648200" y="5715000"/>
            <a:ext cx="1295400" cy="914400"/>
          </a:xfrm>
          <a:prstGeom prst="round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hlinkClick r:id="rId5" action="ppaction://hlinksldjump"/>
              </a:rPr>
              <a:t>500</a:t>
            </a:r>
            <a:endParaRPr lang="en-US" dirty="0">
              <a:solidFill>
                <a:srgbClr val="FF0000"/>
              </a:solidFill>
            </a:endParaRPr>
          </a:p>
        </p:txBody>
      </p:sp>
      <p:sp>
        <p:nvSpPr>
          <p:cNvPr id="12" name="Rounded Rectangle 11"/>
          <p:cNvSpPr/>
          <p:nvPr/>
        </p:nvSpPr>
        <p:spPr>
          <a:xfrm>
            <a:off x="6019800" y="5715000"/>
            <a:ext cx="1295400" cy="914400"/>
          </a:xfrm>
          <a:prstGeom prst="round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hlinkClick r:id="rId6" action="ppaction://hlinksldjump"/>
              </a:rPr>
              <a:t>500</a:t>
            </a:r>
            <a:endParaRPr lang="en-US" dirty="0">
              <a:solidFill>
                <a:srgbClr val="FF0000"/>
              </a:solidFill>
            </a:endParaRPr>
          </a:p>
        </p:txBody>
      </p:sp>
      <p:sp>
        <p:nvSpPr>
          <p:cNvPr id="13" name="Rounded Rectangle 12"/>
          <p:cNvSpPr/>
          <p:nvPr/>
        </p:nvSpPr>
        <p:spPr>
          <a:xfrm>
            <a:off x="7391400" y="5715000"/>
            <a:ext cx="1295400" cy="914400"/>
          </a:xfrm>
          <a:prstGeom prst="round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hlinkClick r:id="rId7" action="ppaction://hlinksldjump"/>
              </a:rPr>
              <a:t>500</a:t>
            </a:r>
            <a:endParaRPr lang="en-US" dirty="0">
              <a:solidFill>
                <a:srgbClr val="FF0000"/>
              </a:solidFill>
            </a:endParaRPr>
          </a:p>
        </p:txBody>
      </p:sp>
      <p:sp>
        <p:nvSpPr>
          <p:cNvPr id="14" name="Rounded Rectangle 13"/>
          <p:cNvSpPr/>
          <p:nvPr/>
        </p:nvSpPr>
        <p:spPr>
          <a:xfrm>
            <a:off x="533400" y="4710545"/>
            <a:ext cx="1295400" cy="914400"/>
          </a:xfrm>
          <a:prstGeom prst="roundRect">
            <a:avLst/>
          </a:prstGeom>
          <a:solidFill>
            <a:schemeClr val="tx2">
              <a:lumMod val="2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8" action="ppaction://hlinksldjump"/>
              </a:rPr>
              <a:t>4</a:t>
            </a:r>
            <a:r>
              <a:rPr lang="en-US" dirty="0" smtClean="0">
                <a:solidFill>
                  <a:srgbClr val="FF0000"/>
                </a:solidFill>
                <a:hlinkClick r:id="rId8" action="ppaction://hlinksldjump"/>
              </a:rPr>
              <a:t>00</a:t>
            </a:r>
            <a:endParaRPr lang="en-US" dirty="0">
              <a:solidFill>
                <a:srgbClr val="FF0000"/>
              </a:solidFill>
            </a:endParaRPr>
          </a:p>
        </p:txBody>
      </p:sp>
      <p:sp>
        <p:nvSpPr>
          <p:cNvPr id="15" name="Rounded Rectangle 14"/>
          <p:cNvSpPr/>
          <p:nvPr/>
        </p:nvSpPr>
        <p:spPr>
          <a:xfrm>
            <a:off x="533400" y="3719945"/>
            <a:ext cx="1295400" cy="914400"/>
          </a:xfrm>
          <a:prstGeom prst="round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9" action="ppaction://hlinksldjump"/>
              </a:rPr>
              <a:t>3</a:t>
            </a:r>
            <a:r>
              <a:rPr lang="en-US" dirty="0" smtClean="0">
                <a:solidFill>
                  <a:srgbClr val="FF0000"/>
                </a:solidFill>
                <a:hlinkClick r:id="rId9" action="ppaction://hlinksldjump"/>
              </a:rPr>
              <a:t>00</a:t>
            </a:r>
            <a:endParaRPr lang="en-US" dirty="0">
              <a:solidFill>
                <a:srgbClr val="FF0000"/>
              </a:solidFill>
            </a:endParaRPr>
          </a:p>
        </p:txBody>
      </p:sp>
      <p:sp>
        <p:nvSpPr>
          <p:cNvPr id="16" name="Rounded Rectangle 15"/>
          <p:cNvSpPr/>
          <p:nvPr/>
        </p:nvSpPr>
        <p:spPr>
          <a:xfrm>
            <a:off x="533400" y="2667000"/>
            <a:ext cx="1295400" cy="914400"/>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0" action="ppaction://hlinksldjump"/>
              </a:rPr>
              <a:t>2</a:t>
            </a:r>
            <a:r>
              <a:rPr lang="en-US" dirty="0" smtClean="0">
                <a:solidFill>
                  <a:srgbClr val="FF0000"/>
                </a:solidFill>
                <a:hlinkClick r:id="rId10" action="ppaction://hlinksldjump"/>
              </a:rPr>
              <a:t>00</a:t>
            </a:r>
            <a:endParaRPr lang="en-US" dirty="0">
              <a:solidFill>
                <a:srgbClr val="FF0000"/>
              </a:solidFill>
            </a:endParaRPr>
          </a:p>
        </p:txBody>
      </p:sp>
      <p:sp>
        <p:nvSpPr>
          <p:cNvPr id="17" name="Rounded Rectangle 16"/>
          <p:cNvSpPr/>
          <p:nvPr/>
        </p:nvSpPr>
        <p:spPr>
          <a:xfrm>
            <a:off x="533400" y="1600200"/>
            <a:ext cx="1295400" cy="914400"/>
          </a:xfrm>
          <a:prstGeom prst="roundRect">
            <a:avLst/>
          </a:prstGeom>
          <a:solidFill>
            <a:schemeClr val="tx2">
              <a:lumMod val="90000"/>
            </a:schemeClr>
          </a:solidFill>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1" action="ppaction://hlinksldjump"/>
              </a:rPr>
              <a:t>1</a:t>
            </a:r>
            <a:r>
              <a:rPr lang="en-US" dirty="0" smtClean="0">
                <a:solidFill>
                  <a:srgbClr val="FF0000"/>
                </a:solidFill>
                <a:hlinkClick r:id="rId11" action="ppaction://hlinksldjump"/>
              </a:rPr>
              <a:t>00</a:t>
            </a:r>
            <a:endParaRPr lang="en-US" dirty="0">
              <a:solidFill>
                <a:srgbClr val="FF0000"/>
              </a:solidFill>
            </a:endParaRPr>
          </a:p>
        </p:txBody>
      </p:sp>
      <p:sp>
        <p:nvSpPr>
          <p:cNvPr id="18" name="Rounded Rectangle 17"/>
          <p:cNvSpPr/>
          <p:nvPr/>
        </p:nvSpPr>
        <p:spPr>
          <a:xfrm>
            <a:off x="1905000" y="4710545"/>
            <a:ext cx="1295400" cy="914400"/>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2" action="ppaction://hlinksldjump"/>
              </a:rPr>
              <a:t>4</a:t>
            </a:r>
            <a:r>
              <a:rPr lang="en-US" dirty="0" smtClean="0">
                <a:solidFill>
                  <a:srgbClr val="FF0000"/>
                </a:solidFill>
                <a:hlinkClick r:id="rId12" action="ppaction://hlinksldjump"/>
              </a:rPr>
              <a:t>00</a:t>
            </a:r>
            <a:endParaRPr lang="en-US" dirty="0">
              <a:solidFill>
                <a:srgbClr val="FF0000"/>
              </a:solidFill>
            </a:endParaRPr>
          </a:p>
        </p:txBody>
      </p:sp>
      <p:sp>
        <p:nvSpPr>
          <p:cNvPr id="19" name="Rounded Rectangle 18"/>
          <p:cNvSpPr/>
          <p:nvPr/>
        </p:nvSpPr>
        <p:spPr>
          <a:xfrm>
            <a:off x="3276600" y="4710545"/>
            <a:ext cx="1295400" cy="9144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3" action="ppaction://hlinksldjump"/>
              </a:rPr>
              <a:t>4</a:t>
            </a:r>
            <a:r>
              <a:rPr lang="en-US" dirty="0" smtClean="0">
                <a:solidFill>
                  <a:srgbClr val="FF0000"/>
                </a:solidFill>
                <a:hlinkClick r:id="rId13" action="ppaction://hlinksldjump"/>
              </a:rPr>
              <a:t>00</a:t>
            </a:r>
            <a:endParaRPr lang="en-US" dirty="0">
              <a:solidFill>
                <a:srgbClr val="FF0000"/>
              </a:solidFill>
            </a:endParaRPr>
          </a:p>
        </p:txBody>
      </p:sp>
      <p:sp>
        <p:nvSpPr>
          <p:cNvPr id="20" name="Rounded Rectangle 19"/>
          <p:cNvSpPr/>
          <p:nvPr/>
        </p:nvSpPr>
        <p:spPr>
          <a:xfrm>
            <a:off x="4648200" y="4710545"/>
            <a:ext cx="1295400" cy="914400"/>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4" action="ppaction://hlinksldjump"/>
              </a:rPr>
              <a:t>4</a:t>
            </a:r>
            <a:r>
              <a:rPr lang="en-US" dirty="0" smtClean="0">
                <a:solidFill>
                  <a:srgbClr val="FF0000"/>
                </a:solidFill>
                <a:hlinkClick r:id="rId14" action="ppaction://hlinksldjump"/>
              </a:rPr>
              <a:t>00</a:t>
            </a:r>
            <a:endParaRPr lang="en-US" dirty="0">
              <a:solidFill>
                <a:srgbClr val="FF0000"/>
              </a:solidFill>
            </a:endParaRPr>
          </a:p>
        </p:txBody>
      </p:sp>
      <p:sp>
        <p:nvSpPr>
          <p:cNvPr id="21" name="Rounded Rectangle 20"/>
          <p:cNvSpPr/>
          <p:nvPr/>
        </p:nvSpPr>
        <p:spPr>
          <a:xfrm>
            <a:off x="6019800" y="4710545"/>
            <a:ext cx="1295400" cy="9144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5" action="ppaction://hlinksldjump"/>
              </a:rPr>
              <a:t>4</a:t>
            </a:r>
            <a:r>
              <a:rPr lang="en-US" dirty="0" smtClean="0">
                <a:solidFill>
                  <a:srgbClr val="FF0000"/>
                </a:solidFill>
                <a:hlinkClick r:id="rId15" action="ppaction://hlinksldjump"/>
              </a:rPr>
              <a:t>00</a:t>
            </a:r>
            <a:endParaRPr lang="en-US" dirty="0">
              <a:solidFill>
                <a:srgbClr val="FF0000"/>
              </a:solidFill>
            </a:endParaRPr>
          </a:p>
        </p:txBody>
      </p:sp>
      <p:sp>
        <p:nvSpPr>
          <p:cNvPr id="22" name="Rounded Rectangle 21"/>
          <p:cNvSpPr/>
          <p:nvPr/>
        </p:nvSpPr>
        <p:spPr>
          <a:xfrm>
            <a:off x="7391400" y="4710545"/>
            <a:ext cx="1295400" cy="914400"/>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6" action="ppaction://hlinksldjump"/>
              </a:rPr>
              <a:t>4</a:t>
            </a:r>
            <a:r>
              <a:rPr lang="en-US" dirty="0" smtClean="0">
                <a:solidFill>
                  <a:srgbClr val="FF0000"/>
                </a:solidFill>
                <a:hlinkClick r:id="rId16" action="ppaction://hlinksldjump"/>
              </a:rPr>
              <a:t>00</a:t>
            </a:r>
            <a:endParaRPr lang="en-US" dirty="0">
              <a:solidFill>
                <a:srgbClr val="FF0000"/>
              </a:solidFill>
            </a:endParaRPr>
          </a:p>
        </p:txBody>
      </p:sp>
      <p:sp>
        <p:nvSpPr>
          <p:cNvPr id="23" name="Rounded Rectangle 22"/>
          <p:cNvSpPr/>
          <p:nvPr/>
        </p:nvSpPr>
        <p:spPr>
          <a:xfrm>
            <a:off x="1905000" y="3719945"/>
            <a:ext cx="1295400" cy="914400"/>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7" action="ppaction://hlinksldjump"/>
              </a:rPr>
              <a:t>3</a:t>
            </a:r>
            <a:r>
              <a:rPr lang="en-US" dirty="0" smtClean="0">
                <a:solidFill>
                  <a:srgbClr val="FF0000"/>
                </a:solidFill>
                <a:hlinkClick r:id="rId17" action="ppaction://hlinksldjump"/>
              </a:rPr>
              <a:t>00</a:t>
            </a:r>
            <a:endParaRPr lang="en-US" dirty="0">
              <a:solidFill>
                <a:srgbClr val="FF0000"/>
              </a:solidFill>
            </a:endParaRPr>
          </a:p>
        </p:txBody>
      </p:sp>
      <p:sp>
        <p:nvSpPr>
          <p:cNvPr id="24" name="Rounded Rectangle 23"/>
          <p:cNvSpPr/>
          <p:nvPr/>
        </p:nvSpPr>
        <p:spPr>
          <a:xfrm>
            <a:off x="3276600" y="3719945"/>
            <a:ext cx="1295400" cy="914400"/>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8" action="ppaction://hlinksldjump"/>
              </a:rPr>
              <a:t>3</a:t>
            </a:r>
            <a:r>
              <a:rPr lang="en-US" dirty="0" smtClean="0">
                <a:solidFill>
                  <a:srgbClr val="FF0000"/>
                </a:solidFill>
                <a:hlinkClick r:id="rId18" action="ppaction://hlinksldjump"/>
              </a:rPr>
              <a:t>00</a:t>
            </a:r>
            <a:endParaRPr lang="en-US" dirty="0">
              <a:solidFill>
                <a:srgbClr val="FF0000"/>
              </a:solidFill>
            </a:endParaRPr>
          </a:p>
        </p:txBody>
      </p:sp>
      <p:sp>
        <p:nvSpPr>
          <p:cNvPr id="25" name="Rounded Rectangle 24"/>
          <p:cNvSpPr/>
          <p:nvPr/>
        </p:nvSpPr>
        <p:spPr>
          <a:xfrm>
            <a:off x="4648200" y="3719945"/>
            <a:ext cx="1295400" cy="914400"/>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19" action="ppaction://hlinksldjump"/>
              </a:rPr>
              <a:t>3</a:t>
            </a:r>
            <a:r>
              <a:rPr lang="en-US" dirty="0" smtClean="0">
                <a:solidFill>
                  <a:srgbClr val="FF0000"/>
                </a:solidFill>
                <a:hlinkClick r:id="rId19" action="ppaction://hlinksldjump"/>
              </a:rPr>
              <a:t>00</a:t>
            </a:r>
            <a:endParaRPr lang="en-US" dirty="0">
              <a:solidFill>
                <a:srgbClr val="FF0000"/>
              </a:solidFill>
            </a:endParaRPr>
          </a:p>
        </p:txBody>
      </p:sp>
      <p:sp>
        <p:nvSpPr>
          <p:cNvPr id="26" name="Rounded Rectangle 25"/>
          <p:cNvSpPr/>
          <p:nvPr/>
        </p:nvSpPr>
        <p:spPr>
          <a:xfrm>
            <a:off x="6019800" y="3719945"/>
            <a:ext cx="1295400" cy="91440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0" action="ppaction://hlinksldjump"/>
              </a:rPr>
              <a:t>3</a:t>
            </a:r>
            <a:r>
              <a:rPr lang="en-US" dirty="0" smtClean="0">
                <a:solidFill>
                  <a:srgbClr val="FF0000"/>
                </a:solidFill>
                <a:hlinkClick r:id="rId20" action="ppaction://hlinksldjump"/>
              </a:rPr>
              <a:t>00</a:t>
            </a:r>
            <a:endParaRPr lang="en-US" dirty="0">
              <a:solidFill>
                <a:srgbClr val="FF0000"/>
              </a:solidFill>
            </a:endParaRPr>
          </a:p>
        </p:txBody>
      </p:sp>
      <p:sp>
        <p:nvSpPr>
          <p:cNvPr id="27" name="Rounded Rectangle 26"/>
          <p:cNvSpPr/>
          <p:nvPr/>
        </p:nvSpPr>
        <p:spPr>
          <a:xfrm>
            <a:off x="7391400" y="3719945"/>
            <a:ext cx="1295400" cy="914400"/>
          </a:xfrm>
          <a:prstGeom prst="round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1" action="ppaction://hlinksldjump"/>
              </a:rPr>
              <a:t>3</a:t>
            </a:r>
            <a:r>
              <a:rPr lang="en-US" dirty="0" smtClean="0">
                <a:solidFill>
                  <a:srgbClr val="FF0000"/>
                </a:solidFill>
                <a:hlinkClick r:id="rId21" action="ppaction://hlinksldjump"/>
              </a:rPr>
              <a:t>00</a:t>
            </a:r>
            <a:endParaRPr lang="en-US" dirty="0">
              <a:solidFill>
                <a:srgbClr val="FF0000"/>
              </a:solidFill>
            </a:endParaRPr>
          </a:p>
        </p:txBody>
      </p:sp>
      <p:sp>
        <p:nvSpPr>
          <p:cNvPr id="28" name="Rounded Rectangle 27"/>
          <p:cNvSpPr/>
          <p:nvPr/>
        </p:nvSpPr>
        <p:spPr>
          <a:xfrm>
            <a:off x="1905000" y="2667000"/>
            <a:ext cx="1295400" cy="914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2" action="ppaction://hlinksldjump"/>
              </a:rPr>
              <a:t>2</a:t>
            </a:r>
            <a:r>
              <a:rPr lang="en-US" dirty="0" smtClean="0">
                <a:solidFill>
                  <a:srgbClr val="FF0000"/>
                </a:solidFill>
                <a:hlinkClick r:id="rId22" action="ppaction://hlinksldjump"/>
              </a:rPr>
              <a:t>00</a:t>
            </a:r>
            <a:endParaRPr lang="en-US" dirty="0">
              <a:solidFill>
                <a:srgbClr val="FF0000"/>
              </a:solidFill>
            </a:endParaRPr>
          </a:p>
        </p:txBody>
      </p:sp>
      <p:sp>
        <p:nvSpPr>
          <p:cNvPr id="29" name="Rounded Rectangle 28"/>
          <p:cNvSpPr/>
          <p:nvPr/>
        </p:nvSpPr>
        <p:spPr>
          <a:xfrm>
            <a:off x="3276600" y="2667000"/>
            <a:ext cx="1295400" cy="914400"/>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3" action="ppaction://hlinksldjump"/>
              </a:rPr>
              <a:t>2</a:t>
            </a:r>
            <a:r>
              <a:rPr lang="en-US" dirty="0" smtClean="0">
                <a:solidFill>
                  <a:srgbClr val="FF0000"/>
                </a:solidFill>
                <a:hlinkClick r:id="rId23" action="ppaction://hlinksldjump"/>
              </a:rPr>
              <a:t>00</a:t>
            </a:r>
            <a:endParaRPr lang="en-US" dirty="0">
              <a:solidFill>
                <a:srgbClr val="FF0000"/>
              </a:solidFill>
            </a:endParaRPr>
          </a:p>
        </p:txBody>
      </p:sp>
      <p:sp>
        <p:nvSpPr>
          <p:cNvPr id="30" name="Rounded Rectangle 29"/>
          <p:cNvSpPr/>
          <p:nvPr/>
        </p:nvSpPr>
        <p:spPr>
          <a:xfrm>
            <a:off x="4648200" y="2667000"/>
            <a:ext cx="1295400" cy="914400"/>
          </a:xfrm>
          <a:prstGeom prst="round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4" action="ppaction://hlinksldjump"/>
              </a:rPr>
              <a:t>2</a:t>
            </a:r>
            <a:r>
              <a:rPr lang="en-US" dirty="0" smtClean="0">
                <a:solidFill>
                  <a:srgbClr val="FF0000"/>
                </a:solidFill>
                <a:hlinkClick r:id="rId24" action="ppaction://hlinksldjump"/>
              </a:rPr>
              <a:t>00</a:t>
            </a:r>
            <a:endParaRPr lang="en-US" dirty="0">
              <a:solidFill>
                <a:srgbClr val="FF0000"/>
              </a:solidFill>
            </a:endParaRPr>
          </a:p>
        </p:txBody>
      </p:sp>
      <p:sp>
        <p:nvSpPr>
          <p:cNvPr id="31" name="Rounded Rectangle 30"/>
          <p:cNvSpPr/>
          <p:nvPr/>
        </p:nvSpPr>
        <p:spPr>
          <a:xfrm>
            <a:off x="5992091" y="2667000"/>
            <a:ext cx="1295400" cy="914400"/>
          </a:xfrm>
          <a:prstGeom prst="round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5" action="ppaction://hlinksldjump"/>
              </a:rPr>
              <a:t>2</a:t>
            </a:r>
            <a:r>
              <a:rPr lang="en-US" dirty="0" smtClean="0">
                <a:solidFill>
                  <a:srgbClr val="FF0000"/>
                </a:solidFill>
                <a:hlinkClick r:id="rId25" action="ppaction://hlinksldjump"/>
              </a:rPr>
              <a:t>00</a:t>
            </a:r>
            <a:endParaRPr lang="en-US" dirty="0">
              <a:solidFill>
                <a:srgbClr val="FF0000"/>
              </a:solidFill>
            </a:endParaRPr>
          </a:p>
        </p:txBody>
      </p:sp>
      <p:sp>
        <p:nvSpPr>
          <p:cNvPr id="32" name="Rounded Rectangle 31"/>
          <p:cNvSpPr/>
          <p:nvPr/>
        </p:nvSpPr>
        <p:spPr>
          <a:xfrm>
            <a:off x="7391400" y="2667000"/>
            <a:ext cx="1295400" cy="914400"/>
          </a:xfrm>
          <a:prstGeom prst="round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6" action="ppaction://hlinksldjump"/>
              </a:rPr>
              <a:t>2</a:t>
            </a:r>
            <a:r>
              <a:rPr lang="en-US" dirty="0" smtClean="0">
                <a:solidFill>
                  <a:srgbClr val="FF0000"/>
                </a:solidFill>
                <a:hlinkClick r:id="rId26" action="ppaction://hlinksldjump"/>
              </a:rPr>
              <a:t>00</a:t>
            </a:r>
            <a:endParaRPr lang="en-US" dirty="0">
              <a:solidFill>
                <a:srgbClr val="FF0000"/>
              </a:solidFill>
            </a:endParaRPr>
          </a:p>
        </p:txBody>
      </p:sp>
      <p:sp>
        <p:nvSpPr>
          <p:cNvPr id="33" name="Rounded Rectangle 32"/>
          <p:cNvSpPr/>
          <p:nvPr/>
        </p:nvSpPr>
        <p:spPr>
          <a:xfrm>
            <a:off x="1905000" y="1600200"/>
            <a:ext cx="1295400" cy="914400"/>
          </a:xfrm>
          <a:prstGeom prst="roundRect">
            <a:avLst/>
          </a:prstGeom>
          <a:solidFill>
            <a:schemeClr val="tx2">
              <a:lumMod val="90000"/>
            </a:schemeClr>
          </a:solidFill>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7" action="ppaction://hlinksldjump"/>
              </a:rPr>
              <a:t>1</a:t>
            </a:r>
            <a:r>
              <a:rPr lang="en-US" dirty="0" smtClean="0">
                <a:solidFill>
                  <a:srgbClr val="FF0000"/>
                </a:solidFill>
                <a:hlinkClick r:id="rId27" action="ppaction://hlinksldjump"/>
              </a:rPr>
              <a:t>00</a:t>
            </a:r>
            <a:endParaRPr lang="en-US" dirty="0">
              <a:solidFill>
                <a:srgbClr val="FF0000"/>
              </a:solidFill>
            </a:endParaRPr>
          </a:p>
        </p:txBody>
      </p:sp>
      <p:sp>
        <p:nvSpPr>
          <p:cNvPr id="34" name="Rounded Rectangle 33"/>
          <p:cNvSpPr/>
          <p:nvPr/>
        </p:nvSpPr>
        <p:spPr>
          <a:xfrm>
            <a:off x="3276600" y="1600200"/>
            <a:ext cx="1295400" cy="914400"/>
          </a:xfrm>
          <a:prstGeom prst="roundRect">
            <a:avLst/>
          </a:prstGeom>
          <a:solidFill>
            <a:schemeClr val="tx2">
              <a:lumMod val="90000"/>
            </a:schemeClr>
          </a:solidFill>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8" action="ppaction://hlinksldjump"/>
              </a:rPr>
              <a:t>1</a:t>
            </a:r>
            <a:r>
              <a:rPr lang="en-US" dirty="0" smtClean="0">
                <a:solidFill>
                  <a:srgbClr val="FF0000"/>
                </a:solidFill>
                <a:hlinkClick r:id="rId28" action="ppaction://hlinksldjump"/>
              </a:rPr>
              <a:t>00</a:t>
            </a:r>
            <a:endParaRPr lang="en-US" dirty="0">
              <a:solidFill>
                <a:srgbClr val="FF0000"/>
              </a:solidFill>
            </a:endParaRPr>
          </a:p>
        </p:txBody>
      </p:sp>
      <p:sp>
        <p:nvSpPr>
          <p:cNvPr id="35" name="Rounded Rectangle 34"/>
          <p:cNvSpPr/>
          <p:nvPr/>
        </p:nvSpPr>
        <p:spPr>
          <a:xfrm>
            <a:off x="4648200" y="1600200"/>
            <a:ext cx="1295400" cy="914400"/>
          </a:xfrm>
          <a:prstGeom prst="roundRect">
            <a:avLst/>
          </a:prstGeom>
          <a:solidFill>
            <a:schemeClr val="tx2">
              <a:lumMod val="90000"/>
            </a:schemeClr>
          </a:solidFill>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29" action="ppaction://hlinksldjump"/>
              </a:rPr>
              <a:t>1</a:t>
            </a:r>
            <a:r>
              <a:rPr lang="en-US" dirty="0" smtClean="0">
                <a:solidFill>
                  <a:srgbClr val="FF0000"/>
                </a:solidFill>
                <a:hlinkClick r:id="rId29" action="ppaction://hlinksldjump"/>
              </a:rPr>
              <a:t>00</a:t>
            </a:r>
            <a:endParaRPr lang="en-US" dirty="0">
              <a:solidFill>
                <a:srgbClr val="FF0000"/>
              </a:solidFill>
            </a:endParaRPr>
          </a:p>
        </p:txBody>
      </p:sp>
      <p:sp>
        <p:nvSpPr>
          <p:cNvPr id="36" name="Rounded Rectangle 35"/>
          <p:cNvSpPr/>
          <p:nvPr/>
        </p:nvSpPr>
        <p:spPr>
          <a:xfrm>
            <a:off x="5992091" y="1600200"/>
            <a:ext cx="1295400" cy="914400"/>
          </a:xfrm>
          <a:prstGeom prst="roundRect">
            <a:avLst/>
          </a:prstGeom>
          <a:solidFill>
            <a:schemeClr val="tx2">
              <a:lumMod val="90000"/>
            </a:schemeClr>
          </a:solidFill>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30" action="ppaction://hlinksldjump"/>
              </a:rPr>
              <a:t>1</a:t>
            </a:r>
            <a:r>
              <a:rPr lang="en-US" dirty="0" smtClean="0">
                <a:solidFill>
                  <a:srgbClr val="FF0000"/>
                </a:solidFill>
                <a:hlinkClick r:id="rId30" action="ppaction://hlinksldjump"/>
              </a:rPr>
              <a:t>00</a:t>
            </a:r>
            <a:endParaRPr lang="en-US" dirty="0">
              <a:solidFill>
                <a:srgbClr val="FF0000"/>
              </a:solidFill>
            </a:endParaRPr>
          </a:p>
        </p:txBody>
      </p:sp>
      <p:sp>
        <p:nvSpPr>
          <p:cNvPr id="37" name="Rounded Rectangle 36"/>
          <p:cNvSpPr/>
          <p:nvPr/>
        </p:nvSpPr>
        <p:spPr>
          <a:xfrm>
            <a:off x="7391400" y="1600200"/>
            <a:ext cx="1295400" cy="914400"/>
          </a:xfrm>
          <a:prstGeom prst="roundRect">
            <a:avLst/>
          </a:prstGeom>
          <a:solidFill>
            <a:schemeClr val="tx2">
              <a:lumMod val="90000"/>
            </a:schemeClr>
          </a:solidFill>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hlinkClick r:id="rId31" action="ppaction://hlinksldjump"/>
              </a:rPr>
              <a:t>1</a:t>
            </a:r>
            <a:r>
              <a:rPr lang="en-US" dirty="0" smtClean="0">
                <a:solidFill>
                  <a:srgbClr val="FF0000"/>
                </a:solidFill>
                <a:hlinkClick r:id="rId31" action="ppaction://hlinksldjump"/>
              </a:rPr>
              <a:t>00</a:t>
            </a:r>
            <a:endParaRPr lang="en-US" dirty="0">
              <a:solidFill>
                <a:srgbClr val="FF0000"/>
              </a:solidFill>
            </a:endParaRPr>
          </a:p>
        </p:txBody>
      </p:sp>
      <p:sp>
        <p:nvSpPr>
          <p:cNvPr id="38" name="6-Point Star 37">
            <a:hlinkClick r:id="rId32" action="ppaction://hlinksldjump"/>
          </p:cNvPr>
          <p:cNvSpPr/>
          <p:nvPr/>
        </p:nvSpPr>
        <p:spPr>
          <a:xfrm>
            <a:off x="4343400" y="1143000"/>
            <a:ext cx="533400" cy="609600"/>
          </a:xfrm>
          <a:prstGeom prst="star6">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7439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United States did not involve themselves in the affairs of Europe.  What was this called?</a:t>
            </a:r>
          </a:p>
          <a:p>
            <a:pPr marL="0" indent="0">
              <a:buNone/>
            </a:pPr>
            <a:endParaRPr lang="en-US" dirty="0"/>
          </a:p>
          <a:p>
            <a:pPr marL="0" indent="0">
              <a:buNone/>
            </a:pPr>
            <a:r>
              <a:rPr lang="en-US" dirty="0" smtClean="0"/>
              <a:t>Isolationism</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3797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major European powers chose not to respond to the aggressor nations in hopes of preventing war.  What was this called?</a:t>
            </a:r>
            <a:endParaRPr lang="en-US" dirty="0"/>
          </a:p>
        </p:txBody>
      </p:sp>
    </p:spTree>
    <p:extLst>
      <p:ext uri="{BB962C8B-B14F-4D97-AF65-F5344CB8AC3E}">
        <p14:creationId xmlns:p14="http://schemas.microsoft.com/office/powerpoint/2010/main" val="2323797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major European powers chose not to respond to the aggressor nations in hopes of preventing war.  What was this called?</a:t>
            </a:r>
          </a:p>
          <a:p>
            <a:pPr marL="0" indent="0">
              <a:buNone/>
            </a:pPr>
            <a:endParaRPr lang="en-US" dirty="0"/>
          </a:p>
          <a:p>
            <a:pPr marL="0" indent="0">
              <a:buNone/>
            </a:pPr>
            <a:r>
              <a:rPr lang="en-US" dirty="0" smtClean="0"/>
              <a:t>Pacifism</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422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Hitler violated a non-aggression pact with Stalin to attack which country?</a:t>
            </a:r>
            <a:endParaRPr lang="en-US" dirty="0"/>
          </a:p>
        </p:txBody>
      </p:sp>
    </p:spTree>
    <p:extLst>
      <p:ext uri="{BB962C8B-B14F-4D97-AF65-F5344CB8AC3E}">
        <p14:creationId xmlns:p14="http://schemas.microsoft.com/office/powerpoint/2010/main" val="2406406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Hitler violated a non-aggression pact with Stalin to attack which country?</a:t>
            </a:r>
          </a:p>
          <a:p>
            <a:pPr marL="0" indent="0">
              <a:buNone/>
            </a:pPr>
            <a:endParaRPr lang="en-US" dirty="0"/>
          </a:p>
          <a:p>
            <a:pPr marL="0" indent="0">
              <a:buNone/>
            </a:pPr>
            <a:r>
              <a:rPr lang="en-US" dirty="0" smtClean="0"/>
              <a:t>USSR</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1442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pact?</a:t>
            </a:r>
            <a:endParaRPr lang="en-US" dirty="0"/>
          </a:p>
        </p:txBody>
      </p:sp>
    </p:spTree>
    <p:extLst>
      <p:ext uri="{BB962C8B-B14F-4D97-AF65-F5344CB8AC3E}">
        <p14:creationId xmlns:p14="http://schemas.microsoft.com/office/powerpoint/2010/main" val="3751442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pact?</a:t>
            </a:r>
          </a:p>
          <a:p>
            <a:pPr marL="0" indent="0">
              <a:buNone/>
            </a:pPr>
            <a:endParaRPr lang="en-US" dirty="0"/>
          </a:p>
          <a:p>
            <a:pPr marL="0" indent="0">
              <a:buNone/>
            </a:pPr>
            <a:r>
              <a:rPr lang="en-US" dirty="0" smtClean="0"/>
              <a:t>Nazi-Soviet Pact</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218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trigger that set off World War II?  Include exact date.</a:t>
            </a:r>
            <a:endParaRPr lang="en-US" dirty="0"/>
          </a:p>
        </p:txBody>
      </p:sp>
    </p:spTree>
    <p:extLst>
      <p:ext uri="{BB962C8B-B14F-4D97-AF65-F5344CB8AC3E}">
        <p14:creationId xmlns:p14="http://schemas.microsoft.com/office/powerpoint/2010/main" val="2746013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trigger that set off World War II?  Include exact date.</a:t>
            </a:r>
          </a:p>
          <a:p>
            <a:pPr marL="0" indent="0">
              <a:buNone/>
            </a:pPr>
            <a:endParaRPr lang="en-US" dirty="0"/>
          </a:p>
          <a:p>
            <a:pPr marL="0" indent="0">
              <a:buNone/>
            </a:pPr>
            <a:r>
              <a:rPr lang="en-US" dirty="0" smtClean="0"/>
              <a:t>German invasion of Poland</a:t>
            </a:r>
          </a:p>
          <a:p>
            <a:pPr marL="0" indent="0">
              <a:buNone/>
            </a:pPr>
            <a:r>
              <a:rPr lang="en-US" dirty="0" smtClean="0"/>
              <a:t>September 1, 1939</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8137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When did Germany and Japan surrender?  Exact dates.</a:t>
            </a:r>
            <a:endParaRPr lang="en-US" dirty="0"/>
          </a:p>
        </p:txBody>
      </p:sp>
    </p:spTree>
    <p:extLst>
      <p:ext uri="{BB962C8B-B14F-4D97-AF65-F5344CB8AC3E}">
        <p14:creationId xmlns:p14="http://schemas.microsoft.com/office/powerpoint/2010/main" val="93813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Aggression by which three totalitarian powers led to the war?</a:t>
            </a:r>
            <a:endParaRPr lang="en-US" dirty="0"/>
          </a:p>
        </p:txBody>
      </p:sp>
    </p:spTree>
    <p:extLst>
      <p:ext uri="{BB962C8B-B14F-4D97-AF65-F5344CB8AC3E}">
        <p14:creationId xmlns:p14="http://schemas.microsoft.com/office/powerpoint/2010/main" val="23611255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When did Germany and Japan surrender?  Exact dates.</a:t>
            </a:r>
          </a:p>
          <a:p>
            <a:pPr marL="0" indent="0">
              <a:buNone/>
            </a:pPr>
            <a:endParaRPr lang="en-US" dirty="0"/>
          </a:p>
          <a:p>
            <a:pPr marL="0" indent="0">
              <a:buNone/>
            </a:pPr>
            <a:r>
              <a:rPr lang="en-US" dirty="0" smtClean="0"/>
              <a:t>Germany – May 1, 1945</a:t>
            </a:r>
          </a:p>
          <a:p>
            <a:pPr marL="0" indent="0">
              <a:buNone/>
            </a:pPr>
            <a:r>
              <a:rPr lang="en-US" dirty="0" smtClean="0"/>
              <a:t>Japan – August 15, 1945</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9848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Allied invasion of Europe?  Include exact date.</a:t>
            </a:r>
            <a:endParaRPr lang="en-US" dirty="0"/>
          </a:p>
        </p:txBody>
      </p:sp>
    </p:spTree>
    <p:extLst>
      <p:ext uri="{BB962C8B-B14F-4D97-AF65-F5344CB8AC3E}">
        <p14:creationId xmlns:p14="http://schemas.microsoft.com/office/powerpoint/2010/main" val="3575304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Allied invasion of Europe?  Include exact date.</a:t>
            </a:r>
          </a:p>
          <a:p>
            <a:pPr marL="0" indent="0">
              <a:buNone/>
            </a:pPr>
            <a:endParaRPr lang="en-US" dirty="0"/>
          </a:p>
          <a:p>
            <a:pPr marL="0" indent="0">
              <a:buNone/>
            </a:pPr>
            <a:r>
              <a:rPr lang="en-US" dirty="0" smtClean="0"/>
              <a:t>D-Day</a:t>
            </a:r>
          </a:p>
          <a:p>
            <a:pPr marL="0" indent="0">
              <a:buNone/>
            </a:pPr>
            <a:r>
              <a:rPr lang="en-US" dirty="0" smtClean="0"/>
              <a:t>June 6, 1944</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8743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Battle of Britain was what kind of battle?</a:t>
            </a:r>
            <a:endParaRPr lang="en-US" dirty="0"/>
          </a:p>
        </p:txBody>
      </p:sp>
    </p:spTree>
    <p:extLst>
      <p:ext uri="{BB962C8B-B14F-4D97-AF65-F5344CB8AC3E}">
        <p14:creationId xmlns:p14="http://schemas.microsoft.com/office/powerpoint/2010/main" val="4887432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Battle of Britain was what kind of battle?</a:t>
            </a:r>
          </a:p>
          <a:p>
            <a:pPr marL="0" indent="0">
              <a:buNone/>
            </a:pPr>
            <a:endParaRPr lang="en-US" dirty="0"/>
          </a:p>
          <a:p>
            <a:pPr marL="0" indent="0">
              <a:buNone/>
            </a:pPr>
            <a:r>
              <a:rPr lang="en-US" dirty="0" smtClean="0"/>
              <a:t>Air battle</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8198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event brought the United States into World War II?  Include exact date.</a:t>
            </a:r>
            <a:endParaRPr lang="en-US" dirty="0"/>
          </a:p>
        </p:txBody>
      </p:sp>
    </p:spTree>
    <p:extLst>
      <p:ext uri="{BB962C8B-B14F-4D97-AF65-F5344CB8AC3E}">
        <p14:creationId xmlns:p14="http://schemas.microsoft.com/office/powerpoint/2010/main" val="14148561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event brought the United States into World War II?  Include exact date.</a:t>
            </a:r>
          </a:p>
          <a:p>
            <a:pPr marL="0" indent="0">
              <a:buNone/>
            </a:pPr>
            <a:endParaRPr lang="en-US" dirty="0"/>
          </a:p>
          <a:p>
            <a:pPr marL="0" indent="0">
              <a:buNone/>
            </a:pPr>
            <a:r>
              <a:rPr lang="en-US" dirty="0" smtClean="0"/>
              <a:t>Japanese attack on Pear Harbor</a:t>
            </a:r>
          </a:p>
          <a:p>
            <a:pPr marL="0" indent="0">
              <a:buNone/>
            </a:pPr>
            <a:r>
              <a:rPr lang="en-US" dirty="0" smtClean="0"/>
              <a:t>December 7, 1941</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4706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did President Roosevelt refer to this day?</a:t>
            </a:r>
            <a:endParaRPr lang="en-US" dirty="0"/>
          </a:p>
        </p:txBody>
      </p:sp>
    </p:spTree>
    <p:extLst>
      <p:ext uri="{BB962C8B-B14F-4D97-AF65-F5344CB8AC3E}">
        <p14:creationId xmlns:p14="http://schemas.microsoft.com/office/powerpoint/2010/main" val="574706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did President Roosevelt refer to this day?</a:t>
            </a:r>
          </a:p>
          <a:p>
            <a:pPr marL="0" indent="0">
              <a:buNone/>
            </a:pPr>
            <a:endParaRPr lang="en-US" dirty="0"/>
          </a:p>
          <a:p>
            <a:pPr marL="0" indent="0">
              <a:buNone/>
            </a:pPr>
            <a:r>
              <a:rPr lang="en-US" dirty="0" smtClean="0"/>
              <a:t>“A date that will live in infamy.”</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40895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On which city was the first atomic bomb dropped?  Include exact date.</a:t>
            </a:r>
            <a:endParaRPr lang="en-US" dirty="0"/>
          </a:p>
        </p:txBody>
      </p:sp>
    </p:spTree>
    <p:extLst>
      <p:ext uri="{BB962C8B-B14F-4D97-AF65-F5344CB8AC3E}">
        <p14:creationId xmlns:p14="http://schemas.microsoft.com/office/powerpoint/2010/main" val="2123101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Aggression by which three totalitarian powers led to the war?</a:t>
            </a:r>
          </a:p>
          <a:p>
            <a:pPr marL="0" indent="0">
              <a:buNone/>
            </a:pPr>
            <a:endParaRPr lang="en-US" dirty="0"/>
          </a:p>
          <a:p>
            <a:pPr marL="0" indent="0">
              <a:buNone/>
            </a:pPr>
            <a:r>
              <a:rPr lang="en-US" dirty="0" smtClean="0"/>
              <a:t>Germany</a:t>
            </a:r>
          </a:p>
          <a:p>
            <a:pPr marL="0" indent="0">
              <a:buNone/>
            </a:pPr>
            <a:r>
              <a:rPr lang="en-US" dirty="0" smtClean="0"/>
              <a:t>Italy</a:t>
            </a:r>
          </a:p>
          <a:p>
            <a:pPr marL="0" indent="0">
              <a:buNone/>
            </a:pPr>
            <a:r>
              <a:rPr lang="en-US" dirty="0" smtClean="0"/>
              <a:t>Japan</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5589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On which city was the first atomic bomb dropped?  Include exact date.</a:t>
            </a:r>
          </a:p>
          <a:p>
            <a:pPr marL="0" indent="0">
              <a:buNone/>
            </a:pPr>
            <a:endParaRPr lang="en-US" dirty="0"/>
          </a:p>
          <a:p>
            <a:pPr marL="0" indent="0">
              <a:buNone/>
            </a:pPr>
            <a:r>
              <a:rPr lang="en-US" dirty="0" smtClean="0"/>
              <a:t>Hiroshima</a:t>
            </a:r>
          </a:p>
          <a:p>
            <a:pPr marL="0" indent="0">
              <a:buNone/>
            </a:pPr>
            <a:r>
              <a:rPr lang="en-US" dirty="0" smtClean="0"/>
              <a:t>August 6, 1945</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38951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On which city was the second atomic bomb dropped?  Include exact date.</a:t>
            </a:r>
            <a:endParaRPr lang="en-US" dirty="0"/>
          </a:p>
        </p:txBody>
      </p:sp>
    </p:spTree>
    <p:extLst>
      <p:ext uri="{BB962C8B-B14F-4D97-AF65-F5344CB8AC3E}">
        <p14:creationId xmlns:p14="http://schemas.microsoft.com/office/powerpoint/2010/main" val="13538951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War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On which city was the second atomic bomb dropped?  Include exact date.</a:t>
            </a:r>
          </a:p>
          <a:p>
            <a:pPr marL="0" indent="0">
              <a:buNone/>
            </a:pPr>
            <a:endParaRPr lang="en-US" dirty="0"/>
          </a:p>
          <a:p>
            <a:pPr marL="0" indent="0">
              <a:buNone/>
            </a:pPr>
            <a:r>
              <a:rPr lang="en-US" dirty="0" smtClean="0"/>
              <a:t>Nagasaki</a:t>
            </a:r>
          </a:p>
          <a:p>
            <a:pPr marL="0" indent="0">
              <a:buNone/>
            </a:pPr>
            <a:r>
              <a:rPr lang="en-US" dirty="0" smtClean="0"/>
              <a:t>August 9, 1945</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53571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Nazi dictator of Germany.</a:t>
            </a:r>
            <a:endParaRPr lang="en-US" dirty="0"/>
          </a:p>
        </p:txBody>
      </p:sp>
    </p:spTree>
    <p:extLst>
      <p:ext uri="{BB962C8B-B14F-4D97-AF65-F5344CB8AC3E}">
        <p14:creationId xmlns:p14="http://schemas.microsoft.com/office/powerpoint/2010/main" val="1296814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Nazi dictator of Germany.</a:t>
            </a:r>
          </a:p>
          <a:p>
            <a:pPr marL="0" indent="0">
              <a:buNone/>
            </a:pPr>
            <a:endParaRPr lang="en-US" dirty="0"/>
          </a:p>
          <a:p>
            <a:pPr marL="0" indent="0">
              <a:buNone/>
            </a:pPr>
            <a:r>
              <a:rPr lang="en-US" dirty="0" smtClean="0"/>
              <a:t>Adolf Hitler</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44463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Soviet dictator</a:t>
            </a:r>
            <a:endParaRPr lang="en-US" dirty="0"/>
          </a:p>
        </p:txBody>
      </p:sp>
    </p:spTree>
    <p:extLst>
      <p:ext uri="{BB962C8B-B14F-4D97-AF65-F5344CB8AC3E}">
        <p14:creationId xmlns:p14="http://schemas.microsoft.com/office/powerpoint/2010/main" val="19744463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Soviet dictator</a:t>
            </a:r>
          </a:p>
          <a:p>
            <a:pPr marL="0" indent="0">
              <a:buNone/>
            </a:pPr>
            <a:endParaRPr lang="en-US" dirty="0"/>
          </a:p>
          <a:p>
            <a:pPr marL="0" indent="0">
              <a:buNone/>
            </a:pPr>
            <a:r>
              <a:rPr lang="en-US" dirty="0" smtClean="0"/>
              <a:t>Josef Stalin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5191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President during most of war.</a:t>
            </a:r>
            <a:endParaRPr lang="en-US" dirty="0"/>
          </a:p>
        </p:txBody>
      </p:sp>
    </p:spTree>
    <p:extLst>
      <p:ext uri="{BB962C8B-B14F-4D97-AF65-F5344CB8AC3E}">
        <p14:creationId xmlns:p14="http://schemas.microsoft.com/office/powerpoint/2010/main" val="2862013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President during most of war.</a:t>
            </a:r>
          </a:p>
          <a:p>
            <a:pPr marL="0" indent="0">
              <a:buNone/>
            </a:pPr>
            <a:endParaRPr lang="en-US" dirty="0"/>
          </a:p>
          <a:p>
            <a:pPr marL="0" indent="0">
              <a:buNone/>
            </a:pPr>
            <a:r>
              <a:rPr lang="en-US" dirty="0" smtClean="0"/>
              <a:t>Franklin Roosevelt</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51707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President after the death of President Roosevelt.</a:t>
            </a:r>
            <a:endParaRPr lang="en-US" dirty="0"/>
          </a:p>
        </p:txBody>
      </p:sp>
    </p:spTree>
    <p:extLst>
      <p:ext uri="{BB962C8B-B14F-4D97-AF65-F5344CB8AC3E}">
        <p14:creationId xmlns:p14="http://schemas.microsoft.com/office/powerpoint/2010/main" val="575170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Name at least one land taken by each of the aggressive nations.</a:t>
            </a:r>
            <a:endParaRPr lang="en-US" dirty="0"/>
          </a:p>
        </p:txBody>
      </p:sp>
    </p:spTree>
    <p:extLst>
      <p:ext uri="{BB962C8B-B14F-4D97-AF65-F5344CB8AC3E}">
        <p14:creationId xmlns:p14="http://schemas.microsoft.com/office/powerpoint/2010/main" val="12165589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President after the death of President Roosevelt.</a:t>
            </a:r>
          </a:p>
          <a:p>
            <a:pPr marL="0" indent="0">
              <a:buNone/>
            </a:pPr>
            <a:endParaRPr lang="en-US" dirty="0"/>
          </a:p>
          <a:p>
            <a:pPr marL="0" indent="0">
              <a:buNone/>
            </a:pPr>
            <a:r>
              <a:rPr lang="en-US" dirty="0" smtClean="0"/>
              <a:t>Harry Truman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48217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Japanese general.</a:t>
            </a:r>
            <a:endParaRPr lang="en-US" dirty="0"/>
          </a:p>
        </p:txBody>
      </p:sp>
    </p:spTree>
    <p:extLst>
      <p:ext uri="{BB962C8B-B14F-4D97-AF65-F5344CB8AC3E}">
        <p14:creationId xmlns:p14="http://schemas.microsoft.com/office/powerpoint/2010/main" val="11206034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Japanese general.</a:t>
            </a:r>
          </a:p>
          <a:p>
            <a:pPr marL="0" indent="0">
              <a:buNone/>
            </a:pPr>
            <a:endParaRPr lang="en-US" dirty="0"/>
          </a:p>
          <a:p>
            <a:pPr marL="0" indent="0">
              <a:buNone/>
            </a:pPr>
            <a:r>
              <a:rPr lang="en-US" dirty="0" smtClean="0"/>
              <a:t>Hideki </a:t>
            </a:r>
            <a:r>
              <a:rPr lang="en-US" dirty="0" err="1" smtClean="0"/>
              <a:t>Tojo</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53987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1500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Emperor of Japan.</a:t>
            </a:r>
            <a:endParaRPr lang="en-US" dirty="0"/>
          </a:p>
        </p:txBody>
      </p:sp>
    </p:spTree>
    <p:extLst>
      <p:ext uri="{BB962C8B-B14F-4D97-AF65-F5344CB8AC3E}">
        <p14:creationId xmlns:p14="http://schemas.microsoft.com/office/powerpoint/2010/main" val="29053987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1500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Emperor of Japan.</a:t>
            </a:r>
          </a:p>
          <a:p>
            <a:pPr marL="0" indent="0">
              <a:buNone/>
            </a:pPr>
            <a:endParaRPr lang="en-US" dirty="0"/>
          </a:p>
          <a:p>
            <a:pPr marL="0" indent="0">
              <a:buNone/>
            </a:pPr>
            <a:r>
              <a:rPr lang="en-US" dirty="0" smtClean="0"/>
              <a:t>Hirohito</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3984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British Prime Minister during the war.</a:t>
            </a:r>
            <a:endParaRPr lang="en-US" dirty="0"/>
          </a:p>
        </p:txBody>
      </p:sp>
    </p:spTree>
    <p:extLst>
      <p:ext uri="{BB962C8B-B14F-4D97-AF65-F5344CB8AC3E}">
        <p14:creationId xmlns:p14="http://schemas.microsoft.com/office/powerpoint/2010/main" val="28457642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British Prime Minister during the war.</a:t>
            </a:r>
          </a:p>
          <a:p>
            <a:pPr marL="0" indent="0">
              <a:buNone/>
            </a:pPr>
            <a:endParaRPr lang="en-US" dirty="0"/>
          </a:p>
          <a:p>
            <a:pPr marL="0" indent="0">
              <a:buNone/>
            </a:pPr>
            <a:r>
              <a:rPr lang="en-US" dirty="0" smtClean="0"/>
              <a:t>Winston Churchill</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12107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general and Secretary of State; responsible for aid to European nations after war.</a:t>
            </a:r>
            <a:endParaRPr lang="en-US" dirty="0"/>
          </a:p>
        </p:txBody>
      </p:sp>
    </p:spTree>
    <p:extLst>
      <p:ext uri="{BB962C8B-B14F-4D97-AF65-F5344CB8AC3E}">
        <p14:creationId xmlns:p14="http://schemas.microsoft.com/office/powerpoint/2010/main" val="14012107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general and Secretary of State; responsible for aid to European nations after war.</a:t>
            </a:r>
          </a:p>
          <a:p>
            <a:pPr marL="0" indent="0">
              <a:buNone/>
            </a:pPr>
            <a:endParaRPr lang="en-US" dirty="0"/>
          </a:p>
          <a:p>
            <a:pPr marL="0" indent="0">
              <a:buNone/>
            </a:pPr>
            <a:r>
              <a:rPr lang="en-US" dirty="0" smtClean="0"/>
              <a:t>George Marshall</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10313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Allied commander in Europe.</a:t>
            </a:r>
            <a:endParaRPr lang="en-US" dirty="0"/>
          </a:p>
        </p:txBody>
      </p:sp>
    </p:spTree>
    <p:extLst>
      <p:ext uri="{BB962C8B-B14F-4D97-AF65-F5344CB8AC3E}">
        <p14:creationId xmlns:p14="http://schemas.microsoft.com/office/powerpoint/2010/main" val="844890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Name at least one land taken by each of the aggressive nations.</a:t>
            </a:r>
          </a:p>
          <a:p>
            <a:pPr marL="0" indent="0">
              <a:buNone/>
            </a:pPr>
            <a:endParaRPr lang="en-US" dirty="0"/>
          </a:p>
          <a:p>
            <a:pPr marL="0" indent="0">
              <a:buNone/>
            </a:pPr>
            <a:r>
              <a:rPr lang="en-US" dirty="0" smtClean="0"/>
              <a:t>Germany – Austria and  </a:t>
            </a:r>
            <a:r>
              <a:rPr lang="en-US" dirty="0" err="1" smtClean="0"/>
              <a:t>Sudentenland</a:t>
            </a:r>
            <a:endParaRPr lang="en-US" dirty="0" smtClean="0"/>
          </a:p>
          <a:p>
            <a:pPr marL="0" indent="0">
              <a:buNone/>
            </a:pPr>
            <a:r>
              <a:rPr lang="en-US" dirty="0" smtClean="0"/>
              <a:t>Italy – Ethiopia</a:t>
            </a:r>
          </a:p>
          <a:p>
            <a:pPr marL="0" indent="0">
              <a:buNone/>
            </a:pPr>
            <a:r>
              <a:rPr lang="en-US" dirty="0" smtClean="0"/>
              <a:t>Japan – Manchuria and Korea</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89934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Allied commander in Europe.</a:t>
            </a:r>
          </a:p>
          <a:p>
            <a:pPr marL="0" indent="0">
              <a:buNone/>
            </a:pPr>
            <a:endParaRPr lang="en-US" dirty="0"/>
          </a:p>
          <a:p>
            <a:pPr marL="0" indent="0">
              <a:buNone/>
            </a:pPr>
            <a:r>
              <a:rPr lang="en-US" dirty="0" smtClean="0"/>
              <a:t>Dwight Eisenhower</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30144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general and commander in Pacific.</a:t>
            </a:r>
            <a:endParaRPr lang="en-US" dirty="0"/>
          </a:p>
        </p:txBody>
      </p:sp>
    </p:spTree>
    <p:extLst>
      <p:ext uri="{BB962C8B-B14F-4D97-AF65-F5344CB8AC3E}">
        <p14:creationId xmlns:p14="http://schemas.microsoft.com/office/powerpoint/2010/main" val="21630144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a:t>T</a:t>
            </a:r>
            <a:r>
              <a:rPr lang="en-US" dirty="0" smtClean="0"/>
              <a:t>he People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U.S. general and commander in Pacific.</a:t>
            </a:r>
          </a:p>
          <a:p>
            <a:pPr marL="0" indent="0">
              <a:buNone/>
            </a:pPr>
            <a:endParaRPr lang="en-US" dirty="0"/>
          </a:p>
          <a:p>
            <a:pPr marL="0" indent="0">
              <a:buNone/>
            </a:pPr>
            <a:r>
              <a:rPr lang="en-US" dirty="0" smtClean="0"/>
              <a:t>Douglas MacArthur</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22622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On which two recent events did Hitler blame on German Jews?</a:t>
            </a:r>
            <a:endParaRPr lang="en-US" dirty="0"/>
          </a:p>
        </p:txBody>
      </p:sp>
    </p:spTree>
    <p:extLst>
      <p:ext uri="{BB962C8B-B14F-4D97-AF65-F5344CB8AC3E}">
        <p14:creationId xmlns:p14="http://schemas.microsoft.com/office/powerpoint/2010/main" val="40228529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On which two recent events did Hitler blame on German Jews?</a:t>
            </a:r>
          </a:p>
          <a:p>
            <a:pPr marL="0" indent="0">
              <a:buNone/>
            </a:pPr>
            <a:endParaRPr lang="en-US" dirty="0"/>
          </a:p>
          <a:p>
            <a:pPr marL="0" indent="0">
              <a:buNone/>
            </a:pPr>
            <a:r>
              <a:rPr lang="en-US" dirty="0" smtClean="0"/>
              <a:t>Defeat in World War I</a:t>
            </a:r>
          </a:p>
          <a:p>
            <a:pPr marL="0" indent="0">
              <a:buNone/>
            </a:pPr>
            <a:r>
              <a:rPr lang="en-US" dirty="0" smtClean="0"/>
              <a:t>Economic depression</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33931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Hitler’s belief in the master race led to the Holocaust.  Which race?</a:t>
            </a:r>
            <a:endParaRPr lang="en-US" dirty="0"/>
          </a:p>
        </p:txBody>
      </p:sp>
    </p:spTree>
    <p:extLst>
      <p:ext uri="{BB962C8B-B14F-4D97-AF65-F5344CB8AC3E}">
        <p14:creationId xmlns:p14="http://schemas.microsoft.com/office/powerpoint/2010/main" val="39533931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Hitler’s belief in the master race led to the Holocaust.  Which race?</a:t>
            </a:r>
          </a:p>
          <a:p>
            <a:pPr marL="0" indent="0">
              <a:buNone/>
            </a:pPr>
            <a:endParaRPr lang="en-US" dirty="0"/>
          </a:p>
          <a:p>
            <a:pPr marL="0" indent="0">
              <a:buNone/>
            </a:pPr>
            <a:r>
              <a:rPr lang="en-US" dirty="0" smtClean="0"/>
              <a:t>Aryans</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2059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Prejudice, hatred, or discrimination against Jews for reasons connected to their Jewish heritage.</a:t>
            </a:r>
            <a:endParaRPr lang="en-US" dirty="0"/>
          </a:p>
        </p:txBody>
      </p:sp>
    </p:spTree>
    <p:extLst>
      <p:ext uri="{BB962C8B-B14F-4D97-AF65-F5344CB8AC3E}">
        <p14:creationId xmlns:p14="http://schemas.microsoft.com/office/powerpoint/2010/main" val="18057671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Prejudice, hatred, or discrimination against Jews for reasons connected to their Jewish heritage.</a:t>
            </a:r>
          </a:p>
          <a:p>
            <a:pPr marL="0" indent="0">
              <a:buNone/>
            </a:pPr>
            <a:endParaRPr lang="en-US" dirty="0"/>
          </a:p>
          <a:p>
            <a:pPr marL="0" indent="0">
              <a:buNone/>
            </a:pPr>
            <a:r>
              <a:rPr lang="en-US" dirty="0" smtClean="0"/>
              <a:t>Anti-Semitism</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32185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long has there been Anti-Semitism in Europe and Russia?</a:t>
            </a:r>
            <a:endParaRPr lang="en-US" dirty="0"/>
          </a:p>
        </p:txBody>
      </p:sp>
    </p:spTree>
    <p:extLst>
      <p:ext uri="{BB962C8B-B14F-4D97-AF65-F5344CB8AC3E}">
        <p14:creationId xmlns:p14="http://schemas.microsoft.com/office/powerpoint/2010/main" val="158321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Hitler’s actions showed a failure of which treaty?</a:t>
            </a:r>
            <a:endParaRPr lang="en-US" dirty="0"/>
          </a:p>
        </p:txBody>
      </p:sp>
    </p:spTree>
    <p:extLst>
      <p:ext uri="{BB962C8B-B14F-4D97-AF65-F5344CB8AC3E}">
        <p14:creationId xmlns:p14="http://schemas.microsoft.com/office/powerpoint/2010/main" val="3854583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long has there been Anti-Semitism in Europe and Russia?</a:t>
            </a:r>
          </a:p>
          <a:p>
            <a:pPr marL="0" indent="0">
              <a:buNone/>
            </a:pPr>
            <a:endParaRPr lang="en-US" dirty="0"/>
          </a:p>
          <a:p>
            <a:pPr marL="0" indent="0">
              <a:buNone/>
            </a:pPr>
            <a:r>
              <a:rPr lang="en-US" dirty="0" smtClean="0"/>
              <a:t>Centuries</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8637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systematic and purposeful destruction of a racial, political, religious, or cultural group.</a:t>
            </a:r>
            <a:endParaRPr lang="en-US" dirty="0"/>
          </a:p>
        </p:txBody>
      </p:sp>
    </p:spTree>
    <p:extLst>
      <p:ext uri="{BB962C8B-B14F-4D97-AF65-F5344CB8AC3E}">
        <p14:creationId xmlns:p14="http://schemas.microsoft.com/office/powerpoint/2010/main" val="10251077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systematic and purposeful destruction of a racial, political, religious, or cultural group.</a:t>
            </a:r>
          </a:p>
          <a:p>
            <a:pPr marL="0" indent="0">
              <a:buNone/>
            </a:pPr>
            <a:endParaRPr lang="en-US" dirty="0"/>
          </a:p>
          <a:p>
            <a:pPr marL="0" indent="0">
              <a:buNone/>
            </a:pPr>
            <a:r>
              <a:rPr lang="en-US" dirty="0" smtClean="0"/>
              <a:t>Genocide</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860947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decided at the </a:t>
            </a:r>
            <a:r>
              <a:rPr lang="en-US" dirty="0" err="1" smtClean="0"/>
              <a:t>Wannsee</a:t>
            </a:r>
            <a:r>
              <a:rPr lang="en-US" dirty="0" smtClean="0"/>
              <a:t> Conference?  Explain it.</a:t>
            </a:r>
            <a:endParaRPr lang="en-US" dirty="0"/>
          </a:p>
        </p:txBody>
      </p:sp>
    </p:spTree>
    <p:extLst>
      <p:ext uri="{BB962C8B-B14F-4D97-AF65-F5344CB8AC3E}">
        <p14:creationId xmlns:p14="http://schemas.microsoft.com/office/powerpoint/2010/main" val="391860947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decided at the </a:t>
            </a:r>
            <a:r>
              <a:rPr lang="en-US" dirty="0" err="1" smtClean="0"/>
              <a:t>Wannsee</a:t>
            </a:r>
            <a:r>
              <a:rPr lang="en-US" dirty="0" smtClean="0"/>
              <a:t> Conference?  Explain it.</a:t>
            </a:r>
          </a:p>
          <a:p>
            <a:pPr marL="0" indent="0">
              <a:buNone/>
            </a:pPr>
            <a:endParaRPr lang="en-US" dirty="0"/>
          </a:p>
          <a:p>
            <a:pPr marL="0" indent="0">
              <a:buNone/>
            </a:pPr>
            <a:r>
              <a:rPr lang="en-US" dirty="0" smtClean="0"/>
              <a:t>The Final Solution</a:t>
            </a:r>
          </a:p>
          <a:p>
            <a:pPr marL="0" indent="0">
              <a:buNone/>
            </a:pPr>
            <a:r>
              <a:rPr lang="en-US" dirty="0" smtClean="0"/>
              <a:t>To exterminate the Jews</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45824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Armenian Genocide was committed by the leaders of which empire?</a:t>
            </a:r>
            <a:endParaRPr lang="en-US" dirty="0"/>
          </a:p>
        </p:txBody>
      </p:sp>
    </p:spTree>
    <p:extLst>
      <p:ext uri="{BB962C8B-B14F-4D97-AF65-F5344CB8AC3E}">
        <p14:creationId xmlns:p14="http://schemas.microsoft.com/office/powerpoint/2010/main" val="1803026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The Armenian Genocide was committed by the leaders of which empire?</a:t>
            </a:r>
          </a:p>
          <a:p>
            <a:pPr marL="0" indent="0">
              <a:buNone/>
            </a:pPr>
            <a:endParaRPr lang="en-US" dirty="0"/>
          </a:p>
          <a:p>
            <a:pPr marL="0" indent="0">
              <a:buNone/>
            </a:pPr>
            <a:r>
              <a:rPr lang="en-US" dirty="0" smtClean="0"/>
              <a:t>Ottoman</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11652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When was the Armenian Genocide?</a:t>
            </a:r>
            <a:endParaRPr lang="en-US" dirty="0"/>
          </a:p>
        </p:txBody>
      </p:sp>
    </p:spTree>
    <p:extLst>
      <p:ext uri="{BB962C8B-B14F-4D97-AF65-F5344CB8AC3E}">
        <p14:creationId xmlns:p14="http://schemas.microsoft.com/office/powerpoint/2010/main" val="399116520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When was the Armenian Genocide?</a:t>
            </a:r>
          </a:p>
          <a:p>
            <a:pPr marL="0" indent="0">
              <a:buNone/>
            </a:pPr>
            <a:endParaRPr lang="en-US" dirty="0"/>
          </a:p>
          <a:p>
            <a:pPr marL="0" indent="0">
              <a:buNone/>
            </a:pPr>
            <a:r>
              <a:rPr lang="en-US" dirty="0" smtClean="0"/>
              <a:t>During and after World War I.</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31628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In which country did Pol Pot murder artists, technicians, former government officials, monks, minorities, and other educated individuals?</a:t>
            </a:r>
            <a:endParaRPr lang="en-US" dirty="0"/>
          </a:p>
        </p:txBody>
      </p:sp>
    </p:spTree>
    <p:extLst>
      <p:ext uri="{BB962C8B-B14F-4D97-AF65-F5344CB8AC3E}">
        <p14:creationId xmlns:p14="http://schemas.microsoft.com/office/powerpoint/2010/main" val="3885453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Hitler’s actions showed a failure of which treaty?</a:t>
            </a:r>
          </a:p>
          <a:p>
            <a:pPr marL="0" indent="0">
              <a:buNone/>
            </a:pPr>
            <a:endParaRPr lang="en-US" dirty="0"/>
          </a:p>
          <a:p>
            <a:pPr marL="0" indent="0">
              <a:buNone/>
            </a:pPr>
            <a:r>
              <a:rPr lang="en-US" dirty="0" smtClean="0"/>
              <a:t>Treaty of Versailles</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14773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In which country did Pol Pot murder artists, technicians, former government officials, monks, minorities, and other educated individuals?</a:t>
            </a:r>
          </a:p>
          <a:p>
            <a:pPr marL="0" indent="0">
              <a:buNone/>
            </a:pPr>
            <a:endParaRPr lang="en-US" dirty="0"/>
          </a:p>
          <a:p>
            <a:pPr marL="0" indent="0">
              <a:buNone/>
            </a:pPr>
            <a:r>
              <a:rPr lang="en-US" dirty="0" smtClean="0"/>
              <a:t>Cambodia</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131334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was murdering who in the genocide in Rwanda?</a:t>
            </a:r>
            <a:endParaRPr lang="en-US" dirty="0"/>
          </a:p>
        </p:txBody>
      </p:sp>
    </p:spTree>
    <p:extLst>
      <p:ext uri="{BB962C8B-B14F-4D97-AF65-F5344CB8AC3E}">
        <p14:creationId xmlns:p14="http://schemas.microsoft.com/office/powerpoint/2010/main" val="201131334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Holocaust and Genocide – Bonus 250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was murdering who in the genocide in Rwanda?</a:t>
            </a:r>
          </a:p>
          <a:p>
            <a:pPr marL="0" indent="0">
              <a:buNone/>
            </a:pPr>
            <a:endParaRPr lang="en-US" dirty="0"/>
          </a:p>
          <a:p>
            <a:pPr marL="0" indent="0">
              <a:buNone/>
            </a:pPr>
            <a:r>
              <a:rPr lang="en-US" dirty="0" smtClean="0"/>
              <a:t>Tutsis by the Hutus</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71075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were the Nazi leaders punished for their crimes?</a:t>
            </a:r>
            <a:endParaRPr lang="en-US" dirty="0"/>
          </a:p>
        </p:txBody>
      </p:sp>
    </p:spTree>
    <p:extLst>
      <p:ext uri="{BB962C8B-B14F-4D97-AF65-F5344CB8AC3E}">
        <p14:creationId xmlns:p14="http://schemas.microsoft.com/office/powerpoint/2010/main" val="19560898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were the Nazi leaders punished for their crimes?</a:t>
            </a:r>
          </a:p>
          <a:p>
            <a:pPr marL="0" indent="0">
              <a:buNone/>
            </a:pPr>
            <a:endParaRPr lang="en-US" dirty="0"/>
          </a:p>
          <a:p>
            <a:pPr marL="0" indent="0">
              <a:buNone/>
            </a:pPr>
            <a:r>
              <a:rPr lang="en-US" dirty="0" smtClean="0"/>
              <a:t>Nuremberg Trials</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912293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many Nazi leaders were tried for war crimes?</a:t>
            </a:r>
            <a:endParaRPr lang="en-US" dirty="0"/>
          </a:p>
        </p:txBody>
      </p:sp>
    </p:spTree>
    <p:extLst>
      <p:ext uri="{BB962C8B-B14F-4D97-AF65-F5344CB8AC3E}">
        <p14:creationId xmlns:p14="http://schemas.microsoft.com/office/powerpoint/2010/main" val="317912293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many Nazi leaders were tried for war crimes?</a:t>
            </a:r>
          </a:p>
          <a:p>
            <a:pPr marL="0" indent="0">
              <a:buNone/>
            </a:pPr>
            <a:endParaRPr lang="en-US" dirty="0"/>
          </a:p>
          <a:p>
            <a:pPr marL="0" indent="0">
              <a:buNone/>
            </a:pPr>
            <a:r>
              <a:rPr lang="en-US" dirty="0" smtClean="0"/>
              <a:t>24</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2703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were Germany and Berlin divided?</a:t>
            </a:r>
            <a:endParaRPr lang="en-US" dirty="0"/>
          </a:p>
        </p:txBody>
      </p:sp>
    </p:spTree>
    <p:extLst>
      <p:ext uri="{BB962C8B-B14F-4D97-AF65-F5344CB8AC3E}">
        <p14:creationId xmlns:p14="http://schemas.microsoft.com/office/powerpoint/2010/main" val="35637258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How were Germany and Berlin divided?</a:t>
            </a:r>
          </a:p>
          <a:p>
            <a:pPr marL="0" indent="0">
              <a:buNone/>
            </a:pPr>
            <a:endParaRPr lang="en-US" dirty="0"/>
          </a:p>
          <a:p>
            <a:pPr marL="0" indent="0">
              <a:buNone/>
            </a:pPr>
            <a:r>
              <a:rPr lang="en-US" dirty="0" smtClean="0"/>
              <a:t>Into four zones to be occupied by the Allied Powers </a:t>
            </a:r>
          </a:p>
          <a:p>
            <a:pPr marL="0" indent="0">
              <a:buNone/>
            </a:pPr>
            <a:r>
              <a:rPr lang="en-US" dirty="0" smtClean="0"/>
              <a:t>US, UK, France, USSR</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04792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was responsible for the occupation and reconstruction of Japan after the war?</a:t>
            </a:r>
            <a:endParaRPr lang="en-US" dirty="0"/>
          </a:p>
        </p:txBody>
      </p:sp>
    </p:spTree>
    <p:extLst>
      <p:ext uri="{BB962C8B-B14F-4D97-AF65-F5344CB8AC3E}">
        <p14:creationId xmlns:p14="http://schemas.microsoft.com/office/powerpoint/2010/main" val="98047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Causes of the War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cause of the war was a result of pride and dominance of a culture?</a:t>
            </a:r>
            <a:endParaRPr lang="en-US" dirty="0"/>
          </a:p>
        </p:txBody>
      </p:sp>
    </p:spTree>
    <p:extLst>
      <p:ext uri="{BB962C8B-B14F-4D97-AF65-F5344CB8AC3E}">
        <p14:creationId xmlns:p14="http://schemas.microsoft.com/office/powerpoint/2010/main" val="246147735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100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was responsible for the occupation and reconstruction of Japan after the war?</a:t>
            </a:r>
          </a:p>
          <a:p>
            <a:pPr marL="0" indent="0">
              <a:buNone/>
            </a:pPr>
            <a:endParaRPr lang="en-US" dirty="0"/>
          </a:p>
          <a:p>
            <a:pPr marL="0" indent="0">
              <a:buNone/>
            </a:pPr>
            <a:r>
              <a:rPr lang="en-US" dirty="0" smtClean="0"/>
              <a:t>General Douglas MacArthur</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610588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two nations were established as world powers after World War II?</a:t>
            </a:r>
            <a:endParaRPr lang="en-US" dirty="0"/>
          </a:p>
        </p:txBody>
      </p:sp>
    </p:spTree>
    <p:extLst>
      <p:ext uri="{BB962C8B-B14F-4D97-AF65-F5344CB8AC3E}">
        <p14:creationId xmlns:p14="http://schemas.microsoft.com/office/powerpoint/2010/main" val="293889034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- 300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Which two nations were established as world powers after World War II?</a:t>
            </a:r>
          </a:p>
          <a:p>
            <a:pPr marL="0" indent="0">
              <a:buNone/>
            </a:pPr>
            <a:endParaRPr lang="en-US" dirty="0"/>
          </a:p>
          <a:p>
            <a:pPr marL="0" indent="0">
              <a:buNone/>
            </a:pPr>
            <a:r>
              <a:rPr lang="en-US" dirty="0" smtClean="0"/>
              <a:t>US and USSR</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14832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barrier between the Soviets and the West?</a:t>
            </a:r>
            <a:endParaRPr lang="en-US" dirty="0"/>
          </a:p>
        </p:txBody>
      </p:sp>
    </p:spTree>
    <p:extLst>
      <p:ext uri="{BB962C8B-B14F-4D97-AF65-F5344CB8AC3E}">
        <p14:creationId xmlns:p14="http://schemas.microsoft.com/office/powerpoint/2010/main" val="193014832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150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barrier between the Soviets and the West?</a:t>
            </a:r>
          </a:p>
          <a:p>
            <a:pPr marL="0" indent="0">
              <a:buNone/>
            </a:pPr>
            <a:endParaRPr lang="en-US" dirty="0"/>
          </a:p>
          <a:p>
            <a:pPr marL="0" indent="0">
              <a:buNone/>
            </a:pPr>
            <a:r>
              <a:rPr lang="en-US" dirty="0" smtClean="0"/>
              <a:t>Iron Curtain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74284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In which three cities did the post-war conferences take place?</a:t>
            </a:r>
            <a:endParaRPr lang="en-US" dirty="0"/>
          </a:p>
        </p:txBody>
      </p:sp>
    </p:spTree>
    <p:extLst>
      <p:ext uri="{BB962C8B-B14F-4D97-AF65-F5344CB8AC3E}">
        <p14:creationId xmlns:p14="http://schemas.microsoft.com/office/powerpoint/2010/main" val="42284631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- 400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In which three cities did the post-war conferences take place?</a:t>
            </a:r>
          </a:p>
          <a:p>
            <a:pPr marL="0" indent="0">
              <a:buNone/>
            </a:pPr>
            <a:endParaRPr lang="en-US" dirty="0"/>
          </a:p>
          <a:p>
            <a:pPr marL="0" indent="0">
              <a:buNone/>
            </a:pPr>
            <a:r>
              <a:rPr lang="en-US" dirty="0" smtClean="0"/>
              <a:t>Tehran, Iran (1943)</a:t>
            </a:r>
          </a:p>
          <a:p>
            <a:pPr marL="0" indent="0">
              <a:buNone/>
            </a:pPr>
            <a:r>
              <a:rPr lang="en-US" dirty="0" smtClean="0"/>
              <a:t>Yalta, Crimea (1945)</a:t>
            </a:r>
          </a:p>
          <a:p>
            <a:pPr marL="0" indent="0">
              <a:buNone/>
            </a:pPr>
            <a:r>
              <a:rPr lang="en-US" dirty="0" smtClean="0"/>
              <a:t>Potsdam, Germany (1945)</a:t>
            </a:r>
            <a:endParaRPr lang="en-US" dirty="0"/>
          </a:p>
        </p:txBody>
      </p:sp>
      <p:sp>
        <p:nvSpPr>
          <p:cNvPr id="4" name="Sun 3">
            <a:hlinkClick r:id="" action="ppaction://hlinkshowjump?jump=nextslide"/>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648216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were the “Big Three”?</a:t>
            </a:r>
            <a:endParaRPr lang="en-US" dirty="0"/>
          </a:p>
        </p:txBody>
      </p:sp>
    </p:spTree>
    <p:extLst>
      <p:ext uri="{BB962C8B-B14F-4D97-AF65-F5344CB8AC3E}">
        <p14:creationId xmlns:p14="http://schemas.microsoft.com/office/powerpoint/2010/main" val="264217650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Bonus 200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Who were the “Big Three”?</a:t>
            </a:r>
          </a:p>
          <a:p>
            <a:pPr marL="0" indent="0">
              <a:buNone/>
            </a:pPr>
            <a:endParaRPr lang="en-US" dirty="0"/>
          </a:p>
          <a:p>
            <a:pPr marL="0" indent="0">
              <a:buNone/>
            </a:pPr>
            <a:r>
              <a:rPr lang="en-US" dirty="0" smtClean="0"/>
              <a:t>Roosevelt/Truman</a:t>
            </a:r>
          </a:p>
          <a:p>
            <a:pPr marL="0" indent="0">
              <a:buNone/>
            </a:pPr>
            <a:r>
              <a:rPr lang="en-US" dirty="0" smtClean="0"/>
              <a:t>Churchill</a:t>
            </a:r>
          </a:p>
          <a:p>
            <a:pPr marL="0" indent="0">
              <a:buNone/>
            </a:pPr>
            <a:r>
              <a:rPr lang="en-US" dirty="0" smtClean="0"/>
              <a:t>Stalin</a:t>
            </a:r>
            <a:endParaRPr lang="en-US" dirty="0"/>
          </a:p>
        </p:txBody>
      </p:sp>
      <p:sp>
        <p:nvSpPr>
          <p:cNvPr id="4" name="Sun 3">
            <a:hlinkClick r:id="rId2" action="ppaction://hlinksldjump"/>
          </p:cNvPr>
          <p:cNvSpPr/>
          <p:nvPr/>
        </p:nvSpPr>
        <p:spPr>
          <a:xfrm>
            <a:off x="4114800" y="5638800"/>
            <a:ext cx="914400" cy="990600"/>
          </a:xfrm>
          <a:prstGeom prst="su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182521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r>
              <a:rPr lang="en-US" dirty="0" smtClean="0"/>
              <a:t>After the War - 500</a:t>
            </a:r>
            <a:endParaRPr lang="en-US" dirty="0"/>
          </a:p>
        </p:txBody>
      </p:sp>
      <p:sp>
        <p:nvSpPr>
          <p:cNvPr id="3" name="Content Placeholder 2"/>
          <p:cNvSpPr>
            <a:spLocks noGrp="1"/>
          </p:cNvSpPr>
          <p:nvPr>
            <p:ph idx="1"/>
          </p:nvPr>
        </p:nvSpPr>
        <p:spPr>
          <a:xfrm>
            <a:off x="457200" y="2895600"/>
            <a:ext cx="8229600" cy="3230563"/>
          </a:xfrm>
        </p:spPr>
        <p:txBody>
          <a:bodyPr/>
          <a:lstStyle/>
          <a:p>
            <a:pPr marL="0" indent="0">
              <a:buNone/>
            </a:pPr>
            <a:r>
              <a:rPr lang="en-US" dirty="0" smtClean="0"/>
              <a:t>What was the name of the American aid package given to European countries in order to prevent the spread of communism?</a:t>
            </a:r>
            <a:endParaRPr lang="en-US" dirty="0"/>
          </a:p>
        </p:txBody>
      </p:sp>
    </p:spTree>
    <p:extLst>
      <p:ext uri="{BB962C8B-B14F-4D97-AF65-F5344CB8AC3E}">
        <p14:creationId xmlns:p14="http://schemas.microsoft.com/office/powerpoint/2010/main" val="4179346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Custom 3">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FF0000"/>
      </a:hlink>
      <a:folHlink>
        <a:srgbClr val="C7D6DB"/>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255</TotalTime>
  <Words>2587</Words>
  <Application>Microsoft Office PowerPoint</Application>
  <PresentationFormat>On-screen Show (4:3)</PresentationFormat>
  <Paragraphs>441</Paragraphs>
  <Slides>127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127</vt:i4>
      </vt:variant>
    </vt:vector>
  </HeadingPairs>
  <TitlesOfParts>
    <vt:vector size="130" baseType="lpstr">
      <vt:lpstr>Arial</vt:lpstr>
      <vt:lpstr>Tw Cen MT</vt:lpstr>
      <vt:lpstr>Thatch</vt:lpstr>
      <vt:lpstr>Do Now:</vt:lpstr>
      <vt:lpstr>PowerPoint Presentation</vt:lpstr>
      <vt:lpstr>Causes of the War - 100</vt:lpstr>
      <vt:lpstr>Causes of the War - 100</vt:lpstr>
      <vt:lpstr>Causes of the War – Bonus 50</vt:lpstr>
      <vt:lpstr>Causes of the War – Bonus 50</vt:lpstr>
      <vt:lpstr>Causes of the War - 200</vt:lpstr>
      <vt:lpstr>Causes of the War - 200</vt:lpstr>
      <vt:lpstr>Causes of the War – Bonus 100</vt:lpstr>
      <vt:lpstr>Causes of the War – Bonus 100</vt:lpstr>
      <vt:lpstr>Causes of the War - 300</vt:lpstr>
      <vt:lpstr>Causes of the War - 300</vt:lpstr>
      <vt:lpstr>Causes of the War – Bonus 150</vt:lpstr>
      <vt:lpstr>Causes of the War – Bonus 150</vt:lpstr>
      <vt:lpstr>Causes of the War - 400</vt:lpstr>
      <vt:lpstr>Causes of the War - 400</vt:lpstr>
      <vt:lpstr>Causes of the War – Bonus 200</vt:lpstr>
      <vt:lpstr>Causes of the War – Bonus 200</vt:lpstr>
      <vt:lpstr>Causes of the War - 500</vt:lpstr>
      <vt:lpstr>Causes of the War - 500</vt:lpstr>
      <vt:lpstr>Causes of the War – Bonus 250</vt:lpstr>
      <vt:lpstr>Causes of the War – Bonus 250</vt:lpstr>
      <vt:lpstr>The War - 100</vt:lpstr>
      <vt:lpstr>The War - 100</vt:lpstr>
      <vt:lpstr>The War – Bonus 50</vt:lpstr>
      <vt:lpstr>The War – Bonus 50</vt:lpstr>
      <vt:lpstr>The War - 200</vt:lpstr>
      <vt:lpstr>The War - 200</vt:lpstr>
      <vt:lpstr>The War – Bonus 100</vt:lpstr>
      <vt:lpstr>The War – Bonus 100</vt:lpstr>
      <vt:lpstr>The War - 300</vt:lpstr>
      <vt:lpstr>The War - 300</vt:lpstr>
      <vt:lpstr>The War – Bonus 150</vt:lpstr>
      <vt:lpstr>The War – Bonus 150</vt:lpstr>
      <vt:lpstr>The War - 400</vt:lpstr>
      <vt:lpstr>The War - 400</vt:lpstr>
      <vt:lpstr>The War – Bonus 200</vt:lpstr>
      <vt:lpstr>The War – Bonus 200</vt:lpstr>
      <vt:lpstr>The War - 500</vt:lpstr>
      <vt:lpstr>The War - 500</vt:lpstr>
      <vt:lpstr>The War – Bonus 250</vt:lpstr>
      <vt:lpstr>The War – Bonus 250</vt:lpstr>
      <vt:lpstr>The People - 100</vt:lpstr>
      <vt:lpstr>The People - 100</vt:lpstr>
      <vt:lpstr>The People – Bonus 50</vt:lpstr>
      <vt:lpstr>The People – Bonus 50</vt:lpstr>
      <vt:lpstr>The People - 200</vt:lpstr>
      <vt:lpstr>The People - 200</vt:lpstr>
      <vt:lpstr>The People – Bonus 100</vt:lpstr>
      <vt:lpstr>The People – Bonus 100</vt:lpstr>
      <vt:lpstr>The People - 300</vt:lpstr>
      <vt:lpstr>The People - 300</vt:lpstr>
      <vt:lpstr>The People – Bonus 1500</vt:lpstr>
      <vt:lpstr>The People – Bonus 1500</vt:lpstr>
      <vt:lpstr>The People - 400</vt:lpstr>
      <vt:lpstr>The People - 400</vt:lpstr>
      <vt:lpstr>The People – Bonus 200</vt:lpstr>
      <vt:lpstr>The People – Bonus 200</vt:lpstr>
      <vt:lpstr>The People - 500</vt:lpstr>
      <vt:lpstr>The People - 500</vt:lpstr>
      <vt:lpstr>The People – Bonus 250</vt:lpstr>
      <vt:lpstr>The People – Bonus 250</vt:lpstr>
      <vt:lpstr>Holocaust and Genocide - 100</vt:lpstr>
      <vt:lpstr>Holocaust and Genocide - 100</vt:lpstr>
      <vt:lpstr>Holocaust and Genocide – Bonus 50</vt:lpstr>
      <vt:lpstr>Holocaust and Genocide – Bonus 50</vt:lpstr>
      <vt:lpstr>Holocaust and Genocide - 200</vt:lpstr>
      <vt:lpstr>Holocaust and Genocide - 200</vt:lpstr>
      <vt:lpstr>Holocaust and Genocide – Bonus 100</vt:lpstr>
      <vt:lpstr>Holocaust and Genocide – Bonus 100</vt:lpstr>
      <vt:lpstr>Holocaust and Genocide - 300</vt:lpstr>
      <vt:lpstr>Holocaust and Genocide - 300</vt:lpstr>
      <vt:lpstr>Holocaust and Genocide – Bonus 150</vt:lpstr>
      <vt:lpstr>Holocaust and Genocide – Bonus 150</vt:lpstr>
      <vt:lpstr>Holocaust and Genocide - 400</vt:lpstr>
      <vt:lpstr>Holocaust and Genocide - 400</vt:lpstr>
      <vt:lpstr>Holocaust and Genocide – Bonus 200</vt:lpstr>
      <vt:lpstr>Holocaust and Genocide – Bonus 200</vt:lpstr>
      <vt:lpstr>Holocaust and Genocide - 500</vt:lpstr>
      <vt:lpstr>Holocaust and Genocide - 500</vt:lpstr>
      <vt:lpstr>Holocaust and Genocide – Bonus 250</vt:lpstr>
      <vt:lpstr>Holocaust and Genocide – Bonus 250</vt:lpstr>
      <vt:lpstr>After the War - 100</vt:lpstr>
      <vt:lpstr>After the War - 100</vt:lpstr>
      <vt:lpstr>After the War – Bonus 50</vt:lpstr>
      <vt:lpstr>After the War – Bonus 50</vt:lpstr>
      <vt:lpstr>After the War - 200</vt:lpstr>
      <vt:lpstr>After the War - 200</vt:lpstr>
      <vt:lpstr>After the War – Bonus 100</vt:lpstr>
      <vt:lpstr>After the War – Bonus 100</vt:lpstr>
      <vt:lpstr>After the War - 300</vt:lpstr>
      <vt:lpstr>After the War - 300</vt:lpstr>
      <vt:lpstr>After the War – Bonus 150</vt:lpstr>
      <vt:lpstr>After the War – Bonus 150</vt:lpstr>
      <vt:lpstr>After the War - 400</vt:lpstr>
      <vt:lpstr>After the War - 400</vt:lpstr>
      <vt:lpstr>After the War – Bonus 200</vt:lpstr>
      <vt:lpstr>After the War – Bonus 200</vt:lpstr>
      <vt:lpstr>After the War - 500</vt:lpstr>
      <vt:lpstr>After the War - 500</vt:lpstr>
      <vt:lpstr>After the War – Bonus 250</vt:lpstr>
      <vt:lpstr>After the War – Bonus 250</vt:lpstr>
      <vt:lpstr>International Cooperative Organizations - 100</vt:lpstr>
      <vt:lpstr>International Cooperative Organizations - 100</vt:lpstr>
      <vt:lpstr>International Cooperative Organizations – Bonus 50</vt:lpstr>
      <vt:lpstr>International Cooperative Organizations – Bonus 50</vt:lpstr>
      <vt:lpstr>International Cooperative Organizations - 200</vt:lpstr>
      <vt:lpstr>International Cooperative Organizations - 200</vt:lpstr>
      <vt:lpstr>International Cooperative Organizations – Bonus 100</vt:lpstr>
      <vt:lpstr>International Cooperative Organizations – Bonus 100</vt:lpstr>
      <vt:lpstr>International Cooperative Organizations - 300</vt:lpstr>
      <vt:lpstr>International Cooperative Organizations - 300</vt:lpstr>
      <vt:lpstr>International Cooperative Organizations – Bonus 150</vt:lpstr>
      <vt:lpstr>International Cooperative Organizations – Bonus 150</vt:lpstr>
      <vt:lpstr>International Cooperative Organizations - 400</vt:lpstr>
      <vt:lpstr>International Cooperative Organizations - 400</vt:lpstr>
      <vt:lpstr>International Cooperative Organizations – Bonus 200</vt:lpstr>
      <vt:lpstr>International Cooperative Organizations – Bonus 200</vt:lpstr>
      <vt:lpstr>International Cooperative Organizations - 500</vt:lpstr>
      <vt:lpstr>International Cooperative Organizations - 500</vt:lpstr>
      <vt:lpstr>International Cooperative Organizations – Bonus 250</vt:lpstr>
      <vt:lpstr>International Cooperative Organizations – Bonus 250</vt:lpstr>
      <vt:lpstr>Why was the League of Nations unable to prevent the aggressive actions of Japan and Italy (2)?</vt:lpstr>
      <vt:lpstr>How did Hitler violate the Treaty of Versailles (5)?  Include dates where available.</vt:lpstr>
      <vt:lpstr>When and where was D-Day?  Why was it significant?</vt:lpstr>
      <vt:lpstr>Compare and contrast concentration camps and death camps.</vt:lpstr>
      <vt:lpstr>What decisions were made at the Potsdam Conference(6)?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Default Name</dc:creator>
  <cp:lastModifiedBy>Hana A. Hecht (hahecht)</cp:lastModifiedBy>
  <cp:revision>24</cp:revision>
  <dcterms:created xsi:type="dcterms:W3CDTF">2013-04-16T01:29:55Z</dcterms:created>
  <dcterms:modified xsi:type="dcterms:W3CDTF">2015-04-17T13:46:03Z</dcterms:modified>
</cp:coreProperties>
</file>