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0B6339C-4E51-4D8D-9537-87F4DF0E97A0}" type="datetimeFigureOut">
              <a:rPr lang="en-US" smtClean="0"/>
              <a:t>4/30/2015</a:t>
            </a:fld>
            <a:endParaRPr lang="en-US"/>
          </a:p>
        </p:txBody>
      </p:sp>
      <p:sp>
        <p:nvSpPr>
          <p:cNvPr id="8" name="Slide Number Placeholder 7"/>
          <p:cNvSpPr>
            <a:spLocks noGrp="1"/>
          </p:cNvSpPr>
          <p:nvPr>
            <p:ph type="sldNum" sz="quarter" idx="11"/>
          </p:nvPr>
        </p:nvSpPr>
        <p:spPr/>
        <p:txBody>
          <a:bodyPr/>
          <a:lstStyle/>
          <a:p>
            <a:fld id="{17C23AD4-F4A1-4DAC-86A5-B1770F025B6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B6339C-4E51-4D8D-9537-87F4DF0E97A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AD4-F4A1-4DAC-86A5-B1770F025B6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B6339C-4E51-4D8D-9537-87F4DF0E97A0}"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AD4-F4A1-4DAC-86A5-B1770F025B6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20B6339C-4E51-4D8D-9537-87F4DF0E97A0}" type="datetimeFigureOut">
              <a:rPr lang="en-US" smtClean="0"/>
              <a:t>4/30/2015</a:t>
            </a:fld>
            <a:endParaRPr lang="en-US"/>
          </a:p>
        </p:txBody>
      </p:sp>
      <p:sp>
        <p:nvSpPr>
          <p:cNvPr id="10" name="Slide Number Placeholder 9"/>
          <p:cNvSpPr>
            <a:spLocks noGrp="1"/>
          </p:cNvSpPr>
          <p:nvPr>
            <p:ph type="sldNum" sz="quarter" idx="15"/>
          </p:nvPr>
        </p:nvSpPr>
        <p:spPr/>
        <p:txBody>
          <a:bodyPr/>
          <a:lstStyle/>
          <a:p>
            <a:fld id="{17C23AD4-F4A1-4DAC-86A5-B1770F025B65}"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0B6339C-4E51-4D8D-9537-87F4DF0E97A0}" type="datetimeFigureOut">
              <a:rPr lang="en-US" smtClean="0"/>
              <a:t>4/30/2015</a:t>
            </a:fld>
            <a:endParaRPr lang="en-US"/>
          </a:p>
        </p:txBody>
      </p:sp>
      <p:sp>
        <p:nvSpPr>
          <p:cNvPr id="8" name="Slide Number Placeholder 7"/>
          <p:cNvSpPr>
            <a:spLocks noGrp="1"/>
          </p:cNvSpPr>
          <p:nvPr>
            <p:ph type="sldNum" sz="quarter" idx="11"/>
          </p:nvPr>
        </p:nvSpPr>
        <p:spPr/>
        <p:txBody>
          <a:bodyPr/>
          <a:lstStyle/>
          <a:p>
            <a:fld id="{17C23AD4-F4A1-4DAC-86A5-B1770F025B6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20B6339C-4E51-4D8D-9537-87F4DF0E97A0}" type="datetimeFigureOut">
              <a:rPr lang="en-US" smtClean="0"/>
              <a:t>4/30/2015</a:t>
            </a:fld>
            <a:endParaRPr lang="en-US"/>
          </a:p>
        </p:txBody>
      </p:sp>
      <p:sp>
        <p:nvSpPr>
          <p:cNvPr id="10" name="Slide Number Placeholder 9"/>
          <p:cNvSpPr>
            <a:spLocks noGrp="1"/>
          </p:cNvSpPr>
          <p:nvPr>
            <p:ph type="sldNum" sz="quarter" idx="11"/>
          </p:nvPr>
        </p:nvSpPr>
        <p:spPr/>
        <p:txBody>
          <a:bodyPr/>
          <a:lstStyle/>
          <a:p>
            <a:fld id="{17C23AD4-F4A1-4DAC-86A5-B1770F025B65}" type="slidenum">
              <a:rPr lang="en-US" smtClean="0"/>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20B6339C-4E51-4D8D-9537-87F4DF0E97A0}" type="datetimeFigureOut">
              <a:rPr lang="en-US" smtClean="0"/>
              <a:t>4/30/2015</a:t>
            </a:fld>
            <a:endParaRPr lang="en-US"/>
          </a:p>
        </p:txBody>
      </p:sp>
      <p:sp>
        <p:nvSpPr>
          <p:cNvPr id="11" name="Slide Number Placeholder 10"/>
          <p:cNvSpPr>
            <a:spLocks noGrp="1"/>
          </p:cNvSpPr>
          <p:nvPr>
            <p:ph type="sldNum" sz="quarter" idx="11"/>
          </p:nvPr>
        </p:nvSpPr>
        <p:spPr/>
        <p:txBody>
          <a:bodyPr/>
          <a:lstStyle/>
          <a:p>
            <a:fld id="{17C23AD4-F4A1-4DAC-86A5-B1770F025B65}" type="slidenum">
              <a:rPr lang="en-US" smtClean="0"/>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20B6339C-4E51-4D8D-9537-87F4DF0E97A0}" type="datetimeFigureOut">
              <a:rPr lang="en-US" smtClean="0"/>
              <a:t>4/30/2015</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17C23AD4-F4A1-4DAC-86A5-B1770F025B65}"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6339C-4E51-4D8D-9537-87F4DF0E97A0}"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23AD4-F4A1-4DAC-86A5-B1770F025B65}"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B6339C-4E51-4D8D-9537-87F4DF0E97A0}" type="datetimeFigureOut">
              <a:rPr lang="en-US" smtClean="0"/>
              <a:t>4/30/2015</a:t>
            </a:fld>
            <a:endParaRPr lang="en-US"/>
          </a:p>
        </p:txBody>
      </p:sp>
      <p:sp>
        <p:nvSpPr>
          <p:cNvPr id="9" name="Slide Number Placeholder 8"/>
          <p:cNvSpPr>
            <a:spLocks noGrp="1"/>
          </p:cNvSpPr>
          <p:nvPr>
            <p:ph type="sldNum" sz="quarter" idx="11"/>
          </p:nvPr>
        </p:nvSpPr>
        <p:spPr/>
        <p:txBody>
          <a:bodyPr/>
          <a:lstStyle/>
          <a:p>
            <a:fld id="{17C23AD4-F4A1-4DAC-86A5-B1770F025B65}"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B6339C-4E51-4D8D-9537-87F4DF0E97A0}" type="datetimeFigureOut">
              <a:rPr lang="en-US" smtClean="0"/>
              <a:t>4/30/2015</a:t>
            </a:fld>
            <a:endParaRPr lang="en-US"/>
          </a:p>
        </p:txBody>
      </p:sp>
      <p:sp>
        <p:nvSpPr>
          <p:cNvPr id="9" name="Slide Number Placeholder 8"/>
          <p:cNvSpPr>
            <a:spLocks noGrp="1"/>
          </p:cNvSpPr>
          <p:nvPr>
            <p:ph type="sldNum" sz="quarter" idx="11"/>
          </p:nvPr>
        </p:nvSpPr>
        <p:spPr/>
        <p:txBody>
          <a:bodyPr/>
          <a:lstStyle/>
          <a:p>
            <a:fld id="{17C23AD4-F4A1-4DAC-86A5-B1770F025B65}"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20B6339C-4E51-4D8D-9537-87F4DF0E97A0}" type="datetimeFigureOut">
              <a:rPr lang="en-US" smtClean="0"/>
              <a:t>4/30/2015</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7C23AD4-F4A1-4DAC-86A5-B1770F025B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18.xml"/><Relationship Id="rId18" Type="http://schemas.openxmlformats.org/officeDocument/2006/relationships/slide" Target="slide17.xml"/><Relationship Id="rId26" Type="http://schemas.openxmlformats.org/officeDocument/2006/relationships/slide" Target="slide36.xml"/><Relationship Id="rId3" Type="http://schemas.openxmlformats.org/officeDocument/2006/relationships/slide" Target="slide4.xml"/><Relationship Id="rId21" Type="http://schemas.openxmlformats.org/officeDocument/2006/relationships/slide" Target="slide38.xml"/><Relationship Id="rId7" Type="http://schemas.openxmlformats.org/officeDocument/2006/relationships/slide" Target="slide14.xml"/><Relationship Id="rId12" Type="http://schemas.openxmlformats.org/officeDocument/2006/relationships/slide" Target="slide13.xml"/><Relationship Id="rId17" Type="http://schemas.openxmlformats.org/officeDocument/2006/relationships/slide" Target="slide12.xml"/><Relationship Id="rId25" Type="http://schemas.openxmlformats.org/officeDocument/2006/relationships/slide" Target="slide30.xml"/><Relationship Id="rId2" Type="http://schemas.openxmlformats.org/officeDocument/2006/relationships/slide" Target="slide3.xml"/><Relationship Id="rId16" Type="http://schemas.openxmlformats.org/officeDocument/2006/relationships/slide" Target="slide40.xml"/><Relationship Id="rId20" Type="http://schemas.openxmlformats.org/officeDocument/2006/relationships/slide" Target="slide31.xml"/><Relationship Id="rId29" Type="http://schemas.openxmlformats.org/officeDocument/2006/relationships/slide" Target="slide22.xml"/><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slide" Target="slide41.xml"/><Relationship Id="rId24" Type="http://schemas.openxmlformats.org/officeDocument/2006/relationships/slide" Target="slide23.xml"/><Relationship Id="rId5" Type="http://schemas.openxmlformats.org/officeDocument/2006/relationships/slide" Target="slide7.xml"/><Relationship Id="rId15" Type="http://schemas.openxmlformats.org/officeDocument/2006/relationships/slide" Target="slide32.xml"/><Relationship Id="rId23" Type="http://schemas.openxmlformats.org/officeDocument/2006/relationships/slide" Target="slide16.xml"/><Relationship Id="rId28" Type="http://schemas.openxmlformats.org/officeDocument/2006/relationships/slide" Target="slide15.xml"/><Relationship Id="rId10" Type="http://schemas.openxmlformats.org/officeDocument/2006/relationships/slide" Target="slide33.xml"/><Relationship Id="rId19" Type="http://schemas.openxmlformats.org/officeDocument/2006/relationships/slide" Target="slide25.xml"/><Relationship Id="rId31" Type="http://schemas.openxmlformats.org/officeDocument/2006/relationships/slide" Target="slide34.xml"/><Relationship Id="rId4" Type="http://schemas.openxmlformats.org/officeDocument/2006/relationships/slide" Target="slide5.xml"/><Relationship Id="rId9" Type="http://schemas.openxmlformats.org/officeDocument/2006/relationships/slide" Target="slide27.xml"/><Relationship Id="rId14" Type="http://schemas.openxmlformats.org/officeDocument/2006/relationships/slide" Target="slide26.xml"/><Relationship Id="rId22" Type="http://schemas.openxmlformats.org/officeDocument/2006/relationships/slide" Target="slide11.xml"/><Relationship Id="rId27" Type="http://schemas.openxmlformats.org/officeDocument/2006/relationships/slide" Target="slide9.xml"/><Relationship Id="rId30"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Ready for the Review Game?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0760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Bonus - 50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Fidel Castro</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was the communist leader of Cuba during the Cuban Missile Crisis?</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239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Kennedy and Khrushchev</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were the two leaders “playing chicken” during the Cuban Missile Crisis?</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516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The idea that building up a country’s arsenal will deter other countries from attacking it.</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is the theory of deterrence?</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516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Mutually Assured Destruction (MAD)</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Based on the theory of deterrence, why would the superpowers refrain from attacking each other?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76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lnSpcReduction="10000"/>
          </a:bodyPr>
          <a:lstStyle/>
          <a:p>
            <a:pPr marL="0" indent="0">
              <a:buNone/>
            </a:pPr>
            <a:r>
              <a:rPr lang="en-US" sz="2400" dirty="0" smtClean="0"/>
              <a:t>Khrushchev’s position as Soviet leader weakened and his career never recovered.</a:t>
            </a:r>
          </a:p>
          <a:p>
            <a:pPr marL="0" indent="0">
              <a:buNone/>
            </a:pPr>
            <a:r>
              <a:rPr lang="en-US" sz="2400" dirty="0" smtClean="0"/>
              <a:t>Castro’s position as Cuban leader strengthened.</a:t>
            </a:r>
          </a:p>
          <a:p>
            <a:pPr marL="0" indent="0">
              <a:buNone/>
            </a:pPr>
            <a:r>
              <a:rPr lang="en-US" sz="2400" dirty="0" smtClean="0"/>
              <a:t>World saw how close we came to nuclear war.</a:t>
            </a:r>
            <a:endParaRPr lang="en-US" sz="2400" dirty="0"/>
          </a:p>
        </p:txBody>
      </p:sp>
      <p:sp>
        <p:nvSpPr>
          <p:cNvPr id="4" name="Content Placeholder 3"/>
          <p:cNvSpPr>
            <a:spLocks noGrp="1"/>
          </p:cNvSpPr>
          <p:nvPr>
            <p:ph sz="half" idx="2"/>
          </p:nvPr>
        </p:nvSpPr>
        <p:spPr/>
        <p:txBody>
          <a:bodyPr>
            <a:normAutofit lnSpcReduction="10000"/>
          </a:bodyPr>
          <a:lstStyle/>
          <a:p>
            <a:pPr marL="0" indent="0">
              <a:buNone/>
            </a:pPr>
            <a:r>
              <a:rPr lang="en-US" sz="2400" dirty="0" smtClean="0"/>
              <a:t>Why was the Cuban Missile Crisis significant (3)?</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476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An easing of tension in a strained relationship.</a:t>
            </a:r>
          </a:p>
          <a:p>
            <a:pPr marL="0" indent="0">
              <a:buNone/>
            </a:pPr>
            <a:r>
              <a:rPr lang="en-US" sz="2400" dirty="0" smtClean="0"/>
              <a:t>When Gorbachev eased up on many of the restrictive policies of his predecessors, improving relationships with the US.</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Define “détente.”  When did we have one?</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1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Wall fell November 9, 1989 and Germany was reunified.  This was the start of the end of the USSR.</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is the significance of the fall of the Berlin Wall?</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It was the first satellite in space, sent up by the Soviets.  Began the space race.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is the significance of Sputnik?</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400</a:t>
            </a:r>
            <a:endParaRPr lang="en-US" b="1" dirty="0"/>
          </a:p>
        </p:txBody>
      </p:sp>
      <p:sp>
        <p:nvSpPr>
          <p:cNvPr id="3" name="Content Placeholder 2"/>
          <p:cNvSpPr>
            <a:spLocks noGrp="1"/>
          </p:cNvSpPr>
          <p:nvPr>
            <p:ph sz="half" idx="1"/>
          </p:nvPr>
        </p:nvSpPr>
        <p:spPr>
          <a:xfrm>
            <a:off x="4486998" y="1915858"/>
            <a:ext cx="3646966" cy="3570541"/>
          </a:xfrm>
        </p:spPr>
        <p:txBody>
          <a:bodyPr>
            <a:normAutofit fontScale="85000" lnSpcReduction="10000"/>
          </a:bodyPr>
          <a:lstStyle/>
          <a:p>
            <a:pPr marL="0" indent="0">
              <a:buNone/>
            </a:pPr>
            <a:r>
              <a:rPr lang="en-US" sz="2400" dirty="0" smtClean="0"/>
              <a:t>Perestroika – A “restructuring” of the government to make it more “people-friendly.”</a:t>
            </a:r>
          </a:p>
          <a:p>
            <a:pPr marL="0" indent="0">
              <a:buNone/>
            </a:pPr>
            <a:r>
              <a:rPr lang="en-US" sz="2400" dirty="0" smtClean="0"/>
              <a:t>Returned many of the freedoms they had lost under previous leaders, such as speech and religion.</a:t>
            </a:r>
          </a:p>
          <a:p>
            <a:pPr marL="0" indent="0">
              <a:buNone/>
            </a:pPr>
            <a:r>
              <a:rPr lang="en-US" sz="2400" dirty="0" smtClean="0"/>
              <a:t>Glasnost – An “openness” and increased transparency of government to reduce corruption and abuse of power.</a:t>
            </a:r>
            <a:endParaRPr lang="en-US" sz="2400" dirty="0"/>
          </a:p>
        </p:txBody>
      </p:sp>
      <p:sp>
        <p:nvSpPr>
          <p:cNvPr id="4" name="Content Placeholder 3"/>
          <p:cNvSpPr>
            <a:spLocks noGrp="1"/>
          </p:cNvSpPr>
          <p:nvPr>
            <p:ph sz="half" idx="2"/>
          </p:nvPr>
        </p:nvSpPr>
        <p:spPr/>
        <p:txBody>
          <a:bodyPr>
            <a:normAutofit fontScale="85000" lnSpcReduction="10000"/>
          </a:bodyPr>
          <a:lstStyle/>
          <a:p>
            <a:pPr marL="0" indent="0">
              <a:buNone/>
            </a:pPr>
            <a:r>
              <a:rPr lang="en-US" sz="2400" dirty="0" smtClean="0"/>
              <a:t>What was Perestroika and Glasnost?</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Bonus - 200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Warsaw Pact dissolved.  NATO restructured and expanded with a focus on nuclear disarmament. </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happened to the Warsaw Pact after the fall of the Soviet Union?  What happened to NATO?</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284019"/>
            <a:ext cx="1295400" cy="858981"/>
          </a:xfrm>
          <a:prstGeom prst="roundRect">
            <a:avLst/>
          </a:prstGeom>
          <a:solidFill>
            <a:schemeClr val="tx1"/>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C00000"/>
                </a:solidFill>
              </a:rPr>
              <a:t>The Cold War Begins</a:t>
            </a:r>
            <a:endParaRPr lang="en-US" sz="1600" b="1" dirty="0">
              <a:solidFill>
                <a:srgbClr val="C00000"/>
              </a:solidFill>
            </a:endParaRPr>
          </a:p>
        </p:txBody>
      </p:sp>
      <p:sp>
        <p:nvSpPr>
          <p:cNvPr id="8" name="Rounded Rectangle 7"/>
          <p:cNvSpPr/>
          <p:nvPr/>
        </p:nvSpPr>
        <p:spPr>
          <a:xfrm>
            <a:off x="7696200" y="284019"/>
            <a:ext cx="1295400" cy="858981"/>
          </a:xfrm>
          <a:prstGeom prst="roundRect">
            <a:avLst/>
          </a:prstGeom>
          <a:solidFill>
            <a:schemeClr val="accent3"/>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Vietnam</a:t>
            </a:r>
            <a:endParaRPr lang="en-US" b="1" dirty="0">
              <a:solidFill>
                <a:srgbClr val="C00000"/>
              </a:solidFill>
            </a:endParaRPr>
          </a:p>
        </p:txBody>
      </p:sp>
      <p:sp>
        <p:nvSpPr>
          <p:cNvPr id="9" name="Rounded Rectangle 8"/>
          <p:cNvSpPr/>
          <p:nvPr/>
        </p:nvSpPr>
        <p:spPr>
          <a:xfrm>
            <a:off x="6248400" y="284019"/>
            <a:ext cx="1295400" cy="858981"/>
          </a:xfrm>
          <a:prstGeom prst="roundRect">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Korea</a:t>
            </a:r>
            <a:endParaRPr lang="en-US" b="1" dirty="0">
              <a:solidFill>
                <a:srgbClr val="C00000"/>
              </a:solidFill>
            </a:endParaRPr>
          </a:p>
        </p:txBody>
      </p:sp>
      <p:sp>
        <p:nvSpPr>
          <p:cNvPr id="10" name="Rounded Rectangle 9"/>
          <p:cNvSpPr/>
          <p:nvPr/>
        </p:nvSpPr>
        <p:spPr>
          <a:xfrm>
            <a:off x="4800600" y="284019"/>
            <a:ext cx="1295400" cy="858981"/>
          </a:xfrm>
          <a:prstGeom prst="roundRect">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China</a:t>
            </a:r>
            <a:endParaRPr lang="en-US" b="1" dirty="0">
              <a:solidFill>
                <a:srgbClr val="C00000"/>
              </a:solidFill>
            </a:endParaRPr>
          </a:p>
        </p:txBody>
      </p:sp>
      <p:sp>
        <p:nvSpPr>
          <p:cNvPr id="11" name="Rounded Rectangle 10"/>
          <p:cNvSpPr/>
          <p:nvPr/>
        </p:nvSpPr>
        <p:spPr>
          <a:xfrm>
            <a:off x="3352800" y="284019"/>
            <a:ext cx="1295400" cy="858981"/>
          </a:xfrm>
          <a:prstGeom prst="roundRect">
            <a:avLst/>
          </a:prstGeom>
          <a:solidFill>
            <a:schemeClr val="tx2"/>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rPr>
              <a:t>The Cold War Ends</a:t>
            </a:r>
            <a:endParaRPr lang="en-US" b="1" dirty="0">
              <a:solidFill>
                <a:srgbClr val="C00000"/>
              </a:solidFill>
            </a:endParaRPr>
          </a:p>
        </p:txBody>
      </p:sp>
      <p:sp>
        <p:nvSpPr>
          <p:cNvPr id="12" name="Rounded Rectangle 11"/>
          <p:cNvSpPr/>
          <p:nvPr/>
        </p:nvSpPr>
        <p:spPr>
          <a:xfrm>
            <a:off x="1905000" y="284018"/>
            <a:ext cx="1295400" cy="858981"/>
          </a:xfrm>
          <a:prstGeom prst="round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C00000"/>
                </a:solidFill>
              </a:rPr>
              <a:t>The Cold War Escalates</a:t>
            </a:r>
            <a:endParaRPr lang="en-US" sz="1400" b="1" dirty="0">
              <a:solidFill>
                <a:srgbClr val="C00000"/>
              </a:solidFill>
            </a:endParaRPr>
          </a:p>
        </p:txBody>
      </p:sp>
      <p:sp>
        <p:nvSpPr>
          <p:cNvPr id="13" name="Rounded Rectangle 12"/>
          <p:cNvSpPr/>
          <p:nvPr/>
        </p:nvSpPr>
        <p:spPr>
          <a:xfrm>
            <a:off x="457200" y="1960419"/>
            <a:ext cx="1295400" cy="858981"/>
          </a:xfrm>
          <a:prstGeom prst="roundRect">
            <a:avLst/>
          </a:prstGeom>
          <a:solidFill>
            <a:schemeClr val="tx1">
              <a:lumMod val="9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 action="ppaction://hlinksldjump"/>
              </a:rPr>
              <a:t>100</a:t>
            </a:r>
            <a:endParaRPr lang="en-US" b="1" dirty="0">
              <a:solidFill>
                <a:srgbClr val="C00000"/>
              </a:solidFill>
            </a:endParaRPr>
          </a:p>
        </p:txBody>
      </p:sp>
      <p:sp>
        <p:nvSpPr>
          <p:cNvPr id="14" name="Rounded Rectangle 13"/>
          <p:cNvSpPr/>
          <p:nvPr/>
        </p:nvSpPr>
        <p:spPr>
          <a:xfrm>
            <a:off x="457200" y="2874819"/>
            <a:ext cx="1295400" cy="858981"/>
          </a:xfrm>
          <a:prstGeom prst="roundRect">
            <a:avLst/>
          </a:prstGeom>
          <a:solidFill>
            <a:schemeClr val="tx1">
              <a:lumMod val="8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3" action="ppaction://hlinksldjump"/>
              </a:rPr>
              <a:t>200</a:t>
            </a:r>
            <a:endParaRPr lang="en-US" b="1" dirty="0">
              <a:solidFill>
                <a:srgbClr val="C00000"/>
              </a:solidFill>
            </a:endParaRPr>
          </a:p>
        </p:txBody>
      </p:sp>
      <p:sp>
        <p:nvSpPr>
          <p:cNvPr id="15" name="Rounded Rectangle 14"/>
          <p:cNvSpPr/>
          <p:nvPr/>
        </p:nvSpPr>
        <p:spPr>
          <a:xfrm>
            <a:off x="457200" y="3789219"/>
            <a:ext cx="1295400" cy="858981"/>
          </a:xfrm>
          <a:prstGeom prst="roundRect">
            <a:avLst/>
          </a:prstGeom>
          <a:solidFill>
            <a:schemeClr val="tx1">
              <a:lumMod val="7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4" action="ppaction://hlinksldjump"/>
              </a:rPr>
              <a:t>300</a:t>
            </a:r>
            <a:endParaRPr lang="en-US" b="1" dirty="0">
              <a:solidFill>
                <a:srgbClr val="C00000"/>
              </a:solidFill>
            </a:endParaRPr>
          </a:p>
        </p:txBody>
      </p:sp>
      <p:sp>
        <p:nvSpPr>
          <p:cNvPr id="16" name="Rounded Rectangle 15"/>
          <p:cNvSpPr/>
          <p:nvPr/>
        </p:nvSpPr>
        <p:spPr>
          <a:xfrm>
            <a:off x="457200" y="4703619"/>
            <a:ext cx="1295400" cy="858981"/>
          </a:xfrm>
          <a:prstGeom prst="roundRect">
            <a:avLst/>
          </a:prstGeom>
          <a:solidFill>
            <a:schemeClr val="tx1">
              <a:lumMod val="65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5" action="ppaction://hlinksldjump"/>
              </a:rPr>
              <a:t>400</a:t>
            </a:r>
            <a:endParaRPr lang="en-US" b="1" dirty="0">
              <a:solidFill>
                <a:srgbClr val="C00000"/>
              </a:solidFill>
            </a:endParaRPr>
          </a:p>
        </p:txBody>
      </p:sp>
      <p:sp>
        <p:nvSpPr>
          <p:cNvPr id="17" name="Rounded Rectangle 16"/>
          <p:cNvSpPr/>
          <p:nvPr/>
        </p:nvSpPr>
        <p:spPr>
          <a:xfrm>
            <a:off x="457200" y="5638800"/>
            <a:ext cx="1295400" cy="858981"/>
          </a:xfrm>
          <a:prstGeom prst="roundRect">
            <a:avLst/>
          </a:prstGeom>
          <a:solidFill>
            <a:schemeClr val="tx1">
              <a:lumMod val="50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6" action="ppaction://hlinksldjump"/>
              </a:rPr>
              <a:t>500</a:t>
            </a:r>
            <a:endParaRPr lang="en-US" b="1" dirty="0">
              <a:solidFill>
                <a:srgbClr val="C00000"/>
              </a:solidFill>
            </a:endParaRPr>
          </a:p>
        </p:txBody>
      </p:sp>
      <p:sp>
        <p:nvSpPr>
          <p:cNvPr id="18" name="Rounded Rectangle 17"/>
          <p:cNvSpPr/>
          <p:nvPr/>
        </p:nvSpPr>
        <p:spPr>
          <a:xfrm>
            <a:off x="1905000" y="5638800"/>
            <a:ext cx="1295400" cy="858981"/>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7" action="ppaction://hlinksldjump"/>
              </a:rPr>
              <a:t>500</a:t>
            </a:r>
            <a:endParaRPr lang="en-US" b="1" dirty="0">
              <a:solidFill>
                <a:srgbClr val="C00000"/>
              </a:solidFill>
            </a:endParaRPr>
          </a:p>
        </p:txBody>
      </p:sp>
      <p:sp>
        <p:nvSpPr>
          <p:cNvPr id="19" name="Rounded Rectangle 18"/>
          <p:cNvSpPr/>
          <p:nvPr/>
        </p:nvSpPr>
        <p:spPr>
          <a:xfrm>
            <a:off x="3352800" y="5638800"/>
            <a:ext cx="1295400" cy="858981"/>
          </a:xfrm>
          <a:prstGeom prst="roundRect">
            <a:avLst/>
          </a:prstGeom>
          <a:solidFill>
            <a:schemeClr val="tx2">
              <a:lumMod val="10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8" action="ppaction://hlinksldjump"/>
              </a:rPr>
              <a:t>500</a:t>
            </a:r>
            <a:endParaRPr lang="en-US" b="1" dirty="0">
              <a:solidFill>
                <a:srgbClr val="C00000"/>
              </a:solidFill>
            </a:endParaRPr>
          </a:p>
        </p:txBody>
      </p:sp>
      <p:sp>
        <p:nvSpPr>
          <p:cNvPr id="20" name="Rounded Rectangle 19"/>
          <p:cNvSpPr/>
          <p:nvPr/>
        </p:nvSpPr>
        <p:spPr>
          <a:xfrm>
            <a:off x="4800600" y="5638800"/>
            <a:ext cx="1295400" cy="858981"/>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9" action="ppaction://hlinksldjump"/>
              </a:rPr>
              <a:t>500</a:t>
            </a:r>
            <a:endParaRPr lang="en-US" b="1" dirty="0">
              <a:solidFill>
                <a:srgbClr val="C00000"/>
              </a:solidFill>
            </a:endParaRPr>
          </a:p>
        </p:txBody>
      </p:sp>
      <p:sp>
        <p:nvSpPr>
          <p:cNvPr id="21" name="Rounded Rectangle 20"/>
          <p:cNvSpPr/>
          <p:nvPr/>
        </p:nvSpPr>
        <p:spPr>
          <a:xfrm>
            <a:off x="6248400" y="5638799"/>
            <a:ext cx="1295400" cy="858981"/>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0" action="ppaction://hlinksldjump"/>
              </a:rPr>
              <a:t>500</a:t>
            </a:r>
            <a:endParaRPr lang="en-US" b="1" dirty="0">
              <a:solidFill>
                <a:srgbClr val="C00000"/>
              </a:solidFill>
            </a:endParaRPr>
          </a:p>
        </p:txBody>
      </p:sp>
      <p:sp>
        <p:nvSpPr>
          <p:cNvPr id="22" name="Rounded Rectangle 21"/>
          <p:cNvSpPr/>
          <p:nvPr/>
        </p:nvSpPr>
        <p:spPr>
          <a:xfrm>
            <a:off x="7696200" y="5638800"/>
            <a:ext cx="1295400" cy="858981"/>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1" action="ppaction://hlinksldjump"/>
              </a:rPr>
              <a:t>500</a:t>
            </a:r>
            <a:endParaRPr lang="en-US" b="1" dirty="0">
              <a:solidFill>
                <a:srgbClr val="C00000"/>
              </a:solidFill>
            </a:endParaRPr>
          </a:p>
        </p:txBody>
      </p:sp>
      <p:sp>
        <p:nvSpPr>
          <p:cNvPr id="23" name="Rounded Rectangle 22"/>
          <p:cNvSpPr/>
          <p:nvPr/>
        </p:nvSpPr>
        <p:spPr>
          <a:xfrm>
            <a:off x="1905000" y="4703619"/>
            <a:ext cx="1295400" cy="858981"/>
          </a:xfrm>
          <a:prstGeom prst="roundRec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2" action="ppaction://hlinksldjump"/>
              </a:rPr>
              <a:t>400</a:t>
            </a:r>
            <a:endParaRPr lang="en-US" b="1" dirty="0">
              <a:solidFill>
                <a:srgbClr val="C00000"/>
              </a:solidFill>
            </a:endParaRPr>
          </a:p>
        </p:txBody>
      </p:sp>
      <p:sp>
        <p:nvSpPr>
          <p:cNvPr id="24" name="Rounded Rectangle 23"/>
          <p:cNvSpPr/>
          <p:nvPr/>
        </p:nvSpPr>
        <p:spPr>
          <a:xfrm>
            <a:off x="3352800" y="4703617"/>
            <a:ext cx="1295400" cy="858981"/>
          </a:xfrm>
          <a:prstGeom prst="roundRect">
            <a:avLst/>
          </a:prstGeom>
          <a:solidFill>
            <a:schemeClr val="tx2">
              <a:lumMod val="25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3" action="ppaction://hlinksldjump"/>
              </a:rPr>
              <a:t>400</a:t>
            </a:r>
            <a:endParaRPr lang="en-US" b="1" dirty="0">
              <a:solidFill>
                <a:srgbClr val="C00000"/>
              </a:solidFill>
            </a:endParaRPr>
          </a:p>
        </p:txBody>
      </p:sp>
      <p:sp>
        <p:nvSpPr>
          <p:cNvPr id="25" name="Rounded Rectangle 24"/>
          <p:cNvSpPr/>
          <p:nvPr/>
        </p:nvSpPr>
        <p:spPr>
          <a:xfrm>
            <a:off x="4800600" y="4703618"/>
            <a:ext cx="1295400" cy="858981"/>
          </a:xfrm>
          <a:prstGeom prst="round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4" action="ppaction://hlinksldjump"/>
              </a:rPr>
              <a:t>400</a:t>
            </a:r>
            <a:endParaRPr lang="en-US" b="1" dirty="0">
              <a:solidFill>
                <a:srgbClr val="C00000"/>
              </a:solidFill>
            </a:endParaRPr>
          </a:p>
        </p:txBody>
      </p:sp>
      <p:sp>
        <p:nvSpPr>
          <p:cNvPr id="26" name="Rounded Rectangle 25"/>
          <p:cNvSpPr/>
          <p:nvPr/>
        </p:nvSpPr>
        <p:spPr>
          <a:xfrm>
            <a:off x="6248400" y="4703619"/>
            <a:ext cx="1295400" cy="858981"/>
          </a:xfrm>
          <a:prstGeom prst="roundRect">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5" action="ppaction://hlinksldjump"/>
              </a:rPr>
              <a:t>400</a:t>
            </a:r>
            <a:endParaRPr lang="en-US" b="1" dirty="0">
              <a:solidFill>
                <a:srgbClr val="C00000"/>
              </a:solidFill>
            </a:endParaRPr>
          </a:p>
        </p:txBody>
      </p:sp>
      <p:sp>
        <p:nvSpPr>
          <p:cNvPr id="27" name="Rounded Rectangle 26"/>
          <p:cNvSpPr/>
          <p:nvPr/>
        </p:nvSpPr>
        <p:spPr>
          <a:xfrm>
            <a:off x="7696200" y="4703619"/>
            <a:ext cx="1295400" cy="858981"/>
          </a:xfrm>
          <a:prstGeom prst="roundRect">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6" action="ppaction://hlinksldjump"/>
              </a:rPr>
              <a:t>400</a:t>
            </a:r>
            <a:endParaRPr lang="en-US" b="1" dirty="0">
              <a:solidFill>
                <a:srgbClr val="C00000"/>
              </a:solidFill>
            </a:endParaRPr>
          </a:p>
        </p:txBody>
      </p:sp>
      <p:sp>
        <p:nvSpPr>
          <p:cNvPr id="28" name="Rounded Rectangle 27"/>
          <p:cNvSpPr/>
          <p:nvPr/>
        </p:nvSpPr>
        <p:spPr>
          <a:xfrm>
            <a:off x="1905000" y="3789219"/>
            <a:ext cx="1295400" cy="858981"/>
          </a:xfrm>
          <a:prstGeom prst="roundRect">
            <a:avLst/>
          </a:prstGeom>
          <a:solidFill>
            <a:schemeClr val="bg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7" action="ppaction://hlinksldjump"/>
              </a:rPr>
              <a:t>300</a:t>
            </a:r>
            <a:endParaRPr lang="en-US" b="1" dirty="0">
              <a:solidFill>
                <a:srgbClr val="C00000"/>
              </a:solidFill>
            </a:endParaRPr>
          </a:p>
        </p:txBody>
      </p:sp>
      <p:sp>
        <p:nvSpPr>
          <p:cNvPr id="29" name="Rounded Rectangle 28"/>
          <p:cNvSpPr/>
          <p:nvPr/>
        </p:nvSpPr>
        <p:spPr>
          <a:xfrm>
            <a:off x="3352800" y="3789218"/>
            <a:ext cx="1295400" cy="858981"/>
          </a:xfrm>
          <a:prstGeom prst="roundRect">
            <a:avLst/>
          </a:prstGeom>
          <a:solidFill>
            <a:schemeClr val="tx2">
              <a:lumMod val="50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8" action="ppaction://hlinksldjump"/>
              </a:rPr>
              <a:t>300</a:t>
            </a:r>
            <a:endParaRPr lang="en-US" b="1" dirty="0">
              <a:solidFill>
                <a:srgbClr val="C00000"/>
              </a:solidFill>
            </a:endParaRPr>
          </a:p>
        </p:txBody>
      </p:sp>
      <p:sp>
        <p:nvSpPr>
          <p:cNvPr id="30" name="Rounded Rectangle 29"/>
          <p:cNvSpPr/>
          <p:nvPr/>
        </p:nvSpPr>
        <p:spPr>
          <a:xfrm>
            <a:off x="4800600" y="3789219"/>
            <a:ext cx="1295400" cy="858981"/>
          </a:xfrm>
          <a:prstGeom prst="roundRect">
            <a:avLst/>
          </a:prstGeom>
          <a:solidFill>
            <a:schemeClr val="accent1">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19" action="ppaction://hlinksldjump"/>
              </a:rPr>
              <a:t>300</a:t>
            </a:r>
            <a:endParaRPr lang="en-US" b="1" dirty="0">
              <a:solidFill>
                <a:srgbClr val="C00000"/>
              </a:solidFill>
            </a:endParaRPr>
          </a:p>
        </p:txBody>
      </p:sp>
      <p:sp>
        <p:nvSpPr>
          <p:cNvPr id="31" name="Rounded Rectangle 30"/>
          <p:cNvSpPr/>
          <p:nvPr/>
        </p:nvSpPr>
        <p:spPr>
          <a:xfrm>
            <a:off x="6248400" y="3789219"/>
            <a:ext cx="1295400" cy="858981"/>
          </a:xfrm>
          <a:prstGeom prst="roundRect">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0" action="ppaction://hlinksldjump"/>
              </a:rPr>
              <a:t>300</a:t>
            </a:r>
            <a:endParaRPr lang="en-US" b="1" dirty="0">
              <a:solidFill>
                <a:srgbClr val="C00000"/>
              </a:solidFill>
            </a:endParaRPr>
          </a:p>
        </p:txBody>
      </p:sp>
      <p:sp>
        <p:nvSpPr>
          <p:cNvPr id="32" name="Rounded Rectangle 31"/>
          <p:cNvSpPr/>
          <p:nvPr/>
        </p:nvSpPr>
        <p:spPr>
          <a:xfrm>
            <a:off x="7696200" y="3789219"/>
            <a:ext cx="1295400" cy="858981"/>
          </a:xfrm>
          <a:prstGeom prst="roundRect">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1" action="ppaction://hlinksldjump"/>
              </a:rPr>
              <a:t>300</a:t>
            </a:r>
            <a:endParaRPr lang="en-US" b="1" dirty="0">
              <a:solidFill>
                <a:srgbClr val="C00000"/>
              </a:solidFill>
            </a:endParaRPr>
          </a:p>
        </p:txBody>
      </p:sp>
      <p:sp>
        <p:nvSpPr>
          <p:cNvPr id="33" name="Rounded Rectangle 32"/>
          <p:cNvSpPr/>
          <p:nvPr/>
        </p:nvSpPr>
        <p:spPr>
          <a:xfrm>
            <a:off x="1905000" y="2874819"/>
            <a:ext cx="1295400" cy="858981"/>
          </a:xfrm>
          <a:prstGeom prst="roundRect">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2" action="ppaction://hlinksldjump"/>
              </a:rPr>
              <a:t>200</a:t>
            </a:r>
            <a:endParaRPr lang="en-US" b="1" dirty="0">
              <a:solidFill>
                <a:srgbClr val="C00000"/>
              </a:solidFill>
            </a:endParaRPr>
          </a:p>
        </p:txBody>
      </p:sp>
      <p:sp>
        <p:nvSpPr>
          <p:cNvPr id="34" name="Rounded Rectangle 33"/>
          <p:cNvSpPr/>
          <p:nvPr/>
        </p:nvSpPr>
        <p:spPr>
          <a:xfrm>
            <a:off x="3352800" y="2874819"/>
            <a:ext cx="1295400" cy="858981"/>
          </a:xfrm>
          <a:prstGeom prst="roundRect">
            <a:avLst/>
          </a:prstGeom>
          <a:solidFill>
            <a:schemeClr val="tx2">
              <a:lumMod val="75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3" action="ppaction://hlinksldjump"/>
              </a:rPr>
              <a:t>200</a:t>
            </a:r>
            <a:endParaRPr lang="en-US" b="1" dirty="0">
              <a:solidFill>
                <a:srgbClr val="C00000"/>
              </a:solidFill>
            </a:endParaRPr>
          </a:p>
        </p:txBody>
      </p:sp>
      <p:sp>
        <p:nvSpPr>
          <p:cNvPr id="35" name="Rounded Rectangle 34"/>
          <p:cNvSpPr/>
          <p:nvPr/>
        </p:nvSpPr>
        <p:spPr>
          <a:xfrm>
            <a:off x="4800600" y="2874819"/>
            <a:ext cx="1295400" cy="858981"/>
          </a:xfrm>
          <a:prstGeom prst="roundRect">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4" action="ppaction://hlinksldjump"/>
              </a:rPr>
              <a:t>200</a:t>
            </a:r>
            <a:endParaRPr lang="en-US" b="1" dirty="0">
              <a:solidFill>
                <a:srgbClr val="C00000"/>
              </a:solidFill>
            </a:endParaRPr>
          </a:p>
        </p:txBody>
      </p:sp>
      <p:sp>
        <p:nvSpPr>
          <p:cNvPr id="36" name="Rounded Rectangle 35"/>
          <p:cNvSpPr/>
          <p:nvPr/>
        </p:nvSpPr>
        <p:spPr>
          <a:xfrm>
            <a:off x="6248400" y="2874819"/>
            <a:ext cx="1295400" cy="858981"/>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5" action="ppaction://hlinksldjump"/>
              </a:rPr>
              <a:t>200</a:t>
            </a:r>
            <a:endParaRPr lang="en-US" b="1" dirty="0">
              <a:solidFill>
                <a:srgbClr val="C00000"/>
              </a:solidFill>
            </a:endParaRPr>
          </a:p>
        </p:txBody>
      </p:sp>
      <p:sp>
        <p:nvSpPr>
          <p:cNvPr id="37" name="Rounded Rectangle 36"/>
          <p:cNvSpPr/>
          <p:nvPr/>
        </p:nvSpPr>
        <p:spPr>
          <a:xfrm>
            <a:off x="7696200" y="2874819"/>
            <a:ext cx="1295400" cy="858981"/>
          </a:xfrm>
          <a:prstGeom prst="roundRect">
            <a:avLst/>
          </a:prstGeom>
          <a:solidFill>
            <a:schemeClr val="accent3">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6" action="ppaction://hlinksldjump"/>
              </a:rPr>
              <a:t>200</a:t>
            </a:r>
            <a:endParaRPr lang="en-US" b="1" dirty="0">
              <a:solidFill>
                <a:srgbClr val="C00000"/>
              </a:solidFill>
            </a:endParaRPr>
          </a:p>
        </p:txBody>
      </p:sp>
      <p:sp>
        <p:nvSpPr>
          <p:cNvPr id="38" name="Rounded Rectangle 37"/>
          <p:cNvSpPr/>
          <p:nvPr/>
        </p:nvSpPr>
        <p:spPr>
          <a:xfrm>
            <a:off x="1905000" y="1953490"/>
            <a:ext cx="1295400" cy="858981"/>
          </a:xfrm>
          <a:prstGeom prst="roundRect">
            <a:avLst/>
          </a:prstGeom>
          <a:solidFill>
            <a:schemeClr val="bg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7" action="ppaction://hlinksldjump"/>
              </a:rPr>
              <a:t>100</a:t>
            </a:r>
            <a:endParaRPr lang="en-US" b="1" dirty="0">
              <a:solidFill>
                <a:srgbClr val="C00000"/>
              </a:solidFill>
            </a:endParaRPr>
          </a:p>
        </p:txBody>
      </p:sp>
      <p:sp>
        <p:nvSpPr>
          <p:cNvPr id="39" name="Rounded Rectangle 38"/>
          <p:cNvSpPr/>
          <p:nvPr/>
        </p:nvSpPr>
        <p:spPr>
          <a:xfrm>
            <a:off x="3352800" y="1960419"/>
            <a:ext cx="1295400" cy="858981"/>
          </a:xfrm>
          <a:prstGeom prst="roundRect">
            <a:avLst/>
          </a:prstGeom>
          <a:solidFill>
            <a:schemeClr val="tx2">
              <a:lumMod val="90000"/>
            </a:schemeClr>
          </a:solidFill>
          <a:ln>
            <a:solidFill>
              <a:schemeClr val="tx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8" action="ppaction://hlinksldjump"/>
              </a:rPr>
              <a:t>100</a:t>
            </a:r>
            <a:endParaRPr lang="en-US" b="1" dirty="0">
              <a:solidFill>
                <a:srgbClr val="C00000"/>
              </a:solidFill>
            </a:endParaRPr>
          </a:p>
        </p:txBody>
      </p:sp>
      <p:sp>
        <p:nvSpPr>
          <p:cNvPr id="40" name="Rounded Rectangle 39"/>
          <p:cNvSpPr/>
          <p:nvPr/>
        </p:nvSpPr>
        <p:spPr>
          <a:xfrm>
            <a:off x="4800600" y="1953491"/>
            <a:ext cx="1295400" cy="8589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29" action="ppaction://hlinksldjump"/>
              </a:rPr>
              <a:t>100</a:t>
            </a:r>
            <a:endParaRPr lang="en-US" b="1" dirty="0">
              <a:solidFill>
                <a:srgbClr val="C00000"/>
              </a:solidFill>
            </a:endParaRPr>
          </a:p>
        </p:txBody>
      </p:sp>
      <p:sp>
        <p:nvSpPr>
          <p:cNvPr id="41" name="Rounded Rectangle 40"/>
          <p:cNvSpPr/>
          <p:nvPr/>
        </p:nvSpPr>
        <p:spPr>
          <a:xfrm>
            <a:off x="6248400" y="1960418"/>
            <a:ext cx="1295400" cy="858981"/>
          </a:xfrm>
          <a:prstGeom prst="roundRect">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30" action="ppaction://hlinksldjump"/>
              </a:rPr>
              <a:t>100</a:t>
            </a:r>
            <a:endParaRPr lang="en-US" b="1" dirty="0">
              <a:solidFill>
                <a:srgbClr val="C00000"/>
              </a:solidFill>
            </a:endParaRPr>
          </a:p>
        </p:txBody>
      </p:sp>
      <p:sp>
        <p:nvSpPr>
          <p:cNvPr id="42" name="Rounded Rectangle 41"/>
          <p:cNvSpPr/>
          <p:nvPr/>
        </p:nvSpPr>
        <p:spPr>
          <a:xfrm>
            <a:off x="7696200" y="1960419"/>
            <a:ext cx="1295400" cy="858981"/>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C00000"/>
                </a:solidFill>
                <a:hlinkClick r:id="rId31" action="ppaction://hlinksldjump"/>
              </a:rPr>
              <a:t>100</a:t>
            </a:r>
            <a:endParaRPr lang="en-US" b="1" dirty="0">
              <a:solidFill>
                <a:srgbClr val="C00000"/>
              </a:solidFill>
            </a:endParaRPr>
          </a:p>
        </p:txBody>
      </p:sp>
    </p:spTree>
    <p:extLst>
      <p:ext uri="{BB962C8B-B14F-4D97-AF65-F5344CB8AC3E}">
        <p14:creationId xmlns:p14="http://schemas.microsoft.com/office/powerpoint/2010/main" val="2835217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500</a:t>
            </a:r>
            <a:endParaRPr lang="en-US" b="1" dirty="0"/>
          </a:p>
        </p:txBody>
      </p:sp>
      <p:sp>
        <p:nvSpPr>
          <p:cNvPr id="3" name="Content Placeholder 2"/>
          <p:cNvSpPr>
            <a:spLocks noGrp="1"/>
          </p:cNvSpPr>
          <p:nvPr>
            <p:ph sz="half" idx="1"/>
          </p:nvPr>
        </p:nvSpPr>
        <p:spPr>
          <a:xfrm>
            <a:off x="4038600" y="1915858"/>
            <a:ext cx="4648200" cy="3570541"/>
          </a:xfrm>
        </p:spPr>
        <p:txBody>
          <a:bodyPr>
            <a:normAutofit fontScale="85000" lnSpcReduction="10000"/>
          </a:bodyPr>
          <a:lstStyle/>
          <a:p>
            <a:pPr marL="0" indent="0">
              <a:buNone/>
            </a:pPr>
            <a:r>
              <a:rPr lang="en-US" sz="2400" dirty="0" smtClean="0"/>
              <a:t>The international community praised Gorbachev’s reforms.  Relations improved with the United States and he and President Reagan even signed several arms-reduction agreements.  In 1989 Soviet forces withdrew from Afghanistan.</a:t>
            </a:r>
          </a:p>
          <a:p>
            <a:pPr marL="0" indent="0">
              <a:buNone/>
            </a:pPr>
            <a:r>
              <a:rPr lang="en-US" sz="2400" dirty="0" smtClean="0"/>
              <a:t>However, at home Gorbachev’s programs were slow to take effect and sometimes caused hardship.  Perestroika made more consumer goods available, but there were still shortages of basic necessities.</a:t>
            </a:r>
            <a:endParaRPr lang="en-US" sz="2400" dirty="0"/>
          </a:p>
        </p:txBody>
      </p:sp>
      <p:sp>
        <p:nvSpPr>
          <p:cNvPr id="4" name="Content Placeholder 3"/>
          <p:cNvSpPr>
            <a:spLocks noGrp="1"/>
          </p:cNvSpPr>
          <p:nvPr>
            <p:ph sz="half" idx="2"/>
          </p:nvPr>
        </p:nvSpPr>
        <p:spPr/>
        <p:txBody>
          <a:bodyPr>
            <a:normAutofit fontScale="85000" lnSpcReduction="10000"/>
          </a:bodyPr>
          <a:lstStyle/>
          <a:p>
            <a:pPr marL="0" indent="0">
              <a:buNone/>
            </a:pPr>
            <a:r>
              <a:rPr lang="en-US" sz="2400" dirty="0" smtClean="0"/>
              <a:t>Did Perestroika and Glasnost work for Gorbachev?  Why and why not?</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Ends</a:t>
            </a:r>
            <a:br>
              <a:rPr lang="en-US" b="1" dirty="0" smtClean="0"/>
            </a:br>
            <a:r>
              <a:rPr lang="en-US" b="1" dirty="0" smtClean="0"/>
              <a:t>Bonus - 250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Khrushchev</a:t>
            </a:r>
          </a:p>
          <a:p>
            <a:pPr marL="0" indent="0">
              <a:buNone/>
            </a:pPr>
            <a:r>
              <a:rPr lang="en-US" sz="2400" dirty="0" smtClean="0"/>
              <a:t>Brezhnev</a:t>
            </a:r>
          </a:p>
          <a:p>
            <a:pPr marL="0" indent="0">
              <a:buNone/>
            </a:pPr>
            <a:r>
              <a:rPr lang="en-US" sz="2400" dirty="0" smtClean="0"/>
              <a:t>Andropov</a:t>
            </a:r>
            <a:endParaRPr lang="en-US" sz="2400" dirty="0"/>
          </a:p>
          <a:p>
            <a:pPr marL="0" indent="0">
              <a:buNone/>
            </a:pPr>
            <a:r>
              <a:rPr lang="en-US" sz="2400" dirty="0" err="1" smtClean="0"/>
              <a:t>Chernenko</a:t>
            </a:r>
            <a:endParaRPr lang="en-US" sz="2400" dirty="0"/>
          </a:p>
          <a:p>
            <a:pPr marL="0" indent="0">
              <a:buNone/>
            </a:pPr>
            <a:r>
              <a:rPr lang="en-US" sz="2400" dirty="0" smtClean="0"/>
              <a:t>Gorbachev</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were the last five presidents of the USSR?  Name them in order!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00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Taiwan</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After a brutal civil war, where did Chiang Kai-shek (Jiang </a:t>
            </a:r>
            <a:r>
              <a:rPr lang="en-US" sz="2400" dirty="0" err="1" smtClean="0"/>
              <a:t>Jieshi</a:t>
            </a:r>
            <a:r>
              <a:rPr lang="en-US" sz="2400" dirty="0" smtClean="0"/>
              <a:t>) set up the Nationalist Party?</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28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Mao Zedong</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led the Communist Party in China after WWII?</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Bonus - 100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Chiang Kai-shek (Jiang </a:t>
            </a:r>
            <a:r>
              <a:rPr lang="en-US" sz="2400" dirty="0" err="1" smtClean="0"/>
              <a:t>Jieshi</a:t>
            </a:r>
            <a:r>
              <a:rPr lang="en-US" sz="2400" dirty="0" smtClean="0"/>
              <a:t>)</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led the Nationalist Party in China after WWII?</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Deng Xiaoping</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reformed Communist China’s economy to a market economy, leading to rapid economic growth?</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400</a:t>
            </a:r>
            <a:endParaRPr lang="en-US" b="1" dirty="0"/>
          </a:p>
        </p:txBody>
      </p:sp>
      <p:sp>
        <p:nvSpPr>
          <p:cNvPr id="3" name="Content Placeholder 2"/>
          <p:cNvSpPr>
            <a:spLocks noGrp="1"/>
          </p:cNvSpPr>
          <p:nvPr>
            <p:ph sz="half" idx="1"/>
          </p:nvPr>
        </p:nvSpPr>
        <p:spPr>
          <a:xfrm>
            <a:off x="4486998" y="1915858"/>
            <a:ext cx="4123602" cy="3570541"/>
          </a:xfrm>
        </p:spPr>
        <p:txBody>
          <a:bodyPr>
            <a:normAutofit fontScale="85000" lnSpcReduction="20000"/>
          </a:bodyPr>
          <a:lstStyle/>
          <a:p>
            <a:pPr marL="0" indent="0">
              <a:buNone/>
            </a:pPr>
            <a:r>
              <a:rPr lang="en-US" sz="2400" dirty="0" smtClean="0"/>
              <a:t>As China continued to modernize and interact with the West, some were encouraged to speak out for democracy.  In 1989 hundreds of thousands of pro-democracy demonstrators occupied Tiananmen Square in Beijing.  Thousands of students staged a hunger strike and ignored government orders to leave.  Tanks and armed troops began to move toward Tiananmen Square opening fire on the protesters.  Hundreds were killed and thousands wounded.</a:t>
            </a:r>
            <a:endParaRPr lang="en-US" sz="2400" dirty="0"/>
          </a:p>
        </p:txBody>
      </p:sp>
      <p:sp>
        <p:nvSpPr>
          <p:cNvPr id="4" name="Content Placeholder 3"/>
          <p:cNvSpPr>
            <a:spLocks noGrp="1"/>
          </p:cNvSpPr>
          <p:nvPr>
            <p:ph sz="half" idx="2"/>
          </p:nvPr>
        </p:nvSpPr>
        <p:spPr/>
        <p:txBody>
          <a:bodyPr>
            <a:normAutofit fontScale="85000" lnSpcReduction="20000"/>
          </a:bodyPr>
          <a:lstStyle/>
          <a:p>
            <a:pPr marL="0" indent="0">
              <a:buNone/>
            </a:pPr>
            <a:r>
              <a:rPr lang="en-US" sz="2400" dirty="0" smtClean="0"/>
              <a:t>What was the Tiananmen Square Massacre?</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China</a:t>
            </a:r>
            <a:br>
              <a:rPr lang="en-US" b="1" dirty="0" smtClean="0"/>
            </a:br>
            <a:r>
              <a:rPr lang="en-US" b="1" dirty="0" smtClean="0"/>
              <a:t>500</a:t>
            </a:r>
            <a:endParaRPr lang="en-US" b="1" dirty="0"/>
          </a:p>
        </p:txBody>
      </p:sp>
      <p:sp>
        <p:nvSpPr>
          <p:cNvPr id="3" name="Content Placeholder 2"/>
          <p:cNvSpPr>
            <a:spLocks noGrp="1"/>
          </p:cNvSpPr>
          <p:nvPr>
            <p:ph sz="half" idx="1"/>
          </p:nvPr>
        </p:nvSpPr>
        <p:spPr>
          <a:xfrm>
            <a:off x="4486998" y="1915858"/>
            <a:ext cx="3646966" cy="3570541"/>
          </a:xfrm>
        </p:spPr>
        <p:txBody>
          <a:bodyPr>
            <a:normAutofit lnSpcReduction="10000"/>
          </a:bodyPr>
          <a:lstStyle/>
          <a:p>
            <a:pPr marL="0" indent="0">
              <a:buNone/>
            </a:pPr>
            <a:r>
              <a:rPr lang="en-US" sz="2400" dirty="0" smtClean="0"/>
              <a:t>It stunned the West and many Western nations and international agencies began to cut back on loans to China.  Tourism halted.  To replace this lost income, China turned over control of thousands of failing state-controlled businesses to private owners.</a:t>
            </a:r>
            <a:endParaRPr lang="en-US" sz="2400" dirty="0"/>
          </a:p>
        </p:txBody>
      </p:sp>
      <p:sp>
        <p:nvSpPr>
          <p:cNvPr id="4" name="Content Placeholder 3"/>
          <p:cNvSpPr>
            <a:spLocks noGrp="1"/>
          </p:cNvSpPr>
          <p:nvPr>
            <p:ph sz="half" idx="2"/>
          </p:nvPr>
        </p:nvSpPr>
        <p:spPr/>
        <p:txBody>
          <a:bodyPr>
            <a:normAutofit lnSpcReduction="10000"/>
          </a:bodyPr>
          <a:lstStyle/>
          <a:p>
            <a:pPr marL="0" indent="0">
              <a:buNone/>
            </a:pPr>
            <a:r>
              <a:rPr lang="en-US" sz="2400" dirty="0" smtClean="0"/>
              <a:t>What was the significance of the Tiananmen Square Massacre?</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38</a:t>
            </a:r>
            <a:r>
              <a:rPr lang="en-US" sz="2400" baseline="30000" dirty="0" smtClean="0"/>
              <a:t>th</a:t>
            </a:r>
            <a:r>
              <a:rPr lang="en-US" sz="2400" dirty="0" smtClean="0"/>
              <a:t> Parallel</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At which line was Korea divided?</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1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Bonus - 50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1950-1953</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are the years of the Korean War?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The Yalta Conference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name of the conference at which the Soviets were given control of Eastern Europe?</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407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Kim Sung</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led North Korea during the Korean War?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err="1" smtClean="0"/>
              <a:t>Syngman</a:t>
            </a:r>
            <a:r>
              <a:rPr lang="en-US" sz="2400" dirty="0" smtClean="0"/>
              <a:t> Rhee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led South Korea during the Korean War?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They provided North Korea with troops to push back US and South Korean troops.</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China’s role in the Korean War?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Korea</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The condemned the attack and called on member nations (US) to send in troops.</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How did the UN respond to North Korea’s invasion of South Korea?</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France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Which country colonized most of Indochina?</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89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Bonus - 50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North Vietnam – Hanoi</a:t>
            </a:r>
          </a:p>
          <a:p>
            <a:pPr marL="0" indent="0">
              <a:buNone/>
            </a:pPr>
            <a:r>
              <a:rPr lang="en-US" sz="2400" dirty="0" smtClean="0"/>
              <a:t>South Vietnam - Saigon</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are the names of the two competing capitals of North and South Vietnam?</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Viet Minh</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name of the Communist controlled Vietnamese nationalist party founded in 1941?</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Bonus - 100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Ho Chi Minh</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Who led the Viet Minh’s Independent Republic of Vietnam?</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Cease-fire between the Viet Minh and France</a:t>
            </a:r>
          </a:p>
          <a:p>
            <a:pPr marL="0" indent="0">
              <a:buNone/>
            </a:pPr>
            <a:r>
              <a:rPr lang="en-US" sz="2400" dirty="0" smtClean="0"/>
              <a:t>Cambodia, Laos, and Vietnam were granted independence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were the terms of the Geneva Accords of 1954?</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Bonus - 150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National Liberation Front (NLF), aka Viet Cong</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name of the group that began open warfare in South Vietnam?</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200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Truman Doctrine</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Which document established the policy of containment?</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985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Fit led to the Gulf of Tonkin Resolution which authorized President Johnson to use military force in Southeast Asia, without formal declaration of war by Congress.</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is the significance of the Gulf of Tonkin Incident?</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500</a:t>
            </a:r>
            <a:endParaRPr lang="en-US" b="1" dirty="0"/>
          </a:p>
        </p:txBody>
      </p:sp>
      <p:sp>
        <p:nvSpPr>
          <p:cNvPr id="3" name="Content Placeholder 2"/>
          <p:cNvSpPr>
            <a:spLocks noGrp="1"/>
          </p:cNvSpPr>
          <p:nvPr>
            <p:ph sz="half" idx="1"/>
          </p:nvPr>
        </p:nvSpPr>
        <p:spPr>
          <a:xfrm>
            <a:off x="4486998" y="1915858"/>
            <a:ext cx="4352202" cy="3570541"/>
          </a:xfrm>
        </p:spPr>
        <p:txBody>
          <a:bodyPr>
            <a:normAutofit fontScale="85000" lnSpcReduction="10000"/>
          </a:bodyPr>
          <a:lstStyle/>
          <a:p>
            <a:pPr marL="0" indent="0">
              <a:buNone/>
            </a:pPr>
            <a:r>
              <a:rPr lang="en-US" sz="2400" dirty="0" smtClean="0"/>
              <a:t>After signing the Geneva Accords with France in 1954, Vietnam was divided into two countries; North was communist and South was not.  In an attempt to unify the country, the Viet Cong violently took control of the government in South Vietnam.  The United States feared the spread of communism and did not want Vietnam to turn communist.  So they helped the South Vietnamese fight off the North.</a:t>
            </a:r>
            <a:endParaRPr lang="en-US" sz="2400" dirty="0"/>
          </a:p>
        </p:txBody>
      </p:sp>
      <p:sp>
        <p:nvSpPr>
          <p:cNvPr id="4" name="Content Placeholder 3"/>
          <p:cNvSpPr>
            <a:spLocks noGrp="1"/>
          </p:cNvSpPr>
          <p:nvPr>
            <p:ph sz="half" idx="2"/>
          </p:nvPr>
        </p:nvSpPr>
        <p:spPr/>
        <p:txBody>
          <a:bodyPr>
            <a:normAutofit fontScale="85000" lnSpcReduction="10000"/>
          </a:bodyPr>
          <a:lstStyle/>
          <a:p>
            <a:pPr marL="0" indent="0">
              <a:buNone/>
            </a:pPr>
            <a:r>
              <a:rPr lang="en-US" sz="2400" dirty="0" smtClean="0"/>
              <a:t>Explain why the United States got involved in the conflict in Vietnam.  Be specific.</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err="1" smtClean="0"/>
              <a:t>vietnam</a:t>
            </a:r>
            <a:r>
              <a:rPr lang="en-US" b="1" dirty="0" smtClean="0"/>
              <a:t/>
            </a:r>
            <a:br>
              <a:rPr lang="en-US" b="1" dirty="0" smtClean="0"/>
            </a:br>
            <a:r>
              <a:rPr lang="en-US" b="1" dirty="0" smtClean="0"/>
              <a:t>Bonus - 250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American troops left in 1973 and fighting continued until 1975, when Hanoi finally captured Saigon.  Vietnam was unified as a communist country.</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When and how did the Vietnam War end?</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773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300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A policy to prevent the expansion of communism.</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is the US policy of containment?</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989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Bonus - 150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Democracy and free enterprise system vs. Dictatorship and communism.</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political and economic rivalry between the US and USSR?</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66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400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Iron Curtain</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name of the barrier that divided the Soviets and their satellite nations from the West?</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449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Begins</a:t>
            </a:r>
            <a:br>
              <a:rPr lang="en-US" b="1" dirty="0" smtClean="0"/>
            </a:br>
            <a:r>
              <a:rPr lang="en-US" b="1" dirty="0" smtClean="0"/>
              <a:t>500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To keep Westerners from coming in to “poison” the minds of Soviet citizens.</a:t>
            </a:r>
          </a:p>
          <a:p>
            <a:pPr marL="0" indent="0">
              <a:buNone/>
            </a:pPr>
            <a:r>
              <a:rPr lang="en-US" sz="2400" dirty="0" smtClean="0"/>
              <a:t>To keep Soviet citizens from leaving and sharing Soviet secrets.</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What was the purpose of the Berlin Wall (2)?</a:t>
            </a:r>
            <a:endParaRPr lang="en-US" sz="2400" dirty="0"/>
          </a:p>
        </p:txBody>
      </p:sp>
      <p:sp>
        <p:nvSpPr>
          <p:cNvPr id="5" name="Sun 4">
            <a:hlinkClick r:id="rId2" action="ppaction://hlinksldjump"/>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25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7659624" cy="1066800"/>
          </a:xfrm>
        </p:spPr>
        <p:txBody>
          <a:bodyPr/>
          <a:lstStyle/>
          <a:p>
            <a:r>
              <a:rPr lang="en-US" b="1" dirty="0" smtClean="0"/>
              <a:t>The Cold War Escalates</a:t>
            </a:r>
            <a:br>
              <a:rPr lang="en-US" b="1" dirty="0" smtClean="0"/>
            </a:br>
            <a:r>
              <a:rPr lang="en-US" b="1" dirty="0" smtClean="0"/>
              <a:t>100</a:t>
            </a:r>
            <a:endParaRPr lang="en-US" b="1" dirty="0"/>
          </a:p>
        </p:txBody>
      </p:sp>
      <p:sp>
        <p:nvSpPr>
          <p:cNvPr id="3" name="Content Placeholder 2"/>
          <p:cNvSpPr>
            <a:spLocks noGrp="1"/>
          </p:cNvSpPr>
          <p:nvPr>
            <p:ph sz="half" idx="1"/>
          </p:nvPr>
        </p:nvSpPr>
        <p:spPr/>
        <p:txBody>
          <a:bodyPr>
            <a:normAutofit/>
          </a:bodyPr>
          <a:lstStyle/>
          <a:p>
            <a:pPr marL="0" indent="0">
              <a:buNone/>
            </a:pPr>
            <a:r>
              <a:rPr lang="en-US" sz="2400" dirty="0" smtClean="0"/>
              <a:t>Cuba</a:t>
            </a:r>
            <a:endParaRPr lang="en-US" sz="2400" dirty="0"/>
          </a:p>
        </p:txBody>
      </p:sp>
      <p:sp>
        <p:nvSpPr>
          <p:cNvPr id="4" name="Content Placeholder 3"/>
          <p:cNvSpPr>
            <a:spLocks noGrp="1"/>
          </p:cNvSpPr>
          <p:nvPr>
            <p:ph sz="half" idx="2"/>
          </p:nvPr>
        </p:nvSpPr>
        <p:spPr/>
        <p:txBody>
          <a:bodyPr>
            <a:normAutofit/>
          </a:bodyPr>
          <a:lstStyle/>
          <a:p>
            <a:pPr marL="0" indent="0">
              <a:buNone/>
            </a:pPr>
            <a:r>
              <a:rPr lang="en-US" sz="2400" dirty="0" smtClean="0"/>
              <a:t>In which country did the Soviet union set up missile sites?</a:t>
            </a:r>
            <a:endParaRPr lang="en-US" sz="2400" dirty="0"/>
          </a:p>
        </p:txBody>
      </p:sp>
      <p:sp>
        <p:nvSpPr>
          <p:cNvPr id="5" name="Sun 4">
            <a:hlinkClick r:id="" action="ppaction://hlinkshowjump?jump=nextslide"/>
          </p:cNvPr>
          <p:cNvSpPr/>
          <p:nvPr/>
        </p:nvSpPr>
        <p:spPr>
          <a:xfrm>
            <a:off x="3733800" y="5486400"/>
            <a:ext cx="1143000" cy="1219200"/>
          </a:xfrm>
          <a:prstGeom prst="sun">
            <a:avLst/>
          </a:prstGeom>
          <a:solidFill>
            <a:srgbClr val="FFFF0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657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theme/theme1.xml><?xml version="1.0" encoding="utf-8"?>
<a:theme xmlns:a="http://schemas.openxmlformats.org/drawingml/2006/main" name="Tradeshow">
  <a:themeElements>
    <a:clrScheme name="Custom 4">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C00000"/>
      </a:hlink>
      <a:folHlink>
        <a:srgbClr val="D8D8D8"/>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508</TotalTime>
  <Words>1267</Words>
  <Application>Microsoft Office PowerPoint</Application>
  <PresentationFormat>On-screen Show (4:3)</PresentationFormat>
  <Paragraphs>170</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Arial Black</vt:lpstr>
      <vt:lpstr>Candara</vt:lpstr>
      <vt:lpstr>Tradeshow</vt:lpstr>
      <vt:lpstr>Ready for the Review Game?</vt:lpstr>
      <vt:lpstr>PowerPoint Presentation</vt:lpstr>
      <vt:lpstr>The Cold War Begins 100</vt:lpstr>
      <vt:lpstr>The Cold War Begins 200</vt:lpstr>
      <vt:lpstr>The Cold War Begins 300</vt:lpstr>
      <vt:lpstr>The Cold War Begins Bonus - 150</vt:lpstr>
      <vt:lpstr>The Cold War Begins 400</vt:lpstr>
      <vt:lpstr>The Cold War Begins 500</vt:lpstr>
      <vt:lpstr>The Cold War Escalates 100</vt:lpstr>
      <vt:lpstr>The Cold War Escalates Bonus - 50</vt:lpstr>
      <vt:lpstr>The Cold War Escalates 200</vt:lpstr>
      <vt:lpstr>The Cold War Escalates 300</vt:lpstr>
      <vt:lpstr>The Cold War Escalates 400</vt:lpstr>
      <vt:lpstr>The Cold War Escalates 500</vt:lpstr>
      <vt:lpstr>The Cold War Ends 100</vt:lpstr>
      <vt:lpstr>The Cold War Ends 200</vt:lpstr>
      <vt:lpstr>The Cold War Ends 300</vt:lpstr>
      <vt:lpstr>The Cold War Ends 400</vt:lpstr>
      <vt:lpstr>The Cold War Ends Bonus - 200</vt:lpstr>
      <vt:lpstr>The Cold War Ends 500</vt:lpstr>
      <vt:lpstr>The Cold War Ends Bonus - 250</vt:lpstr>
      <vt:lpstr>China 100</vt:lpstr>
      <vt:lpstr>China 200</vt:lpstr>
      <vt:lpstr>China Bonus - 100</vt:lpstr>
      <vt:lpstr>China 300</vt:lpstr>
      <vt:lpstr>China 400</vt:lpstr>
      <vt:lpstr>China 500</vt:lpstr>
      <vt:lpstr>Korea 100</vt:lpstr>
      <vt:lpstr>Korea Bonus - 50</vt:lpstr>
      <vt:lpstr>Korea 200</vt:lpstr>
      <vt:lpstr>Korea 300</vt:lpstr>
      <vt:lpstr>Korea 400</vt:lpstr>
      <vt:lpstr>Korea 500</vt:lpstr>
      <vt:lpstr>vietnam 100</vt:lpstr>
      <vt:lpstr>vietnam Bonus - 50</vt:lpstr>
      <vt:lpstr>vietnam 200</vt:lpstr>
      <vt:lpstr>vietnam Bonus - 100</vt:lpstr>
      <vt:lpstr>vietnam 300</vt:lpstr>
      <vt:lpstr>vietnam Bonus - 150</vt:lpstr>
      <vt:lpstr>vietnam 400</vt:lpstr>
      <vt:lpstr>vietnam 500</vt:lpstr>
      <vt:lpstr>vietnam Bonus - 250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for the Review Game?</dc:title>
  <dc:creator>Default Name</dc:creator>
  <cp:lastModifiedBy>Hana A. Hecht (hahecht)</cp:lastModifiedBy>
  <cp:revision>15</cp:revision>
  <dcterms:created xsi:type="dcterms:W3CDTF">2013-04-22T17:01:27Z</dcterms:created>
  <dcterms:modified xsi:type="dcterms:W3CDTF">2015-04-30T13:28:54Z</dcterms:modified>
</cp:coreProperties>
</file>