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1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0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7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7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5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2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1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0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7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5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346A9-0351-47F0-8280-5DFC045B125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2D58-CA18-4908-AFA2-2201A2D99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6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45.xml"/><Relationship Id="rId18" Type="http://schemas.openxmlformats.org/officeDocument/2006/relationships/slide" Target="slide24.xml"/><Relationship Id="rId3" Type="http://schemas.openxmlformats.org/officeDocument/2006/relationships/slide" Target="slide6.xml"/><Relationship Id="rId21" Type="http://schemas.openxmlformats.org/officeDocument/2006/relationships/slide" Target="slide26.xml"/><Relationship Id="rId7" Type="http://schemas.openxmlformats.org/officeDocument/2006/relationships/slide" Target="slide16.xml"/><Relationship Id="rId12" Type="http://schemas.openxmlformats.org/officeDocument/2006/relationships/slide" Target="slide42.xml"/><Relationship Id="rId17" Type="http://schemas.openxmlformats.org/officeDocument/2006/relationships/slide" Target="slide34.xml"/><Relationship Id="rId2" Type="http://schemas.openxmlformats.org/officeDocument/2006/relationships/slide" Target="slide3.xml"/><Relationship Id="rId16" Type="http://schemas.openxmlformats.org/officeDocument/2006/relationships/slide" Target="slide49.xml"/><Relationship Id="rId20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30.xml"/><Relationship Id="rId5" Type="http://schemas.openxmlformats.org/officeDocument/2006/relationships/slide" Target="slide11.xml"/><Relationship Id="rId15" Type="http://schemas.openxmlformats.org/officeDocument/2006/relationships/slide" Target="slide21.xml"/><Relationship Id="rId10" Type="http://schemas.openxmlformats.org/officeDocument/2006/relationships/slide" Target="slide19.xml"/><Relationship Id="rId19" Type="http://schemas.openxmlformats.org/officeDocument/2006/relationships/slide" Target="slide52.xml"/><Relationship Id="rId4" Type="http://schemas.openxmlformats.org/officeDocument/2006/relationships/slide" Target="slide9.xml"/><Relationship Id="rId9" Type="http://schemas.openxmlformats.org/officeDocument/2006/relationships/slide" Target="slide38.xml"/><Relationship Id="rId14" Type="http://schemas.openxmlformats.org/officeDocument/2006/relationships/slide" Target="slide3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Game!!!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Directions:</a:t>
            </a:r>
          </a:p>
          <a:p>
            <a:r>
              <a:rPr lang="en-US" dirty="0" smtClean="0"/>
              <a:t>To see the answer to the question, click on the space bar (or next arrow).</a:t>
            </a:r>
          </a:p>
          <a:p>
            <a:r>
              <a:rPr lang="en-US" dirty="0" smtClean="0"/>
              <a:t>To go back to the main board, click on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Bonus 150</a:t>
            </a:r>
            <a:br>
              <a:rPr lang="en-US" sz="3200" dirty="0" smtClean="0"/>
            </a:br>
            <a:r>
              <a:rPr lang="en-US" sz="3200" dirty="0" smtClean="0"/>
              <a:t>Which action best illustrates Gandhi’s concept of civil disobedience?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Citizens in the United States went to jail for violating segregation laws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400</a:t>
            </a:r>
            <a:br>
              <a:rPr lang="en-US" sz="3200" dirty="0" smtClean="0"/>
            </a:br>
            <a:r>
              <a:rPr lang="en-US" sz="3200" dirty="0" smtClean="0"/>
              <a:t>Which document attempted to end the caste system in India?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1950 Constitution of India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Bonus 200</a:t>
            </a:r>
            <a:br>
              <a:rPr lang="en-US" sz="3200" dirty="0" smtClean="0"/>
            </a:br>
            <a:r>
              <a:rPr lang="en-US" sz="3200" dirty="0" smtClean="0"/>
              <a:t>Why is there still continued discrimination based on the caste system?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Because there is clearly a gap between law and tradition.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Super Bonus 100</a:t>
            </a:r>
            <a:br>
              <a:rPr lang="en-US" sz="3200" dirty="0" smtClean="0"/>
            </a:br>
            <a:r>
              <a:rPr lang="en-US" sz="3200" dirty="0" smtClean="0"/>
              <a:t>Why was India divided into Pakistan and India?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Political division along Hindu-Muslim lines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500</a:t>
            </a:r>
            <a:br>
              <a:rPr lang="en-US" sz="3200" dirty="0" smtClean="0"/>
            </a:br>
            <a:r>
              <a:rPr lang="en-US" sz="3200" dirty="0" smtClean="0"/>
              <a:t>Who was India’s first prime minister and what did he do?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Jawaharlal Nehru.  He was a close associate of Gandhi and supported western-style industrialization.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Bonus 250</a:t>
            </a:r>
            <a:br>
              <a:rPr lang="en-US" sz="3200" dirty="0" smtClean="0"/>
            </a:br>
            <a:r>
              <a:rPr lang="en-US" sz="3200" dirty="0" smtClean="0"/>
              <a:t>Who was the next prime minister and what did she do?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Nehru’s daughter Indira Gandhi.  She developed a closer relationship between India and the Soviet Union during the Cold War.  She also developed a nuclear program.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100</a:t>
            </a:r>
            <a:br>
              <a:rPr lang="en-US" sz="3200" dirty="0" smtClean="0"/>
            </a:br>
            <a:r>
              <a:rPr lang="en-US" sz="3200" dirty="0" smtClean="0"/>
              <a:t>Which document granted nations the right to self-determination?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UN Charter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Bonus 50</a:t>
            </a:r>
            <a:br>
              <a:rPr lang="en-US" sz="3200" dirty="0" smtClean="0"/>
            </a:br>
            <a:r>
              <a:rPr lang="en-US" sz="3200" dirty="0" smtClean="0"/>
              <a:t>When were there peaceful and violent revolutions for independence in Africa?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After World War II.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Super Bonus 25</a:t>
            </a:r>
            <a:br>
              <a:rPr lang="en-US" sz="3200" dirty="0" smtClean="0"/>
            </a:br>
            <a:r>
              <a:rPr lang="en-US" sz="3200" dirty="0" smtClean="0"/>
              <a:t>Define Pan-Africanism.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Pride in African culture and heritage.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200</a:t>
            </a:r>
            <a:br>
              <a:rPr lang="en-US" sz="3200" dirty="0" smtClean="0"/>
            </a:br>
            <a:r>
              <a:rPr lang="en-US" sz="3200" dirty="0" smtClean="0"/>
              <a:t>Which French colony fought a War of Independence?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Algeria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304800"/>
            <a:ext cx="1676400" cy="9906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India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4600" y="304800"/>
            <a:ext cx="1676400" cy="9906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Africa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95800" y="304800"/>
            <a:ext cx="1676400" cy="9906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Middle East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77000" y="304800"/>
            <a:ext cx="1676400" cy="9906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2133600"/>
            <a:ext cx="1676400" cy="4953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028950"/>
            <a:ext cx="1676400" cy="4953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3" action="ppaction://hlinksldjump"/>
              </a:rPr>
              <a:t>200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3867150"/>
            <a:ext cx="1676400" cy="4953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4" action="ppaction://hlinksldjump"/>
              </a:rPr>
              <a:t>300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4781550"/>
            <a:ext cx="1676400" cy="4953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5" action="ppaction://hlinksldjump"/>
              </a:rPr>
              <a:t>400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5695950"/>
            <a:ext cx="1676400" cy="4953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6" action="ppaction://hlinksldjump"/>
              </a:rPr>
              <a:t>500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14600" y="2133600"/>
            <a:ext cx="1676400" cy="4953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7" action="ppaction://hlinksldjump"/>
              </a:rPr>
              <a:t>100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495800" y="2131868"/>
            <a:ext cx="1676400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8" action="ppaction://hlinksldjump"/>
              </a:rPr>
              <a:t>100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90855" y="2131868"/>
            <a:ext cx="1676400" cy="495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9" action="ppaction://hlinksldjump"/>
              </a:rPr>
              <a:t>100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514600" y="3028950"/>
            <a:ext cx="1676400" cy="4953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0" action="ppaction://hlinksldjump"/>
              </a:rPr>
              <a:t>200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495800" y="3028950"/>
            <a:ext cx="1676400" cy="4953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1" action="ppaction://hlinksldjump"/>
              </a:rPr>
              <a:t>200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77000" y="3028950"/>
            <a:ext cx="1676400" cy="4953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2" action="ppaction://hlinksldjump"/>
              </a:rPr>
              <a:t>200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77000" y="3867150"/>
            <a:ext cx="1676400" cy="4953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3" action="ppaction://hlinksldjump"/>
              </a:rPr>
              <a:t>300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95800" y="3867150"/>
            <a:ext cx="1676400" cy="4953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4" action="ppaction://hlinksldjump"/>
              </a:rPr>
              <a:t>300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14600" y="3867150"/>
            <a:ext cx="1676400" cy="4953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5" action="ppaction://hlinksldjump"/>
              </a:rPr>
              <a:t>300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90855" y="4781550"/>
            <a:ext cx="1676400" cy="4953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6" action="ppaction://hlinksldjump"/>
              </a:rPr>
              <a:t>400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495800" y="4781550"/>
            <a:ext cx="1676400" cy="4953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7" action="ppaction://hlinksldjump"/>
              </a:rPr>
              <a:t>400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14600" y="4781550"/>
            <a:ext cx="1676400" cy="4953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8" action="ppaction://hlinksldjump"/>
              </a:rPr>
              <a:t>400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90855" y="5695950"/>
            <a:ext cx="1676400" cy="4953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19" action="ppaction://hlinksldjump"/>
              </a:rPr>
              <a:t>500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495800" y="5695950"/>
            <a:ext cx="1676400" cy="4953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20" action="ppaction://hlinksldjump"/>
              </a:rPr>
              <a:t>500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14600" y="5695950"/>
            <a:ext cx="1676400" cy="4953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hlinkClick r:id="rId21" action="ppaction://hlinksldjump"/>
              </a:rPr>
              <a:t>500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Bonus 100</a:t>
            </a:r>
            <a:br>
              <a:rPr lang="en-US" sz="3200" dirty="0" smtClean="0"/>
            </a:br>
            <a:r>
              <a:rPr lang="en-US" sz="3200" dirty="0" smtClean="0"/>
              <a:t>How did the other French colonies in West Africa achieve independence?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Peaceful transition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300</a:t>
            </a:r>
            <a:br>
              <a:rPr lang="en-US" sz="3200" dirty="0" smtClean="0"/>
            </a:br>
            <a:r>
              <a:rPr lang="en-US" sz="3200" dirty="0" smtClean="0"/>
              <a:t>Which European nations lost colonies in Africa?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Great Britain, France, Belgium, and Portugal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Bonus 150</a:t>
            </a:r>
            <a:br>
              <a:rPr lang="en-US" sz="3200" dirty="0" smtClean="0"/>
            </a:br>
            <a:r>
              <a:rPr lang="en-US" sz="3200" dirty="0" smtClean="0"/>
              <a:t>What influenced this loss?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Superpower rivalry during the Cold War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Super Bonus 75</a:t>
            </a:r>
            <a:br>
              <a:rPr lang="en-US" sz="3200" dirty="0" smtClean="0"/>
            </a:br>
            <a:r>
              <a:rPr lang="en-US" sz="3200" dirty="0" smtClean="0"/>
              <a:t>Why did many European colonies in Africa move towards independence?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Resentment of imperial rule and economic exploitation.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400</a:t>
            </a:r>
            <a:br>
              <a:rPr lang="en-US" sz="3200" dirty="0" smtClean="0"/>
            </a:br>
            <a:r>
              <a:rPr lang="en-US" sz="3200" dirty="0" smtClean="0"/>
              <a:t>Who led the British colony of Kenya to independence?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Jomo</a:t>
            </a:r>
            <a:r>
              <a:rPr lang="en-US" dirty="0" smtClean="0"/>
              <a:t> Kenyatta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Bonus 200</a:t>
            </a:r>
            <a:br>
              <a:rPr lang="en-US" sz="3200" dirty="0" smtClean="0"/>
            </a:br>
            <a:r>
              <a:rPr lang="en-US" sz="3200" dirty="0" smtClean="0"/>
              <a:t>Who became the first black president of the Republic of South Africa?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Nelson Mandela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500</a:t>
            </a:r>
            <a:br>
              <a:rPr lang="en-US" sz="3200" dirty="0" smtClean="0"/>
            </a:br>
            <a:r>
              <a:rPr lang="en-US" sz="3200" dirty="0" smtClean="0"/>
              <a:t>What was the name of the system of strict social segregation in South Africa?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Apartheid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Africa Bonus 250</a:t>
            </a:r>
            <a:br>
              <a:rPr lang="en-US" sz="3200" dirty="0" smtClean="0"/>
            </a:br>
            <a:r>
              <a:rPr lang="en-US" sz="3200" dirty="0" smtClean="0"/>
              <a:t>Who led South Africa’s struggle against apartheid?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Nelson Mandela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Middle East 100</a:t>
            </a:r>
            <a:br>
              <a:rPr lang="en-US" sz="3200" dirty="0" smtClean="0"/>
            </a:br>
            <a:r>
              <a:rPr lang="en-US" sz="3200" dirty="0" smtClean="0"/>
              <a:t>Which system was established by the League of Nations in the Middle East after WWI?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Mandate System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Middle East Bonus 50</a:t>
            </a:r>
            <a:br>
              <a:rPr lang="en-US" sz="3200" dirty="0" smtClean="0"/>
            </a:br>
            <a:r>
              <a:rPr lang="en-US" sz="3200" dirty="0" smtClean="0"/>
              <a:t>Why did Nasser nationalize the Suez Canal?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He needed to raise money for the Aswan High Dam.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100</a:t>
            </a:r>
            <a:br>
              <a:rPr lang="en-US" sz="3200" dirty="0" smtClean="0"/>
            </a:br>
            <a:r>
              <a:rPr lang="en-US" sz="3200" dirty="0" smtClean="0"/>
              <a:t>Which country did West Pakistan become?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Pakistan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Middle East 200</a:t>
            </a:r>
            <a:br>
              <a:rPr lang="en-US" sz="3200" dirty="0" smtClean="0"/>
            </a:br>
            <a:r>
              <a:rPr lang="en-US" sz="3200" dirty="0" smtClean="0"/>
              <a:t>Which countries within the French Mandate achieved independence after WWII?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Syria and Lebanon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Middle East Bonus 100</a:t>
            </a:r>
            <a:br>
              <a:rPr lang="en-US" sz="3200" dirty="0" smtClean="0"/>
            </a:br>
            <a:r>
              <a:rPr lang="en-US" sz="3200" dirty="0" smtClean="0"/>
              <a:t>Which countries within the British Mandate achieved independence after WWII under new names?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Transjordan – Jordan</a:t>
            </a:r>
          </a:p>
          <a:p>
            <a:r>
              <a:rPr lang="en-US" dirty="0" smtClean="0"/>
              <a:t>Palestine – Israel 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Middle East 300</a:t>
            </a:r>
            <a:br>
              <a:rPr lang="en-US" sz="3200" dirty="0" smtClean="0"/>
            </a:br>
            <a:r>
              <a:rPr lang="en-US" sz="3200" dirty="0" smtClean="0"/>
              <a:t>Who was the president of Egypt that established the country as a republic?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Gamal</a:t>
            </a:r>
            <a:r>
              <a:rPr lang="en-US" dirty="0" smtClean="0"/>
              <a:t> Abdul Nasser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Middle East Bonus 150</a:t>
            </a:r>
            <a:br>
              <a:rPr lang="en-US" sz="3200" dirty="0" smtClean="0"/>
            </a:br>
            <a:r>
              <a:rPr lang="en-US" sz="3200" dirty="0" smtClean="0"/>
              <a:t>What major source of hydroelectric power did Nasser build for Egypt?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Aswan High Dam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Middle East 400</a:t>
            </a:r>
            <a:br>
              <a:rPr lang="en-US" sz="3200" dirty="0" smtClean="0"/>
            </a:br>
            <a:r>
              <a:rPr lang="en-US" sz="3200" dirty="0" smtClean="0"/>
              <a:t>Who was the Prime Minister of Israel who led Israel to victory in the Yom Kippur War?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Golda Meir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Middle East Bonus 200</a:t>
            </a:r>
            <a:br>
              <a:rPr lang="en-US" sz="3200" dirty="0" smtClean="0"/>
            </a:br>
            <a:r>
              <a:rPr lang="en-US" sz="3200" dirty="0" smtClean="0"/>
              <a:t>Which war saw Egypt lose the Sinai Peninsula, Jordan the West Bank, and Syria the Golan Heights?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Six Day War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Middle East 500</a:t>
            </a:r>
            <a:br>
              <a:rPr lang="en-US" sz="3200" dirty="0" smtClean="0"/>
            </a:br>
            <a:r>
              <a:rPr lang="en-US" sz="3200" dirty="0" smtClean="0"/>
              <a:t>The conflict in the Middle East is based upon the differences between which two ideas?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Arab nationalism vs. Jewish nationalism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Middle East Bonus 250</a:t>
            </a:r>
            <a:br>
              <a:rPr lang="en-US" sz="3200" dirty="0" smtClean="0"/>
            </a:br>
            <a:r>
              <a:rPr lang="en-US" sz="3200" dirty="0" smtClean="0"/>
              <a:t>What peoples living in Palestine were ultimately displaced and are the source of conflict in the Middle East today?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Palestinians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India</a:t>
            </a:r>
            <a:endParaRPr lang="en-US" dirty="0"/>
          </a:p>
        </p:txBody>
      </p:sp>
      <p:pic>
        <p:nvPicPr>
          <p:cNvPr id="6" name="Picture 2" descr="C:\Users\hahecht\Desktop\Captur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87973"/>
            <a:ext cx="4038600" cy="415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400800" y="3505200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2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Bonus 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Pakistan</a:t>
            </a:r>
            <a:endParaRPr lang="en-US" dirty="0"/>
          </a:p>
        </p:txBody>
      </p:sp>
      <p:pic>
        <p:nvPicPr>
          <p:cNvPr id="6" name="Picture 2" descr="C:\Users\hahecht\Desktop\Captur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87973"/>
            <a:ext cx="4038600" cy="415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71655" y="2819400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4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Bonus 50</a:t>
            </a:r>
            <a:br>
              <a:rPr lang="en-US" sz="3200" dirty="0" smtClean="0"/>
            </a:br>
            <a:r>
              <a:rPr lang="en-US" sz="3200" dirty="0" smtClean="0"/>
              <a:t>Which country did East Pakistan become?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Bangladesh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4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Super Bonus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Bangladesh</a:t>
            </a:r>
            <a:endParaRPr lang="en-US" dirty="0"/>
          </a:p>
        </p:txBody>
      </p:sp>
      <p:pic>
        <p:nvPicPr>
          <p:cNvPr id="6" name="Picture 2" descr="C:\Users\hahecht\Desktop\Captur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87973"/>
            <a:ext cx="4038600" cy="415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7200" y="2916382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3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Super Duper Bonus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Sri Lanka</a:t>
            </a:r>
            <a:endParaRPr lang="en-US" dirty="0"/>
          </a:p>
        </p:txBody>
      </p:sp>
      <p:pic>
        <p:nvPicPr>
          <p:cNvPr id="6" name="Picture 2" descr="C:\Users\hahecht\Desktop\Captur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87973"/>
            <a:ext cx="4038600" cy="415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34200" y="5410200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rId3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7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hahecht\Desktop\Captur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8592"/>
            <a:ext cx="4038600" cy="444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Egypt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62800" y="2362200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0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hahecht\Desktop\Captur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8592"/>
            <a:ext cx="4038600" cy="444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Bonus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Algeria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2313709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hahecht\Desktop\Captur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8592"/>
            <a:ext cx="4038600" cy="444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Super Bonus 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Libya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29400" y="2334491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rId3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hahecht\Desktop\Captur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8592"/>
            <a:ext cx="4038600" cy="444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South Africa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5410200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hahecht\Desktop\Captur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8592"/>
            <a:ext cx="4038600" cy="444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Bonus 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Kenya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96200" y="3810000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hahecht\Desktop\Captur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8592"/>
            <a:ext cx="4038600" cy="444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Super Bonus 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Mediterranean Sea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29400" y="1835727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hahecht\Desktop\Captur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8592"/>
            <a:ext cx="4038600" cy="444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Super Duper Bonus 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Red Sea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96200" y="2646218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rId3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ahecht\Desktop\Capture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1282"/>
            <a:ext cx="4038600" cy="29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Israel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0" y="3020291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91200" y="3248891"/>
            <a:ext cx="533400" cy="2286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4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Super Bonus 25</a:t>
            </a:r>
            <a:br>
              <a:rPr lang="en-US" sz="3200" dirty="0" smtClean="0"/>
            </a:br>
            <a:r>
              <a:rPr lang="en-US" sz="3200" dirty="0" smtClean="0"/>
              <a:t>Which country did Ceylon become?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Sri Lanka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4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ahecht\Desktop\Capture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1282"/>
            <a:ext cx="4038600" cy="29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Bonus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Jordan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0" y="3020291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91200" y="3248891"/>
            <a:ext cx="762000" cy="408709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ahecht\Desktop\Capture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1282"/>
            <a:ext cx="4038600" cy="29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Super Bonus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Lebanon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0" y="3020291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rId3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91200" y="3248891"/>
            <a:ext cx="533400" cy="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ahecht\Desktop\Capture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1282"/>
            <a:ext cx="4038600" cy="29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Syria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53200" y="2791691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ahecht\Desktop\Capture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1282"/>
            <a:ext cx="4038600" cy="29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Bonus 250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Turkey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19800" y="2286000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ahecht\Desktop\Capture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1282"/>
            <a:ext cx="4038600" cy="29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Super Bonus 125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Iraq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86600" y="3020291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ahecht\Desktop\Capture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1282"/>
            <a:ext cx="4038600" cy="29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Maps Super Duper Bonus 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Saudi Arabia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39000" y="4114800"/>
            <a:ext cx="304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n 7">
            <a:hlinkClick r:id="rId3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200</a:t>
            </a:r>
            <a:br>
              <a:rPr lang="en-US" sz="3200" dirty="0" smtClean="0"/>
            </a:br>
            <a:r>
              <a:rPr lang="en-US" sz="3200" dirty="0" smtClean="0"/>
              <a:t>What was the name of the political group that granted Indians a voice in government?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Indian National Congress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4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Bonus 100</a:t>
            </a:r>
            <a:br>
              <a:rPr lang="en-US" sz="3200" dirty="0" smtClean="0"/>
            </a:br>
            <a:r>
              <a:rPr lang="en-US" sz="3200" dirty="0" smtClean="0"/>
              <a:t>Who led the Indian National Congress in a campaign for Indian independence?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Mohandas Gandhi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0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Super Bonus 50</a:t>
            </a:r>
            <a:br>
              <a:rPr lang="en-US" sz="3200" dirty="0" smtClean="0"/>
            </a:br>
            <a:r>
              <a:rPr lang="en-US" sz="3200" dirty="0" smtClean="0"/>
              <a:t>What type of government and system was the Republic of India?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World’s largest democratic nation with a federalist system.</a:t>
            </a:r>
            <a:endParaRPr lang="en-US" dirty="0"/>
          </a:p>
        </p:txBody>
      </p:sp>
      <p:sp>
        <p:nvSpPr>
          <p:cNvPr id="4" name="Sun 3">
            <a:hlinkClick r:id="rId2" action="ppaction://hlinksldjump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India 300</a:t>
            </a:r>
            <a:br>
              <a:rPr lang="en-US" sz="3200" dirty="0" smtClean="0"/>
            </a:br>
            <a:r>
              <a:rPr lang="en-US" sz="3200" dirty="0" smtClean="0"/>
              <a:t>Define civil disobedience.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refusal to obey certain laws as a peaceful form of peaceful protest.</a:t>
            </a:r>
            <a:endParaRPr lang="en-US" dirty="0"/>
          </a:p>
        </p:txBody>
      </p:sp>
      <p:sp>
        <p:nvSpPr>
          <p:cNvPr id="4" name="Sun 3">
            <a:hlinkClick r:id="" action="ppaction://hlinkshowjump?jump=nextslide"/>
          </p:cNvPr>
          <p:cNvSpPr/>
          <p:nvPr/>
        </p:nvSpPr>
        <p:spPr>
          <a:xfrm>
            <a:off x="3886200" y="5410200"/>
            <a:ext cx="1371600" cy="1447800"/>
          </a:xfrm>
          <a:prstGeom prst="sun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461</Words>
  <Application>Microsoft Office PowerPoint</Application>
  <PresentationFormat>On-screen Show (4:3)</PresentationFormat>
  <Paragraphs>260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Calibri</vt:lpstr>
      <vt:lpstr>Office Theme</vt:lpstr>
      <vt:lpstr>Review Game!!!</vt:lpstr>
      <vt:lpstr>PowerPoint Presentation</vt:lpstr>
      <vt:lpstr>India 100 Which country did West Pakistan become?</vt:lpstr>
      <vt:lpstr>India Bonus 50 Which country did East Pakistan become?</vt:lpstr>
      <vt:lpstr>India Super Bonus 25 Which country did Ceylon become?</vt:lpstr>
      <vt:lpstr>India 200 What was the name of the political group that granted Indians a voice in government?</vt:lpstr>
      <vt:lpstr>India Bonus 100 Who led the Indian National Congress in a campaign for Indian independence?</vt:lpstr>
      <vt:lpstr>India Super Bonus 50 What type of government and system was the Republic of India?</vt:lpstr>
      <vt:lpstr>India 300 Define civil disobedience.</vt:lpstr>
      <vt:lpstr>India Bonus 150 Which action best illustrates Gandhi’s concept of civil disobedience?</vt:lpstr>
      <vt:lpstr>India 400 Which document attempted to end the caste system in India?</vt:lpstr>
      <vt:lpstr>India Bonus 200 Why is there still continued discrimination based on the caste system?</vt:lpstr>
      <vt:lpstr>India Super Bonus 100 Why was India divided into Pakistan and India?</vt:lpstr>
      <vt:lpstr>India 500 Who was India’s first prime minister and what did he do?</vt:lpstr>
      <vt:lpstr>India Bonus 250 Who was the next prime minister and what did she do?</vt:lpstr>
      <vt:lpstr>Africa 100 Which document granted nations the right to self-determination?</vt:lpstr>
      <vt:lpstr>Africa Bonus 50 When were there peaceful and violent revolutions for independence in Africa?</vt:lpstr>
      <vt:lpstr>Africa Super Bonus 25 Define Pan-Africanism.</vt:lpstr>
      <vt:lpstr>Africa 200 Which French colony fought a War of Independence?</vt:lpstr>
      <vt:lpstr>Africa Bonus 100 How did the other French colonies in West Africa achieve independence?</vt:lpstr>
      <vt:lpstr>Africa 300 Which European nations lost colonies in Africa?</vt:lpstr>
      <vt:lpstr>Africa Bonus 150 What influenced this loss?</vt:lpstr>
      <vt:lpstr>Africa Super Bonus 75 Why did many European colonies in Africa move towards independence?</vt:lpstr>
      <vt:lpstr>Africa 400 Who led the British colony of Kenya to independence?</vt:lpstr>
      <vt:lpstr>Africa Bonus 200 Who became the first black president of the Republic of South Africa?</vt:lpstr>
      <vt:lpstr>Africa 500 What was the name of the system of strict social segregation in South Africa?</vt:lpstr>
      <vt:lpstr>Africa Bonus 250 Who led South Africa’s struggle against apartheid?</vt:lpstr>
      <vt:lpstr>Middle East 100 Which system was established by the League of Nations in the Middle East after WWI?</vt:lpstr>
      <vt:lpstr>Middle East Bonus 50 Why did Nasser nationalize the Suez Canal?</vt:lpstr>
      <vt:lpstr>Middle East 200 Which countries within the French Mandate achieved independence after WWII?</vt:lpstr>
      <vt:lpstr>Middle East Bonus 100 Which countries within the British Mandate achieved independence after WWII under new names?</vt:lpstr>
      <vt:lpstr>Middle East 300 Who was the president of Egypt that established the country as a republic?</vt:lpstr>
      <vt:lpstr>Middle East Bonus 150 What major source of hydroelectric power did Nasser build for Egypt?</vt:lpstr>
      <vt:lpstr>Middle East 400 Who was the Prime Minister of Israel who led Israel to victory in the Yom Kippur War?</vt:lpstr>
      <vt:lpstr>Middle East Bonus 200 Which war saw Egypt lose the Sinai Peninsula, Jordan the West Bank, and Syria the Golan Heights?</vt:lpstr>
      <vt:lpstr>Middle East 500 The conflict in the Middle East is based upon the differences between which two ideas?</vt:lpstr>
      <vt:lpstr>Middle East Bonus 250 What peoples living in Palestine were ultimately displaced and are the source of conflict in the Middle East today?</vt:lpstr>
      <vt:lpstr>Maps 100</vt:lpstr>
      <vt:lpstr>Maps Bonus 50</vt:lpstr>
      <vt:lpstr>Maps Super Bonus 25</vt:lpstr>
      <vt:lpstr>Maps Super Duper Bonus 10</vt:lpstr>
      <vt:lpstr>Maps 200</vt:lpstr>
      <vt:lpstr>Maps Bonus 100</vt:lpstr>
      <vt:lpstr>Maps Super Bonus 50</vt:lpstr>
      <vt:lpstr>Maps 300</vt:lpstr>
      <vt:lpstr>Maps Bonus 150</vt:lpstr>
      <vt:lpstr>Maps Super Bonus 75</vt:lpstr>
      <vt:lpstr>Maps Super Duper Bonus 30</vt:lpstr>
      <vt:lpstr>Maps 400</vt:lpstr>
      <vt:lpstr>Maps Bonus 200</vt:lpstr>
      <vt:lpstr>Maps Super Bonus 100</vt:lpstr>
      <vt:lpstr>Maps 500</vt:lpstr>
      <vt:lpstr>Maps Bonus 250</vt:lpstr>
      <vt:lpstr>Maps Super Bonus 125</vt:lpstr>
      <vt:lpstr>Maps Super Duper Bonus 60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Game!!!</dc:title>
  <dc:creator>Default Name</dc:creator>
  <cp:lastModifiedBy>Hana A. Hecht (hahecht)</cp:lastModifiedBy>
  <cp:revision>12</cp:revision>
  <dcterms:created xsi:type="dcterms:W3CDTF">2013-04-29T17:54:01Z</dcterms:created>
  <dcterms:modified xsi:type="dcterms:W3CDTF">2015-04-30T13:28:28Z</dcterms:modified>
</cp:coreProperties>
</file>