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20"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54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623433F-F6AB-40AE-8CD3-94342A0F1C17}" type="datetimeFigureOut">
              <a:rPr lang="en-US" smtClean="0"/>
              <a:t>10/12/2015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E21A2EB-5D75-4E3C-A77D-0ED06E6D970F}"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23433F-F6AB-40AE-8CD3-94342A0F1C17}" type="datetimeFigureOut">
              <a:rPr lang="en-US" smtClean="0"/>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1A2EB-5D75-4E3C-A77D-0ED06E6D970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23433F-F6AB-40AE-8CD3-94342A0F1C17}" type="datetimeFigureOut">
              <a:rPr lang="en-US" smtClean="0"/>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1A2EB-5D75-4E3C-A77D-0ED06E6D970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623433F-F6AB-40AE-8CD3-94342A0F1C17}" type="datetimeFigureOut">
              <a:rPr lang="en-US" smtClean="0"/>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1A2EB-5D75-4E3C-A77D-0ED06E6D970F}"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623433F-F6AB-40AE-8CD3-94342A0F1C17}" type="datetimeFigureOut">
              <a:rPr lang="en-US" smtClean="0"/>
              <a:t>10/12/2015</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E21A2EB-5D75-4E3C-A77D-0ED06E6D970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623433F-F6AB-40AE-8CD3-94342A0F1C17}" type="datetimeFigureOut">
              <a:rPr lang="en-US" smtClean="0"/>
              <a:t>10/12/2015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21A2EB-5D75-4E3C-A77D-0ED06E6D970F}"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623433F-F6AB-40AE-8CD3-94342A0F1C17}" type="datetimeFigureOut">
              <a:rPr lang="en-US" smtClean="0"/>
              <a:t>10/12/2015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21A2EB-5D75-4E3C-A77D-0ED06E6D970F}"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623433F-F6AB-40AE-8CD3-94342A0F1C17}" type="datetimeFigureOut">
              <a:rPr lang="en-US" smtClean="0"/>
              <a:t>10/12/2015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21A2EB-5D75-4E3C-A77D-0ED06E6D970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23433F-F6AB-40AE-8CD3-94342A0F1C17}" type="datetimeFigureOut">
              <a:rPr lang="en-US" smtClean="0"/>
              <a:t>10/12/2015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21A2EB-5D75-4E3C-A77D-0ED06E6D970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623433F-F6AB-40AE-8CD3-94342A0F1C17}" type="datetimeFigureOut">
              <a:rPr lang="en-US" smtClean="0"/>
              <a:t>10/12/2015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21A2EB-5D75-4E3C-A77D-0ED06E6D970F}"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623433F-F6AB-40AE-8CD3-94342A0F1C17}" type="datetimeFigureOut">
              <a:rPr lang="en-US" smtClean="0"/>
              <a:t>10/12/2015</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E21A2EB-5D75-4E3C-A77D-0ED06E6D970F}"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623433F-F6AB-40AE-8CD3-94342A0F1C17}" type="datetimeFigureOut">
              <a:rPr lang="en-US" smtClean="0"/>
              <a:t>10/12/2015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E21A2EB-5D75-4E3C-A77D-0ED06E6D970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slide" Target="slide51.xml"/><Relationship Id="rId13" Type="http://schemas.openxmlformats.org/officeDocument/2006/relationships/slide" Target="slide29.xml"/><Relationship Id="rId18" Type="http://schemas.openxmlformats.org/officeDocument/2006/relationships/slide" Target="slide21.xml"/><Relationship Id="rId26" Type="http://schemas.openxmlformats.org/officeDocument/2006/relationships/slide" Target="slide25.xml"/><Relationship Id="rId3" Type="http://schemas.openxmlformats.org/officeDocument/2006/relationships/slide" Target="slide11.xml"/><Relationship Id="rId21" Type="http://schemas.openxmlformats.org/officeDocument/2006/relationships/slide" Target="slide35.xml"/><Relationship Id="rId7" Type="http://schemas.openxmlformats.org/officeDocument/2006/relationships/slide" Target="slide27.xml"/><Relationship Id="rId12" Type="http://schemas.openxmlformats.org/officeDocument/2006/relationships/slide" Target="slide41.xml"/><Relationship Id="rId17" Type="http://schemas.openxmlformats.org/officeDocument/2006/relationships/slide" Target="slide31.xml"/><Relationship Id="rId25" Type="http://schemas.openxmlformats.org/officeDocument/2006/relationships/slide" Target="slide37.xml"/><Relationship Id="rId2" Type="http://schemas.openxmlformats.org/officeDocument/2006/relationships/slide" Target="slide3.xml"/><Relationship Id="rId16" Type="http://schemas.openxmlformats.org/officeDocument/2006/relationships/slide" Target="slide43.xml"/><Relationship Id="rId20" Type="http://schemas.openxmlformats.org/officeDocument/2006/relationships/slide" Target="slide45.xml"/><Relationship Id="rId1" Type="http://schemas.openxmlformats.org/officeDocument/2006/relationships/slideLayout" Target="../slideLayouts/slideLayout2.xml"/><Relationship Id="rId6" Type="http://schemas.openxmlformats.org/officeDocument/2006/relationships/slide" Target="slide13.xml"/><Relationship Id="rId11" Type="http://schemas.openxmlformats.org/officeDocument/2006/relationships/slide" Target="slide53.xml"/><Relationship Id="rId24" Type="http://schemas.openxmlformats.org/officeDocument/2006/relationships/slide" Target="slide47.xml"/><Relationship Id="rId5" Type="http://schemas.openxmlformats.org/officeDocument/2006/relationships/slide" Target="slide9.xml"/><Relationship Id="rId15" Type="http://schemas.openxmlformats.org/officeDocument/2006/relationships/slide" Target="slide55.xml"/><Relationship Id="rId23" Type="http://schemas.openxmlformats.org/officeDocument/2006/relationships/slide" Target="slide61.xml"/><Relationship Id="rId10" Type="http://schemas.openxmlformats.org/officeDocument/2006/relationships/slide" Target="slide15.xml"/><Relationship Id="rId19" Type="http://schemas.openxmlformats.org/officeDocument/2006/relationships/slide" Target="slide57.xml"/><Relationship Id="rId4" Type="http://schemas.openxmlformats.org/officeDocument/2006/relationships/slide" Target="slide7.xml"/><Relationship Id="rId9" Type="http://schemas.openxmlformats.org/officeDocument/2006/relationships/slide" Target="slide39.xml"/><Relationship Id="rId14" Type="http://schemas.openxmlformats.org/officeDocument/2006/relationships/slide" Target="slide17.xml"/><Relationship Id="rId22" Type="http://schemas.openxmlformats.org/officeDocument/2006/relationships/slide" Target="slide23.xml"/><Relationship Id="rId27" Type="http://schemas.openxmlformats.org/officeDocument/2006/relationships/slide" Target="slide63.xml"/></Relationships>
</file>

<file path=ppt/slides/_rels/slide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solidFill>
                  <a:schemeClr val="tx1"/>
                </a:solidFill>
              </a:rPr>
              <a:t>Ready to play a review game?</a:t>
            </a:r>
          </a:p>
          <a:p>
            <a:r>
              <a:rPr lang="en-US" dirty="0" smtClean="0">
                <a:solidFill>
                  <a:schemeClr val="tx1"/>
                </a:solidFill>
              </a:rPr>
              <a:t>Get into groups of three.</a:t>
            </a:r>
            <a:endParaRPr lang="en-US" dirty="0">
              <a:solidFill>
                <a:schemeClr val="tx1"/>
              </a:solidFill>
            </a:endParaRPr>
          </a:p>
        </p:txBody>
      </p:sp>
      <p:sp>
        <p:nvSpPr>
          <p:cNvPr id="2" name="Title 1"/>
          <p:cNvSpPr>
            <a:spLocks noGrp="1"/>
          </p:cNvSpPr>
          <p:nvPr>
            <p:ph type="ctrTitle"/>
          </p:nvPr>
        </p:nvSpPr>
        <p:spPr/>
        <p:txBody>
          <a:bodyPr/>
          <a:lstStyle/>
          <a:p>
            <a:r>
              <a:rPr lang="en-US" dirty="0" smtClean="0"/>
              <a:t>Do Now:</a:t>
            </a:r>
            <a:endParaRPr lang="en-US" dirty="0"/>
          </a:p>
        </p:txBody>
      </p:sp>
    </p:spTree>
    <p:extLst>
      <p:ext uri="{BB962C8B-B14F-4D97-AF65-F5344CB8AC3E}">
        <p14:creationId xmlns:p14="http://schemas.microsoft.com/office/powerpoint/2010/main" val="28879043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fontScale="90000"/>
          </a:bodyPr>
          <a:lstStyle/>
          <a:p>
            <a:r>
              <a:rPr lang="en-US" dirty="0" smtClean="0"/>
              <a:t>Where was power concentrated in most European states?</a:t>
            </a:r>
            <a:endParaRPr lang="en-US" dirty="0"/>
          </a:p>
        </p:txBody>
      </p:sp>
      <p:sp>
        <p:nvSpPr>
          <p:cNvPr id="3" name="Text Placeholder 2"/>
          <p:cNvSpPr>
            <a:spLocks noGrp="1"/>
          </p:cNvSpPr>
          <p:nvPr>
            <p:ph type="body" idx="1"/>
          </p:nvPr>
        </p:nvSpPr>
        <p:spPr>
          <a:xfrm>
            <a:off x="722313" y="2547938"/>
            <a:ext cx="7772400" cy="3852862"/>
          </a:xfrm>
        </p:spPr>
        <p:txBody>
          <a:bodyPr>
            <a:normAutofit/>
          </a:bodyPr>
          <a:lstStyle/>
          <a:p>
            <a:r>
              <a:rPr lang="en-US" sz="3200" dirty="0" smtClean="0">
                <a:solidFill>
                  <a:schemeClr val="tx1"/>
                </a:solidFill>
                <a:latin typeface="+mj-lt"/>
              </a:rPr>
              <a:t>Monarchs</a:t>
            </a:r>
            <a:endParaRPr lang="en-US" sz="3200" dirty="0">
              <a:solidFill>
                <a:schemeClr val="tx1"/>
              </a:solidFill>
              <a:latin typeface="+mj-lt"/>
            </a:endParaRPr>
          </a:p>
        </p:txBody>
      </p:sp>
      <p:sp>
        <p:nvSpPr>
          <p:cNvPr id="5" name="TextBox 4"/>
          <p:cNvSpPr txBox="1"/>
          <p:nvPr/>
        </p:nvSpPr>
        <p:spPr>
          <a:xfrm>
            <a:off x="533400" y="381000"/>
            <a:ext cx="4363695" cy="584775"/>
          </a:xfrm>
          <a:prstGeom prst="rect">
            <a:avLst/>
          </a:prstGeom>
          <a:noFill/>
        </p:spPr>
        <p:txBody>
          <a:bodyPr wrap="none" rtlCol="0">
            <a:spAutoFit/>
          </a:bodyPr>
          <a:lstStyle/>
          <a:p>
            <a:r>
              <a:rPr lang="en-US" sz="3200" b="1" dirty="0" smtClean="0">
                <a:latin typeface="Aharoni" pitchFamily="2" charset="-79"/>
                <a:cs typeface="Aharoni" pitchFamily="2" charset="-79"/>
              </a:rPr>
              <a:t>The Reformation – 300</a:t>
            </a:r>
            <a:endParaRPr lang="en-US" sz="3200" b="1" dirty="0">
              <a:latin typeface="Aharoni" pitchFamily="2" charset="-79"/>
              <a:cs typeface="Aharoni" pitchFamily="2" charset="-79"/>
            </a:endParaRPr>
          </a:p>
        </p:txBody>
      </p:sp>
      <p:sp>
        <p:nvSpPr>
          <p:cNvPr id="4" name="Smiley Face 3">
            <a:hlinkClick r:id="rId2" action="ppaction://hlinksldjump"/>
          </p:cNvPr>
          <p:cNvSpPr/>
          <p:nvPr/>
        </p:nvSpPr>
        <p:spPr>
          <a:xfrm>
            <a:off x="4191000" y="5943600"/>
            <a:ext cx="838200" cy="838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79800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fontScale="90000"/>
          </a:bodyPr>
          <a:lstStyle/>
          <a:p>
            <a:r>
              <a:rPr lang="en-US" dirty="0" smtClean="0"/>
              <a:t>Discuss four conflicts that challenged the authority of the Church in Rome.</a:t>
            </a:r>
            <a:endParaRPr lang="en-US" dirty="0"/>
          </a:p>
        </p:txBody>
      </p:sp>
      <p:sp>
        <p:nvSpPr>
          <p:cNvPr id="3" name="Text Placeholder 2"/>
          <p:cNvSpPr>
            <a:spLocks noGrp="1"/>
          </p:cNvSpPr>
          <p:nvPr>
            <p:ph type="body" idx="1"/>
          </p:nvPr>
        </p:nvSpPr>
        <p:spPr>
          <a:xfrm>
            <a:off x="722313" y="2547938"/>
            <a:ext cx="7772400" cy="3852862"/>
          </a:xfrm>
        </p:spPr>
        <p:txBody>
          <a:bodyPr>
            <a:normAutofit/>
          </a:bodyPr>
          <a:lstStyle/>
          <a:p>
            <a:endParaRPr lang="en-US" sz="3200" dirty="0" smtClean="0">
              <a:latin typeface="+mj-lt"/>
            </a:endParaRPr>
          </a:p>
        </p:txBody>
      </p:sp>
      <p:sp>
        <p:nvSpPr>
          <p:cNvPr id="5" name="TextBox 4"/>
          <p:cNvSpPr txBox="1"/>
          <p:nvPr/>
        </p:nvSpPr>
        <p:spPr>
          <a:xfrm>
            <a:off x="533400" y="381000"/>
            <a:ext cx="4363695" cy="584775"/>
          </a:xfrm>
          <a:prstGeom prst="rect">
            <a:avLst/>
          </a:prstGeom>
          <a:noFill/>
        </p:spPr>
        <p:txBody>
          <a:bodyPr wrap="none" rtlCol="0">
            <a:spAutoFit/>
          </a:bodyPr>
          <a:lstStyle/>
          <a:p>
            <a:r>
              <a:rPr lang="en-US" sz="3200" b="1" dirty="0" smtClean="0">
                <a:latin typeface="Aharoni" pitchFamily="2" charset="-79"/>
                <a:cs typeface="Aharoni" pitchFamily="2" charset="-79"/>
              </a:rPr>
              <a:t>The Reformation – 400</a:t>
            </a:r>
            <a:endParaRPr lang="en-US" sz="3200" b="1" dirty="0">
              <a:latin typeface="Aharoni" pitchFamily="2" charset="-79"/>
              <a:cs typeface="Aharoni" pitchFamily="2" charset="-79"/>
            </a:endParaRPr>
          </a:p>
        </p:txBody>
      </p:sp>
    </p:spTree>
    <p:extLst>
      <p:ext uri="{BB962C8B-B14F-4D97-AF65-F5344CB8AC3E}">
        <p14:creationId xmlns:p14="http://schemas.microsoft.com/office/powerpoint/2010/main" val="11288500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fontScale="90000"/>
          </a:bodyPr>
          <a:lstStyle/>
          <a:p>
            <a:r>
              <a:rPr lang="en-US" dirty="0" smtClean="0"/>
              <a:t>Discuss four conflicts that challenged the authority of the Church in Rome.</a:t>
            </a:r>
            <a:endParaRPr lang="en-US" dirty="0"/>
          </a:p>
        </p:txBody>
      </p:sp>
      <p:sp>
        <p:nvSpPr>
          <p:cNvPr id="3" name="Text Placeholder 2"/>
          <p:cNvSpPr>
            <a:spLocks noGrp="1"/>
          </p:cNvSpPr>
          <p:nvPr>
            <p:ph type="body" idx="1"/>
          </p:nvPr>
        </p:nvSpPr>
        <p:spPr>
          <a:xfrm>
            <a:off x="722313" y="2547938"/>
            <a:ext cx="7772400" cy="3395662"/>
          </a:xfrm>
        </p:spPr>
        <p:txBody>
          <a:bodyPr>
            <a:normAutofit fontScale="92500" lnSpcReduction="20000"/>
          </a:bodyPr>
          <a:lstStyle/>
          <a:p>
            <a:r>
              <a:rPr lang="en-US" sz="3200" dirty="0" smtClean="0">
                <a:solidFill>
                  <a:schemeClr val="tx1"/>
                </a:solidFill>
                <a:latin typeface="+mj-lt"/>
              </a:rPr>
              <a:t>The merchant wealth challenged the Church’s view of usury.</a:t>
            </a:r>
          </a:p>
          <a:p>
            <a:r>
              <a:rPr lang="en-US" sz="3200" dirty="0" smtClean="0">
                <a:solidFill>
                  <a:schemeClr val="tx1"/>
                </a:solidFill>
                <a:latin typeface="+mj-lt"/>
              </a:rPr>
              <a:t>German and English nobility disliked Italian domination of the Church.</a:t>
            </a:r>
          </a:p>
          <a:p>
            <a:r>
              <a:rPr lang="en-US" sz="3200" dirty="0" smtClean="0">
                <a:solidFill>
                  <a:schemeClr val="tx1"/>
                </a:solidFill>
                <a:latin typeface="+mj-lt"/>
              </a:rPr>
              <a:t>The Church’s great political power and wealth caused conflict.</a:t>
            </a:r>
          </a:p>
          <a:p>
            <a:r>
              <a:rPr lang="en-US" sz="3200" dirty="0" smtClean="0">
                <a:solidFill>
                  <a:schemeClr val="tx1"/>
                </a:solidFill>
                <a:latin typeface="+mj-lt"/>
              </a:rPr>
              <a:t>Church corruption and the sale of indulgences were widespread and caused conflict.</a:t>
            </a:r>
            <a:endParaRPr lang="en-US" sz="3200" dirty="0">
              <a:solidFill>
                <a:schemeClr val="tx1"/>
              </a:solidFill>
              <a:latin typeface="+mj-lt"/>
            </a:endParaRPr>
          </a:p>
        </p:txBody>
      </p:sp>
      <p:sp>
        <p:nvSpPr>
          <p:cNvPr id="5" name="TextBox 4"/>
          <p:cNvSpPr txBox="1"/>
          <p:nvPr/>
        </p:nvSpPr>
        <p:spPr>
          <a:xfrm>
            <a:off x="533400" y="381000"/>
            <a:ext cx="4363695" cy="584775"/>
          </a:xfrm>
          <a:prstGeom prst="rect">
            <a:avLst/>
          </a:prstGeom>
          <a:noFill/>
        </p:spPr>
        <p:txBody>
          <a:bodyPr wrap="none" rtlCol="0">
            <a:spAutoFit/>
          </a:bodyPr>
          <a:lstStyle/>
          <a:p>
            <a:r>
              <a:rPr lang="en-US" sz="3200" b="1" dirty="0" smtClean="0">
                <a:latin typeface="Aharoni" pitchFamily="2" charset="-79"/>
                <a:cs typeface="Aharoni" pitchFamily="2" charset="-79"/>
              </a:rPr>
              <a:t>The Reformation – 400</a:t>
            </a:r>
            <a:endParaRPr lang="en-US" sz="3200" b="1" dirty="0">
              <a:latin typeface="Aharoni" pitchFamily="2" charset="-79"/>
              <a:cs typeface="Aharoni" pitchFamily="2" charset="-79"/>
            </a:endParaRPr>
          </a:p>
        </p:txBody>
      </p:sp>
      <p:sp>
        <p:nvSpPr>
          <p:cNvPr id="4" name="Smiley Face 3">
            <a:hlinkClick r:id="rId2" action="ppaction://hlinksldjump"/>
          </p:cNvPr>
          <p:cNvSpPr/>
          <p:nvPr/>
        </p:nvSpPr>
        <p:spPr>
          <a:xfrm>
            <a:off x="4191000" y="5943600"/>
            <a:ext cx="838200" cy="838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814938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a:bodyPr>
          <a:lstStyle/>
          <a:p>
            <a:r>
              <a:rPr lang="en-US" sz="3200" dirty="0" smtClean="0"/>
              <a:t>The Reformation eventually lead to the growth of individualism and secularism.  Explain.</a:t>
            </a:r>
            <a:endParaRPr lang="en-US" sz="3200" dirty="0"/>
          </a:p>
        </p:txBody>
      </p:sp>
      <p:sp>
        <p:nvSpPr>
          <p:cNvPr id="3" name="Text Placeholder 2"/>
          <p:cNvSpPr>
            <a:spLocks noGrp="1"/>
          </p:cNvSpPr>
          <p:nvPr>
            <p:ph type="body" idx="1"/>
          </p:nvPr>
        </p:nvSpPr>
        <p:spPr>
          <a:xfrm>
            <a:off x="722313" y="2547938"/>
            <a:ext cx="7772400" cy="3852862"/>
          </a:xfrm>
        </p:spPr>
        <p:txBody>
          <a:bodyPr>
            <a:normAutofit/>
          </a:bodyPr>
          <a:lstStyle/>
          <a:p>
            <a:endParaRPr lang="en-US" sz="3200" dirty="0" smtClean="0">
              <a:latin typeface="+mj-lt"/>
            </a:endParaRPr>
          </a:p>
        </p:txBody>
      </p:sp>
      <p:sp>
        <p:nvSpPr>
          <p:cNvPr id="5" name="TextBox 4"/>
          <p:cNvSpPr txBox="1"/>
          <p:nvPr/>
        </p:nvSpPr>
        <p:spPr>
          <a:xfrm>
            <a:off x="533400" y="381000"/>
            <a:ext cx="4363695" cy="584775"/>
          </a:xfrm>
          <a:prstGeom prst="rect">
            <a:avLst/>
          </a:prstGeom>
          <a:noFill/>
        </p:spPr>
        <p:txBody>
          <a:bodyPr wrap="none" rtlCol="0">
            <a:spAutoFit/>
          </a:bodyPr>
          <a:lstStyle/>
          <a:p>
            <a:r>
              <a:rPr lang="en-US" sz="3200" b="1" dirty="0" smtClean="0">
                <a:latin typeface="Aharoni" pitchFamily="2" charset="-79"/>
                <a:cs typeface="Aharoni" pitchFamily="2" charset="-79"/>
              </a:rPr>
              <a:t>The Reformation – 500</a:t>
            </a:r>
            <a:endParaRPr lang="en-US" sz="3200" b="1" dirty="0">
              <a:latin typeface="Aharoni" pitchFamily="2" charset="-79"/>
              <a:cs typeface="Aharoni" pitchFamily="2" charset="-79"/>
            </a:endParaRPr>
          </a:p>
        </p:txBody>
      </p:sp>
    </p:spTree>
    <p:extLst>
      <p:ext uri="{BB962C8B-B14F-4D97-AF65-F5344CB8AC3E}">
        <p14:creationId xmlns:p14="http://schemas.microsoft.com/office/powerpoint/2010/main" val="1428122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a:bodyPr>
          <a:lstStyle/>
          <a:p>
            <a:r>
              <a:rPr lang="en-US" sz="3200" dirty="0"/>
              <a:t>The Reformation eventually lead to the growth of individualism and secularism.  Explain.</a:t>
            </a:r>
          </a:p>
        </p:txBody>
      </p:sp>
      <p:sp>
        <p:nvSpPr>
          <p:cNvPr id="3" name="Text Placeholder 2"/>
          <p:cNvSpPr>
            <a:spLocks noGrp="1"/>
          </p:cNvSpPr>
          <p:nvPr>
            <p:ph type="body" idx="1"/>
          </p:nvPr>
        </p:nvSpPr>
        <p:spPr>
          <a:xfrm>
            <a:off x="722313" y="2547938"/>
            <a:ext cx="7772400" cy="3395662"/>
          </a:xfrm>
        </p:spPr>
        <p:txBody>
          <a:bodyPr>
            <a:normAutofit fontScale="55000" lnSpcReduction="20000"/>
          </a:bodyPr>
          <a:lstStyle/>
          <a:p>
            <a:r>
              <a:rPr lang="en-US" sz="3200" dirty="0" smtClean="0">
                <a:solidFill>
                  <a:schemeClr val="tx1"/>
                </a:solidFill>
                <a:latin typeface="+mj-lt"/>
              </a:rPr>
              <a:t>Individualism is defined as “a focus on the individual.”  The Reformation was a result of different interpretations of the same belief structure – the New Testament.  The initial reaction to this was a violent rejection of difference.  However, as more interpretations emerged and after significant bloodshed, the notion that one can choose their own interpretation slowly began to develop, from a community choice of interpretation to an individual choice of interpretation.  The self-worth and dignity of an individual was now considered in governance.</a:t>
            </a:r>
          </a:p>
          <a:p>
            <a:r>
              <a:rPr lang="en-US" sz="3200" dirty="0" smtClean="0">
                <a:solidFill>
                  <a:schemeClr val="tx1"/>
                </a:solidFill>
                <a:latin typeface="+mj-lt"/>
              </a:rPr>
              <a:t>Secularism is defined as “being without religion.”  The Reformation emerged from the Renaissance’s emphasis on research and scholarship; in other words, the source of knowledge.  As different philosophies developed, religious ideology shifted, at first away from the centrality of the pope and then away from the centrality of religion.  In other words, religion was no longer the center of life.</a:t>
            </a:r>
            <a:endParaRPr lang="en-US" sz="3200" dirty="0">
              <a:solidFill>
                <a:schemeClr val="tx1"/>
              </a:solidFill>
              <a:latin typeface="+mj-lt"/>
            </a:endParaRPr>
          </a:p>
        </p:txBody>
      </p:sp>
      <p:sp>
        <p:nvSpPr>
          <p:cNvPr id="5" name="TextBox 4"/>
          <p:cNvSpPr txBox="1"/>
          <p:nvPr/>
        </p:nvSpPr>
        <p:spPr>
          <a:xfrm>
            <a:off x="533400" y="381000"/>
            <a:ext cx="4363695" cy="584775"/>
          </a:xfrm>
          <a:prstGeom prst="rect">
            <a:avLst/>
          </a:prstGeom>
          <a:noFill/>
        </p:spPr>
        <p:txBody>
          <a:bodyPr wrap="none" rtlCol="0">
            <a:spAutoFit/>
          </a:bodyPr>
          <a:lstStyle/>
          <a:p>
            <a:r>
              <a:rPr lang="en-US" sz="3200" b="1" dirty="0" smtClean="0">
                <a:latin typeface="Aharoni" pitchFamily="2" charset="-79"/>
                <a:cs typeface="Aharoni" pitchFamily="2" charset="-79"/>
              </a:rPr>
              <a:t>The Reformation – 500</a:t>
            </a:r>
            <a:endParaRPr lang="en-US" sz="3200" b="1" dirty="0">
              <a:latin typeface="Aharoni" pitchFamily="2" charset="-79"/>
              <a:cs typeface="Aharoni" pitchFamily="2" charset="-79"/>
            </a:endParaRPr>
          </a:p>
        </p:txBody>
      </p:sp>
      <p:sp>
        <p:nvSpPr>
          <p:cNvPr id="4" name="Smiley Face 3">
            <a:hlinkClick r:id="rId2" action="ppaction://hlinksldjump"/>
          </p:cNvPr>
          <p:cNvSpPr/>
          <p:nvPr/>
        </p:nvSpPr>
        <p:spPr>
          <a:xfrm>
            <a:off x="4191000" y="5943600"/>
            <a:ext cx="838200" cy="838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13444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fontScale="90000"/>
          </a:bodyPr>
          <a:lstStyle/>
          <a:p>
            <a:r>
              <a:rPr lang="en-US" dirty="0" smtClean="0"/>
              <a:t>How did Martin Luther begin the Protestant Reformation?</a:t>
            </a:r>
            <a:endParaRPr lang="en-US" dirty="0"/>
          </a:p>
        </p:txBody>
      </p:sp>
      <p:sp>
        <p:nvSpPr>
          <p:cNvPr id="3" name="Text Placeholder 2"/>
          <p:cNvSpPr>
            <a:spLocks noGrp="1"/>
          </p:cNvSpPr>
          <p:nvPr>
            <p:ph type="body" idx="1"/>
          </p:nvPr>
        </p:nvSpPr>
        <p:spPr>
          <a:xfrm>
            <a:off x="722313" y="2547938"/>
            <a:ext cx="7772400" cy="3852862"/>
          </a:xfrm>
        </p:spPr>
        <p:txBody>
          <a:bodyPr>
            <a:normAutofit/>
          </a:bodyPr>
          <a:lstStyle/>
          <a:p>
            <a:endParaRPr lang="en-US" sz="3200" dirty="0" smtClean="0">
              <a:latin typeface="+mj-lt"/>
            </a:endParaRPr>
          </a:p>
        </p:txBody>
      </p:sp>
      <p:sp>
        <p:nvSpPr>
          <p:cNvPr id="5" name="TextBox 4"/>
          <p:cNvSpPr txBox="1"/>
          <p:nvPr/>
        </p:nvSpPr>
        <p:spPr>
          <a:xfrm>
            <a:off x="533400" y="381000"/>
            <a:ext cx="5679760" cy="584775"/>
          </a:xfrm>
          <a:prstGeom prst="rect">
            <a:avLst/>
          </a:prstGeom>
          <a:noFill/>
        </p:spPr>
        <p:txBody>
          <a:bodyPr wrap="none" rtlCol="0">
            <a:spAutoFit/>
          </a:bodyPr>
          <a:lstStyle/>
          <a:p>
            <a:r>
              <a:rPr lang="en-US" sz="3200" b="1" dirty="0" smtClean="0">
                <a:latin typeface="Aharoni" pitchFamily="2" charset="-79"/>
                <a:cs typeface="Aharoni" pitchFamily="2" charset="-79"/>
              </a:rPr>
              <a:t>Protestant Reformation – 100</a:t>
            </a:r>
            <a:endParaRPr lang="en-US" sz="3200" b="1" dirty="0">
              <a:latin typeface="Aharoni" pitchFamily="2" charset="-79"/>
              <a:cs typeface="Aharoni" pitchFamily="2" charset="-79"/>
            </a:endParaRPr>
          </a:p>
        </p:txBody>
      </p:sp>
    </p:spTree>
    <p:extLst>
      <p:ext uri="{BB962C8B-B14F-4D97-AF65-F5344CB8AC3E}">
        <p14:creationId xmlns:p14="http://schemas.microsoft.com/office/powerpoint/2010/main" val="3078461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fontScale="90000"/>
          </a:bodyPr>
          <a:lstStyle/>
          <a:p>
            <a:r>
              <a:rPr lang="en-US" dirty="0"/>
              <a:t>How did Martin Luther begin the Protestant Reformation?</a:t>
            </a:r>
          </a:p>
        </p:txBody>
      </p:sp>
      <p:sp>
        <p:nvSpPr>
          <p:cNvPr id="3" name="Text Placeholder 2"/>
          <p:cNvSpPr>
            <a:spLocks noGrp="1"/>
          </p:cNvSpPr>
          <p:nvPr>
            <p:ph type="body" idx="1"/>
          </p:nvPr>
        </p:nvSpPr>
        <p:spPr>
          <a:xfrm>
            <a:off x="722313" y="2547938"/>
            <a:ext cx="7772400" cy="3852862"/>
          </a:xfrm>
        </p:spPr>
        <p:txBody>
          <a:bodyPr>
            <a:normAutofit/>
          </a:bodyPr>
          <a:lstStyle/>
          <a:p>
            <a:r>
              <a:rPr lang="en-US" sz="3200" dirty="0" smtClean="0">
                <a:solidFill>
                  <a:schemeClr val="tx1"/>
                </a:solidFill>
                <a:latin typeface="+mj-lt"/>
              </a:rPr>
              <a:t>He nailed his </a:t>
            </a:r>
            <a:r>
              <a:rPr lang="en-US" sz="3200" i="1" dirty="0" smtClean="0">
                <a:solidFill>
                  <a:schemeClr val="tx1"/>
                </a:solidFill>
                <a:latin typeface="+mj-lt"/>
              </a:rPr>
              <a:t>95 Theses</a:t>
            </a:r>
            <a:r>
              <a:rPr lang="en-US" sz="3200" dirty="0" smtClean="0">
                <a:solidFill>
                  <a:schemeClr val="tx1"/>
                </a:solidFill>
                <a:latin typeface="+mj-lt"/>
              </a:rPr>
              <a:t> onto the door of the Wittenberg Church in Germany.</a:t>
            </a:r>
            <a:endParaRPr lang="en-US" sz="3200" dirty="0">
              <a:solidFill>
                <a:schemeClr val="tx1"/>
              </a:solidFill>
              <a:latin typeface="+mj-lt"/>
            </a:endParaRPr>
          </a:p>
        </p:txBody>
      </p:sp>
      <p:sp>
        <p:nvSpPr>
          <p:cNvPr id="5" name="TextBox 4"/>
          <p:cNvSpPr txBox="1"/>
          <p:nvPr/>
        </p:nvSpPr>
        <p:spPr>
          <a:xfrm>
            <a:off x="533400" y="381000"/>
            <a:ext cx="5679760" cy="584775"/>
          </a:xfrm>
          <a:prstGeom prst="rect">
            <a:avLst/>
          </a:prstGeom>
          <a:noFill/>
        </p:spPr>
        <p:txBody>
          <a:bodyPr wrap="none" rtlCol="0">
            <a:spAutoFit/>
          </a:bodyPr>
          <a:lstStyle/>
          <a:p>
            <a:r>
              <a:rPr lang="en-US" sz="3200" b="1" dirty="0" smtClean="0">
                <a:latin typeface="Aharoni" pitchFamily="2" charset="-79"/>
                <a:cs typeface="Aharoni" pitchFamily="2" charset="-79"/>
              </a:rPr>
              <a:t>Protestant Reformation – </a:t>
            </a:r>
            <a:r>
              <a:rPr lang="en-US" sz="3200" b="1" dirty="0">
                <a:latin typeface="Aharoni" pitchFamily="2" charset="-79"/>
                <a:cs typeface="Aharoni" pitchFamily="2" charset="-79"/>
              </a:rPr>
              <a:t>1</a:t>
            </a:r>
            <a:r>
              <a:rPr lang="en-US" sz="3200" b="1" dirty="0" smtClean="0">
                <a:latin typeface="Aharoni" pitchFamily="2" charset="-79"/>
                <a:cs typeface="Aharoni" pitchFamily="2" charset="-79"/>
              </a:rPr>
              <a:t>00</a:t>
            </a:r>
            <a:endParaRPr lang="en-US" sz="3200" b="1" dirty="0">
              <a:latin typeface="Aharoni" pitchFamily="2" charset="-79"/>
              <a:cs typeface="Aharoni" pitchFamily="2" charset="-79"/>
            </a:endParaRPr>
          </a:p>
        </p:txBody>
      </p:sp>
      <p:sp>
        <p:nvSpPr>
          <p:cNvPr id="4" name="Smiley Face 3">
            <a:hlinkClick r:id="rId2" action="ppaction://hlinksldjump"/>
          </p:cNvPr>
          <p:cNvSpPr/>
          <p:nvPr/>
        </p:nvSpPr>
        <p:spPr>
          <a:xfrm>
            <a:off x="4191000" y="5943600"/>
            <a:ext cx="838200" cy="838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916141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a:bodyPr>
          <a:lstStyle/>
          <a:p>
            <a:r>
              <a:rPr lang="en-US" dirty="0" smtClean="0"/>
              <a:t>What was the </a:t>
            </a:r>
            <a:r>
              <a:rPr lang="en-US" i="1" dirty="0" smtClean="0"/>
              <a:t>95 Theses?</a:t>
            </a:r>
            <a:endParaRPr lang="en-US" dirty="0"/>
          </a:p>
        </p:txBody>
      </p:sp>
      <p:sp>
        <p:nvSpPr>
          <p:cNvPr id="3" name="Text Placeholder 2"/>
          <p:cNvSpPr>
            <a:spLocks noGrp="1"/>
          </p:cNvSpPr>
          <p:nvPr>
            <p:ph type="body" idx="1"/>
          </p:nvPr>
        </p:nvSpPr>
        <p:spPr>
          <a:xfrm>
            <a:off x="722313" y="2547938"/>
            <a:ext cx="7772400" cy="3852862"/>
          </a:xfrm>
        </p:spPr>
        <p:txBody>
          <a:bodyPr>
            <a:normAutofit/>
          </a:bodyPr>
          <a:lstStyle/>
          <a:p>
            <a:endParaRPr lang="en-US" sz="3200" dirty="0" smtClean="0">
              <a:latin typeface="+mj-lt"/>
            </a:endParaRPr>
          </a:p>
        </p:txBody>
      </p:sp>
      <p:sp>
        <p:nvSpPr>
          <p:cNvPr id="5" name="TextBox 4"/>
          <p:cNvSpPr txBox="1"/>
          <p:nvPr/>
        </p:nvSpPr>
        <p:spPr>
          <a:xfrm>
            <a:off x="533400" y="381000"/>
            <a:ext cx="5679760" cy="584775"/>
          </a:xfrm>
          <a:prstGeom prst="rect">
            <a:avLst/>
          </a:prstGeom>
          <a:noFill/>
        </p:spPr>
        <p:txBody>
          <a:bodyPr wrap="none" rtlCol="0">
            <a:spAutoFit/>
          </a:bodyPr>
          <a:lstStyle/>
          <a:p>
            <a:r>
              <a:rPr lang="en-US" sz="3200" b="1" dirty="0" smtClean="0">
                <a:latin typeface="Aharoni" pitchFamily="2" charset="-79"/>
                <a:cs typeface="Aharoni" pitchFamily="2" charset="-79"/>
              </a:rPr>
              <a:t>Protestant Reformation – 200</a:t>
            </a:r>
            <a:endParaRPr lang="en-US" sz="3200" b="1" dirty="0">
              <a:latin typeface="Aharoni" pitchFamily="2" charset="-79"/>
              <a:cs typeface="Aharoni" pitchFamily="2" charset="-79"/>
            </a:endParaRPr>
          </a:p>
        </p:txBody>
      </p:sp>
    </p:spTree>
    <p:extLst>
      <p:ext uri="{BB962C8B-B14F-4D97-AF65-F5344CB8AC3E}">
        <p14:creationId xmlns:p14="http://schemas.microsoft.com/office/powerpoint/2010/main" val="2705412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a:bodyPr>
          <a:lstStyle/>
          <a:p>
            <a:r>
              <a:rPr lang="en-US" dirty="0" smtClean="0"/>
              <a:t>What was the </a:t>
            </a:r>
            <a:r>
              <a:rPr lang="en-US" i="1" dirty="0" smtClean="0"/>
              <a:t>95 Theses</a:t>
            </a:r>
            <a:r>
              <a:rPr lang="en-US" dirty="0" smtClean="0"/>
              <a:t>?</a:t>
            </a:r>
            <a:endParaRPr lang="en-US" dirty="0"/>
          </a:p>
        </p:txBody>
      </p:sp>
      <p:sp>
        <p:nvSpPr>
          <p:cNvPr id="3" name="Text Placeholder 2"/>
          <p:cNvSpPr>
            <a:spLocks noGrp="1"/>
          </p:cNvSpPr>
          <p:nvPr>
            <p:ph type="body" idx="1"/>
          </p:nvPr>
        </p:nvSpPr>
        <p:spPr>
          <a:xfrm>
            <a:off x="722313" y="2547938"/>
            <a:ext cx="7772400" cy="3852862"/>
          </a:xfrm>
        </p:spPr>
        <p:txBody>
          <a:bodyPr>
            <a:normAutofit/>
          </a:bodyPr>
          <a:lstStyle/>
          <a:p>
            <a:r>
              <a:rPr lang="en-US" sz="3200" dirty="0" smtClean="0">
                <a:solidFill>
                  <a:schemeClr val="tx1"/>
                </a:solidFill>
                <a:latin typeface="+mj-lt"/>
              </a:rPr>
              <a:t>A list of complaints Martin Luther had against the Catholic Church.</a:t>
            </a:r>
            <a:endParaRPr lang="en-US" sz="3200" dirty="0">
              <a:solidFill>
                <a:schemeClr val="tx1"/>
              </a:solidFill>
              <a:latin typeface="+mj-lt"/>
            </a:endParaRPr>
          </a:p>
        </p:txBody>
      </p:sp>
      <p:sp>
        <p:nvSpPr>
          <p:cNvPr id="5" name="TextBox 4"/>
          <p:cNvSpPr txBox="1"/>
          <p:nvPr/>
        </p:nvSpPr>
        <p:spPr>
          <a:xfrm>
            <a:off x="533400" y="381000"/>
            <a:ext cx="5679760" cy="584775"/>
          </a:xfrm>
          <a:prstGeom prst="rect">
            <a:avLst/>
          </a:prstGeom>
          <a:noFill/>
        </p:spPr>
        <p:txBody>
          <a:bodyPr wrap="none" rtlCol="0">
            <a:spAutoFit/>
          </a:bodyPr>
          <a:lstStyle/>
          <a:p>
            <a:r>
              <a:rPr lang="en-US" sz="3200" b="1" dirty="0" smtClean="0">
                <a:latin typeface="Aharoni" pitchFamily="2" charset="-79"/>
                <a:cs typeface="Aharoni" pitchFamily="2" charset="-79"/>
              </a:rPr>
              <a:t>Protestant Reformation – 200</a:t>
            </a:r>
            <a:endParaRPr lang="en-US" sz="3200" b="1" dirty="0">
              <a:latin typeface="Aharoni" pitchFamily="2" charset="-79"/>
              <a:cs typeface="Aharoni" pitchFamily="2" charset="-79"/>
            </a:endParaRPr>
          </a:p>
        </p:txBody>
      </p:sp>
      <p:sp>
        <p:nvSpPr>
          <p:cNvPr id="4" name="Smiley Face 3">
            <a:hlinkClick r:id="" action="ppaction://hlinkshowjump?jump=nextslide"/>
          </p:cNvPr>
          <p:cNvSpPr/>
          <p:nvPr/>
        </p:nvSpPr>
        <p:spPr>
          <a:xfrm>
            <a:off x="4191000" y="5943600"/>
            <a:ext cx="838200" cy="838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36083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fontScale="90000"/>
          </a:bodyPr>
          <a:lstStyle/>
          <a:p>
            <a:r>
              <a:rPr lang="en-US" dirty="0" smtClean="0"/>
              <a:t>Why did Martin Luther write his </a:t>
            </a:r>
            <a:r>
              <a:rPr lang="en-US" i="1" dirty="0" smtClean="0"/>
              <a:t>95 Theses</a:t>
            </a:r>
            <a:r>
              <a:rPr lang="en-US" dirty="0" smtClean="0"/>
              <a:t>?</a:t>
            </a:r>
            <a:endParaRPr lang="en-US" dirty="0"/>
          </a:p>
        </p:txBody>
      </p:sp>
      <p:sp>
        <p:nvSpPr>
          <p:cNvPr id="3" name="Text Placeholder 2"/>
          <p:cNvSpPr>
            <a:spLocks noGrp="1"/>
          </p:cNvSpPr>
          <p:nvPr>
            <p:ph type="body" idx="1"/>
          </p:nvPr>
        </p:nvSpPr>
        <p:spPr>
          <a:xfrm>
            <a:off x="722313" y="2547938"/>
            <a:ext cx="7772400" cy="3852862"/>
          </a:xfrm>
        </p:spPr>
        <p:txBody>
          <a:bodyPr>
            <a:normAutofit/>
          </a:bodyPr>
          <a:lstStyle/>
          <a:p>
            <a:endParaRPr lang="en-US" sz="3200" dirty="0" smtClean="0">
              <a:latin typeface="+mj-lt"/>
            </a:endParaRPr>
          </a:p>
        </p:txBody>
      </p:sp>
      <p:sp>
        <p:nvSpPr>
          <p:cNvPr id="5" name="TextBox 4"/>
          <p:cNvSpPr txBox="1"/>
          <p:nvPr/>
        </p:nvSpPr>
        <p:spPr>
          <a:xfrm>
            <a:off x="533400" y="381000"/>
            <a:ext cx="6968574" cy="584775"/>
          </a:xfrm>
          <a:prstGeom prst="rect">
            <a:avLst/>
          </a:prstGeom>
          <a:noFill/>
        </p:spPr>
        <p:txBody>
          <a:bodyPr wrap="none" rtlCol="0">
            <a:spAutoFit/>
          </a:bodyPr>
          <a:lstStyle/>
          <a:p>
            <a:r>
              <a:rPr lang="en-US" sz="3200" b="1" dirty="0" smtClean="0">
                <a:latin typeface="Aharoni" pitchFamily="2" charset="-79"/>
                <a:cs typeface="Aharoni" pitchFamily="2" charset="-79"/>
              </a:rPr>
              <a:t>Protestant Reformation – Bonus 100</a:t>
            </a:r>
            <a:endParaRPr lang="en-US" sz="3200" b="1" dirty="0">
              <a:latin typeface="Aharoni" pitchFamily="2" charset="-79"/>
              <a:cs typeface="Aharoni" pitchFamily="2" charset="-79"/>
            </a:endParaRPr>
          </a:p>
        </p:txBody>
      </p:sp>
    </p:spTree>
    <p:extLst>
      <p:ext uri="{BB962C8B-B14F-4D97-AF65-F5344CB8AC3E}">
        <p14:creationId xmlns:p14="http://schemas.microsoft.com/office/powerpoint/2010/main" val="4145633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609600"/>
            <a:ext cx="1143000" cy="762000"/>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The Reformation</a:t>
            </a:r>
            <a:endParaRPr lang="en-US" sz="1200" b="1" dirty="0">
              <a:solidFill>
                <a:schemeClr val="tx1"/>
              </a:solidFill>
            </a:endParaRPr>
          </a:p>
        </p:txBody>
      </p:sp>
      <p:sp>
        <p:nvSpPr>
          <p:cNvPr id="5" name="Rounded Rectangle 4"/>
          <p:cNvSpPr/>
          <p:nvPr/>
        </p:nvSpPr>
        <p:spPr>
          <a:xfrm>
            <a:off x="2206336" y="609600"/>
            <a:ext cx="1143000" cy="762000"/>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Protestant Reformation</a:t>
            </a:r>
            <a:endParaRPr lang="en-US" sz="1200" b="1" dirty="0">
              <a:solidFill>
                <a:schemeClr val="tx1"/>
              </a:solidFill>
            </a:endParaRPr>
          </a:p>
        </p:txBody>
      </p:sp>
      <p:sp>
        <p:nvSpPr>
          <p:cNvPr id="6" name="Rounded Rectangle 5"/>
          <p:cNvSpPr/>
          <p:nvPr/>
        </p:nvSpPr>
        <p:spPr>
          <a:xfrm>
            <a:off x="5562600" y="609600"/>
            <a:ext cx="1143000" cy="7620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France</a:t>
            </a:r>
          </a:p>
          <a:p>
            <a:pPr algn="ctr"/>
            <a:r>
              <a:rPr lang="en-US" sz="1200" b="1" dirty="0" smtClean="0">
                <a:solidFill>
                  <a:schemeClr val="tx1"/>
                </a:solidFill>
              </a:rPr>
              <a:t>And</a:t>
            </a:r>
          </a:p>
          <a:p>
            <a:pPr algn="ctr"/>
            <a:r>
              <a:rPr lang="en-US" sz="1200" b="1" dirty="0" smtClean="0">
                <a:solidFill>
                  <a:schemeClr val="tx1"/>
                </a:solidFill>
              </a:rPr>
              <a:t>England</a:t>
            </a:r>
            <a:endParaRPr lang="en-US" sz="1200" b="1" dirty="0">
              <a:solidFill>
                <a:schemeClr val="tx1"/>
              </a:solidFill>
            </a:endParaRPr>
          </a:p>
        </p:txBody>
      </p:sp>
      <p:sp>
        <p:nvSpPr>
          <p:cNvPr id="7" name="Rounded Rectangle 6"/>
          <p:cNvSpPr/>
          <p:nvPr/>
        </p:nvSpPr>
        <p:spPr>
          <a:xfrm>
            <a:off x="3886200" y="609600"/>
            <a:ext cx="1143000" cy="76200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Catholic Reformation</a:t>
            </a:r>
            <a:endParaRPr lang="en-US" sz="1200" b="1" dirty="0">
              <a:solidFill>
                <a:schemeClr val="tx1"/>
              </a:solidFill>
            </a:endParaRPr>
          </a:p>
        </p:txBody>
      </p:sp>
      <p:sp>
        <p:nvSpPr>
          <p:cNvPr id="8" name="Rounded Rectangle 7"/>
          <p:cNvSpPr/>
          <p:nvPr/>
        </p:nvSpPr>
        <p:spPr>
          <a:xfrm>
            <a:off x="7239000" y="609600"/>
            <a:ext cx="1143000" cy="76200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Germany</a:t>
            </a:r>
            <a:endParaRPr lang="en-US" sz="1200" b="1" dirty="0">
              <a:solidFill>
                <a:schemeClr val="tx1"/>
              </a:solidFill>
            </a:endParaRPr>
          </a:p>
        </p:txBody>
      </p:sp>
      <p:sp>
        <p:nvSpPr>
          <p:cNvPr id="9" name="Rounded Rectangle 8"/>
          <p:cNvSpPr/>
          <p:nvPr/>
        </p:nvSpPr>
        <p:spPr>
          <a:xfrm>
            <a:off x="453736" y="1676400"/>
            <a:ext cx="1143000" cy="762000"/>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70C0"/>
                </a:solidFill>
                <a:hlinkClick r:id="rId2" action="ppaction://hlinksldjump"/>
              </a:rPr>
              <a:t>100</a:t>
            </a:r>
            <a:endParaRPr lang="en-US" b="1" dirty="0">
              <a:solidFill>
                <a:srgbClr val="0070C0"/>
              </a:solidFill>
            </a:endParaRPr>
          </a:p>
        </p:txBody>
      </p:sp>
      <p:sp>
        <p:nvSpPr>
          <p:cNvPr id="10" name="Rounded Rectangle 9"/>
          <p:cNvSpPr/>
          <p:nvPr/>
        </p:nvSpPr>
        <p:spPr>
          <a:xfrm>
            <a:off x="457200" y="4627418"/>
            <a:ext cx="1143000" cy="762000"/>
          </a:xfrm>
          <a:prstGeom prst="round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70C0"/>
                </a:solidFill>
                <a:hlinkClick r:id="rId3" action="ppaction://hlinksldjump"/>
              </a:rPr>
              <a:t>400</a:t>
            </a:r>
            <a:endParaRPr lang="en-US" b="1" dirty="0">
              <a:solidFill>
                <a:srgbClr val="0070C0"/>
              </a:solidFill>
            </a:endParaRPr>
          </a:p>
        </p:txBody>
      </p:sp>
      <p:sp>
        <p:nvSpPr>
          <p:cNvPr id="11" name="Rounded Rectangle 10"/>
          <p:cNvSpPr/>
          <p:nvPr/>
        </p:nvSpPr>
        <p:spPr>
          <a:xfrm>
            <a:off x="453736" y="2660073"/>
            <a:ext cx="1143000" cy="762000"/>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70C0"/>
                </a:solidFill>
                <a:hlinkClick r:id="rId4" action="ppaction://hlinksldjump"/>
              </a:rPr>
              <a:t>200</a:t>
            </a:r>
            <a:endParaRPr lang="en-US" b="1" dirty="0">
              <a:solidFill>
                <a:srgbClr val="0070C0"/>
              </a:solidFill>
            </a:endParaRPr>
          </a:p>
        </p:txBody>
      </p:sp>
      <p:sp>
        <p:nvSpPr>
          <p:cNvPr id="12" name="Rounded Rectangle 11"/>
          <p:cNvSpPr/>
          <p:nvPr/>
        </p:nvSpPr>
        <p:spPr>
          <a:xfrm>
            <a:off x="457200" y="3657600"/>
            <a:ext cx="1143000" cy="762000"/>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70C0"/>
                </a:solidFill>
                <a:hlinkClick r:id="rId5" action="ppaction://hlinksldjump"/>
              </a:rPr>
              <a:t>300</a:t>
            </a:r>
            <a:endParaRPr lang="en-US" b="1" dirty="0">
              <a:solidFill>
                <a:srgbClr val="0070C0"/>
              </a:solidFill>
            </a:endParaRPr>
          </a:p>
        </p:txBody>
      </p:sp>
      <p:sp>
        <p:nvSpPr>
          <p:cNvPr id="13" name="Rounded Rectangle 12"/>
          <p:cNvSpPr/>
          <p:nvPr/>
        </p:nvSpPr>
        <p:spPr>
          <a:xfrm>
            <a:off x="457200" y="5638800"/>
            <a:ext cx="1143000" cy="762000"/>
          </a:xfrm>
          <a:prstGeom prst="roundRect">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70C0"/>
                </a:solidFill>
                <a:hlinkClick r:id="rId6" action="ppaction://hlinksldjump"/>
              </a:rPr>
              <a:t>500</a:t>
            </a:r>
            <a:endParaRPr lang="en-US" b="1" dirty="0">
              <a:solidFill>
                <a:srgbClr val="0070C0"/>
              </a:solidFill>
            </a:endParaRPr>
          </a:p>
        </p:txBody>
      </p:sp>
      <p:sp>
        <p:nvSpPr>
          <p:cNvPr id="14" name="Rounded Rectangle 13"/>
          <p:cNvSpPr/>
          <p:nvPr/>
        </p:nvSpPr>
        <p:spPr>
          <a:xfrm>
            <a:off x="3886200" y="1676400"/>
            <a:ext cx="1143000" cy="762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70C0"/>
                </a:solidFill>
                <a:hlinkClick r:id="rId7" action="ppaction://hlinksldjump"/>
              </a:rPr>
              <a:t>100</a:t>
            </a:r>
            <a:endParaRPr lang="en-US" b="1" dirty="0">
              <a:solidFill>
                <a:srgbClr val="0070C0"/>
              </a:solidFill>
            </a:endParaRPr>
          </a:p>
        </p:txBody>
      </p:sp>
      <p:sp>
        <p:nvSpPr>
          <p:cNvPr id="15" name="Rounded Rectangle 14"/>
          <p:cNvSpPr/>
          <p:nvPr/>
        </p:nvSpPr>
        <p:spPr>
          <a:xfrm>
            <a:off x="7239000" y="1676400"/>
            <a:ext cx="1143000" cy="76200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70C0"/>
                </a:solidFill>
                <a:hlinkClick r:id="rId8" action="ppaction://hlinksldjump"/>
              </a:rPr>
              <a:t>100</a:t>
            </a:r>
            <a:endParaRPr lang="en-US" b="1" dirty="0">
              <a:solidFill>
                <a:srgbClr val="0070C0"/>
              </a:solidFill>
            </a:endParaRPr>
          </a:p>
        </p:txBody>
      </p:sp>
      <p:sp>
        <p:nvSpPr>
          <p:cNvPr id="16" name="Rounded Rectangle 15"/>
          <p:cNvSpPr/>
          <p:nvPr/>
        </p:nvSpPr>
        <p:spPr>
          <a:xfrm>
            <a:off x="5562600" y="1676400"/>
            <a:ext cx="1143000" cy="76200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70C0"/>
                </a:solidFill>
                <a:hlinkClick r:id="rId9" action="ppaction://hlinksldjump"/>
              </a:rPr>
              <a:t>100</a:t>
            </a:r>
            <a:endParaRPr lang="en-US" b="1" dirty="0">
              <a:solidFill>
                <a:srgbClr val="0070C0"/>
              </a:solidFill>
            </a:endParaRPr>
          </a:p>
        </p:txBody>
      </p:sp>
      <p:sp>
        <p:nvSpPr>
          <p:cNvPr id="17" name="Rounded Rectangle 16"/>
          <p:cNvSpPr/>
          <p:nvPr/>
        </p:nvSpPr>
        <p:spPr>
          <a:xfrm>
            <a:off x="2206336" y="1676400"/>
            <a:ext cx="1143000" cy="762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70C0"/>
                </a:solidFill>
                <a:hlinkClick r:id="rId10" action="ppaction://hlinksldjump"/>
              </a:rPr>
              <a:t>100</a:t>
            </a:r>
            <a:endParaRPr lang="en-US" b="1" dirty="0">
              <a:solidFill>
                <a:srgbClr val="0070C0"/>
              </a:solidFill>
            </a:endParaRPr>
          </a:p>
        </p:txBody>
      </p:sp>
      <p:sp>
        <p:nvSpPr>
          <p:cNvPr id="18" name="Rounded Rectangle 17"/>
          <p:cNvSpPr/>
          <p:nvPr/>
        </p:nvSpPr>
        <p:spPr>
          <a:xfrm>
            <a:off x="7239000" y="2660073"/>
            <a:ext cx="1143000" cy="76200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70C0"/>
                </a:solidFill>
                <a:hlinkClick r:id="rId11" action="ppaction://hlinksldjump"/>
              </a:rPr>
              <a:t>200</a:t>
            </a:r>
            <a:endParaRPr lang="en-US" b="1" dirty="0">
              <a:solidFill>
                <a:srgbClr val="0070C0"/>
              </a:solidFill>
            </a:endParaRPr>
          </a:p>
        </p:txBody>
      </p:sp>
      <p:sp>
        <p:nvSpPr>
          <p:cNvPr id="19" name="Rounded Rectangle 18"/>
          <p:cNvSpPr/>
          <p:nvPr/>
        </p:nvSpPr>
        <p:spPr>
          <a:xfrm>
            <a:off x="5562600" y="2660073"/>
            <a:ext cx="1143000" cy="7620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70C0"/>
                </a:solidFill>
                <a:hlinkClick r:id="rId12" action="ppaction://hlinksldjump"/>
              </a:rPr>
              <a:t>200</a:t>
            </a:r>
            <a:endParaRPr lang="en-US" b="1" dirty="0">
              <a:solidFill>
                <a:srgbClr val="0070C0"/>
              </a:solidFill>
            </a:endParaRPr>
          </a:p>
        </p:txBody>
      </p:sp>
      <p:sp>
        <p:nvSpPr>
          <p:cNvPr id="20" name="Rounded Rectangle 19"/>
          <p:cNvSpPr/>
          <p:nvPr/>
        </p:nvSpPr>
        <p:spPr>
          <a:xfrm>
            <a:off x="3886200" y="2660073"/>
            <a:ext cx="1143000" cy="7620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70C0"/>
                </a:solidFill>
                <a:hlinkClick r:id="rId13" action="ppaction://hlinksldjump"/>
              </a:rPr>
              <a:t>200</a:t>
            </a:r>
            <a:endParaRPr lang="en-US" b="1" dirty="0">
              <a:solidFill>
                <a:srgbClr val="0070C0"/>
              </a:solidFill>
            </a:endParaRPr>
          </a:p>
        </p:txBody>
      </p:sp>
      <p:sp>
        <p:nvSpPr>
          <p:cNvPr id="21" name="Rounded Rectangle 20"/>
          <p:cNvSpPr/>
          <p:nvPr/>
        </p:nvSpPr>
        <p:spPr>
          <a:xfrm>
            <a:off x="2206336" y="2660073"/>
            <a:ext cx="1143000" cy="762000"/>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70C0"/>
                </a:solidFill>
                <a:hlinkClick r:id="rId14" action="ppaction://hlinksldjump"/>
              </a:rPr>
              <a:t>200</a:t>
            </a:r>
            <a:endParaRPr lang="en-US" b="1" dirty="0">
              <a:solidFill>
                <a:srgbClr val="0070C0"/>
              </a:solidFill>
            </a:endParaRPr>
          </a:p>
        </p:txBody>
      </p:sp>
      <p:sp>
        <p:nvSpPr>
          <p:cNvPr id="22" name="Rounded Rectangle 21"/>
          <p:cNvSpPr/>
          <p:nvPr/>
        </p:nvSpPr>
        <p:spPr>
          <a:xfrm>
            <a:off x="7239000" y="3657600"/>
            <a:ext cx="1143000" cy="762000"/>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70C0"/>
                </a:solidFill>
                <a:hlinkClick r:id="rId15" action="ppaction://hlinksldjump"/>
              </a:rPr>
              <a:t>300</a:t>
            </a:r>
            <a:endParaRPr lang="en-US" b="1" dirty="0">
              <a:solidFill>
                <a:srgbClr val="0070C0"/>
              </a:solidFill>
            </a:endParaRPr>
          </a:p>
        </p:txBody>
      </p:sp>
      <p:sp>
        <p:nvSpPr>
          <p:cNvPr id="23" name="Rounded Rectangle 22"/>
          <p:cNvSpPr/>
          <p:nvPr/>
        </p:nvSpPr>
        <p:spPr>
          <a:xfrm>
            <a:off x="5562600" y="3657600"/>
            <a:ext cx="1143000" cy="76200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70C0"/>
                </a:solidFill>
                <a:hlinkClick r:id="rId16" action="ppaction://hlinksldjump"/>
              </a:rPr>
              <a:t>300</a:t>
            </a:r>
            <a:endParaRPr lang="en-US" b="1" dirty="0">
              <a:solidFill>
                <a:srgbClr val="0070C0"/>
              </a:solidFill>
            </a:endParaRPr>
          </a:p>
        </p:txBody>
      </p:sp>
      <p:sp>
        <p:nvSpPr>
          <p:cNvPr id="24" name="Rounded Rectangle 23"/>
          <p:cNvSpPr/>
          <p:nvPr/>
        </p:nvSpPr>
        <p:spPr>
          <a:xfrm>
            <a:off x="3886200" y="3657600"/>
            <a:ext cx="1143000" cy="7620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70C0"/>
                </a:solidFill>
                <a:hlinkClick r:id="rId17" action="ppaction://hlinksldjump"/>
              </a:rPr>
              <a:t>300</a:t>
            </a:r>
            <a:endParaRPr lang="en-US" b="1" dirty="0">
              <a:solidFill>
                <a:srgbClr val="0070C0"/>
              </a:solidFill>
            </a:endParaRPr>
          </a:p>
        </p:txBody>
      </p:sp>
      <p:sp>
        <p:nvSpPr>
          <p:cNvPr id="25" name="Rounded Rectangle 24"/>
          <p:cNvSpPr/>
          <p:nvPr/>
        </p:nvSpPr>
        <p:spPr>
          <a:xfrm>
            <a:off x="2206336" y="3657600"/>
            <a:ext cx="1143000" cy="7620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70C0"/>
                </a:solidFill>
                <a:hlinkClick r:id="rId18" action="ppaction://hlinksldjump"/>
              </a:rPr>
              <a:t>300</a:t>
            </a:r>
            <a:endParaRPr lang="en-US" b="1" dirty="0">
              <a:solidFill>
                <a:srgbClr val="0070C0"/>
              </a:solidFill>
            </a:endParaRPr>
          </a:p>
        </p:txBody>
      </p:sp>
      <p:sp>
        <p:nvSpPr>
          <p:cNvPr id="26" name="Rounded Rectangle 25"/>
          <p:cNvSpPr/>
          <p:nvPr/>
        </p:nvSpPr>
        <p:spPr>
          <a:xfrm>
            <a:off x="7239000" y="4627418"/>
            <a:ext cx="1143000" cy="762000"/>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70C0"/>
                </a:solidFill>
                <a:hlinkClick r:id="rId19" action="ppaction://hlinksldjump"/>
              </a:rPr>
              <a:t>400</a:t>
            </a:r>
            <a:endParaRPr lang="en-US" b="1" dirty="0">
              <a:solidFill>
                <a:srgbClr val="0070C0"/>
              </a:solidFill>
            </a:endParaRPr>
          </a:p>
        </p:txBody>
      </p:sp>
      <p:sp>
        <p:nvSpPr>
          <p:cNvPr id="27" name="Rounded Rectangle 26"/>
          <p:cNvSpPr/>
          <p:nvPr/>
        </p:nvSpPr>
        <p:spPr>
          <a:xfrm>
            <a:off x="5562600" y="4627418"/>
            <a:ext cx="1143000" cy="762000"/>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70C0"/>
                </a:solidFill>
                <a:hlinkClick r:id="rId20" action="ppaction://hlinksldjump"/>
              </a:rPr>
              <a:t>400</a:t>
            </a:r>
            <a:endParaRPr lang="en-US" b="1" dirty="0">
              <a:solidFill>
                <a:srgbClr val="0070C0"/>
              </a:solidFill>
            </a:endParaRPr>
          </a:p>
        </p:txBody>
      </p:sp>
      <p:sp>
        <p:nvSpPr>
          <p:cNvPr id="28" name="Rounded Rectangle 27"/>
          <p:cNvSpPr/>
          <p:nvPr/>
        </p:nvSpPr>
        <p:spPr>
          <a:xfrm>
            <a:off x="3886200" y="4627418"/>
            <a:ext cx="1143000" cy="76200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70C0"/>
                </a:solidFill>
                <a:hlinkClick r:id="rId21" action="ppaction://hlinksldjump"/>
              </a:rPr>
              <a:t>400</a:t>
            </a:r>
            <a:endParaRPr lang="en-US" b="1" dirty="0">
              <a:solidFill>
                <a:srgbClr val="0070C0"/>
              </a:solidFill>
            </a:endParaRPr>
          </a:p>
        </p:txBody>
      </p:sp>
      <p:sp>
        <p:nvSpPr>
          <p:cNvPr id="29" name="Rounded Rectangle 28"/>
          <p:cNvSpPr/>
          <p:nvPr/>
        </p:nvSpPr>
        <p:spPr>
          <a:xfrm>
            <a:off x="2206336" y="4627418"/>
            <a:ext cx="1143000" cy="762000"/>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70C0"/>
                </a:solidFill>
                <a:hlinkClick r:id="rId22" action="ppaction://hlinksldjump"/>
              </a:rPr>
              <a:t>400</a:t>
            </a:r>
            <a:endParaRPr lang="en-US" b="1" dirty="0">
              <a:solidFill>
                <a:srgbClr val="0070C0"/>
              </a:solidFill>
            </a:endParaRPr>
          </a:p>
        </p:txBody>
      </p:sp>
      <p:sp>
        <p:nvSpPr>
          <p:cNvPr id="30" name="Rounded Rectangle 29"/>
          <p:cNvSpPr/>
          <p:nvPr/>
        </p:nvSpPr>
        <p:spPr>
          <a:xfrm>
            <a:off x="7239000" y="5638800"/>
            <a:ext cx="1143000" cy="762000"/>
          </a:xfrm>
          <a:prstGeom prst="round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70C0"/>
                </a:solidFill>
                <a:hlinkClick r:id="rId23" action="ppaction://hlinksldjump"/>
              </a:rPr>
              <a:t>500</a:t>
            </a:r>
            <a:endParaRPr lang="en-US" b="1" dirty="0">
              <a:solidFill>
                <a:srgbClr val="0070C0"/>
              </a:solidFill>
            </a:endParaRPr>
          </a:p>
        </p:txBody>
      </p:sp>
      <p:sp>
        <p:nvSpPr>
          <p:cNvPr id="31" name="Rounded Rectangle 30"/>
          <p:cNvSpPr/>
          <p:nvPr/>
        </p:nvSpPr>
        <p:spPr>
          <a:xfrm>
            <a:off x="5562600" y="5638800"/>
            <a:ext cx="1143000" cy="762000"/>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70C0"/>
                </a:solidFill>
                <a:hlinkClick r:id="rId24" action="ppaction://hlinksldjump"/>
              </a:rPr>
              <a:t>500</a:t>
            </a:r>
            <a:endParaRPr lang="en-US" b="1" dirty="0">
              <a:solidFill>
                <a:srgbClr val="0070C0"/>
              </a:solidFill>
            </a:endParaRPr>
          </a:p>
        </p:txBody>
      </p:sp>
      <p:sp>
        <p:nvSpPr>
          <p:cNvPr id="32" name="Rounded Rectangle 31"/>
          <p:cNvSpPr/>
          <p:nvPr/>
        </p:nvSpPr>
        <p:spPr>
          <a:xfrm>
            <a:off x="3886200" y="5638800"/>
            <a:ext cx="1143000" cy="76200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70C0"/>
                </a:solidFill>
                <a:hlinkClick r:id="rId25" action="ppaction://hlinksldjump"/>
              </a:rPr>
              <a:t>500</a:t>
            </a:r>
            <a:endParaRPr lang="en-US" b="1" dirty="0">
              <a:solidFill>
                <a:srgbClr val="0070C0"/>
              </a:solidFill>
            </a:endParaRPr>
          </a:p>
        </p:txBody>
      </p:sp>
      <p:sp>
        <p:nvSpPr>
          <p:cNvPr id="33" name="Rounded Rectangle 32"/>
          <p:cNvSpPr/>
          <p:nvPr/>
        </p:nvSpPr>
        <p:spPr>
          <a:xfrm>
            <a:off x="2206336" y="5638800"/>
            <a:ext cx="1143000" cy="762000"/>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70C0"/>
                </a:solidFill>
                <a:hlinkClick r:id="rId26" action="ppaction://hlinksldjump"/>
              </a:rPr>
              <a:t>500</a:t>
            </a:r>
            <a:endParaRPr lang="en-US" b="1" dirty="0">
              <a:solidFill>
                <a:srgbClr val="0070C0"/>
              </a:solidFill>
            </a:endParaRPr>
          </a:p>
        </p:txBody>
      </p:sp>
      <p:sp>
        <p:nvSpPr>
          <p:cNvPr id="34" name="Smiley Face 33">
            <a:hlinkClick r:id="rId27" action="ppaction://hlinksldjump"/>
          </p:cNvPr>
          <p:cNvSpPr/>
          <p:nvPr/>
        </p:nvSpPr>
        <p:spPr>
          <a:xfrm>
            <a:off x="4267200" y="76200"/>
            <a:ext cx="457200" cy="457200"/>
          </a:xfrm>
          <a:prstGeom prst="smileyFac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00081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fontScale="90000"/>
          </a:bodyPr>
          <a:lstStyle/>
          <a:p>
            <a:r>
              <a:rPr lang="en-US" dirty="0" smtClean="0"/>
              <a:t>Why did Martin Luther write his </a:t>
            </a:r>
            <a:r>
              <a:rPr lang="en-US" i="1" dirty="0" smtClean="0"/>
              <a:t>95 Theses</a:t>
            </a:r>
            <a:r>
              <a:rPr lang="en-US" dirty="0" smtClean="0"/>
              <a:t>?</a:t>
            </a:r>
            <a:endParaRPr lang="en-US" dirty="0"/>
          </a:p>
        </p:txBody>
      </p:sp>
      <p:sp>
        <p:nvSpPr>
          <p:cNvPr id="3" name="Text Placeholder 2"/>
          <p:cNvSpPr>
            <a:spLocks noGrp="1"/>
          </p:cNvSpPr>
          <p:nvPr>
            <p:ph type="body" idx="1"/>
          </p:nvPr>
        </p:nvSpPr>
        <p:spPr>
          <a:xfrm>
            <a:off x="722313" y="2547938"/>
            <a:ext cx="7772400" cy="3852862"/>
          </a:xfrm>
        </p:spPr>
        <p:txBody>
          <a:bodyPr>
            <a:normAutofit/>
          </a:bodyPr>
          <a:lstStyle/>
          <a:p>
            <a:r>
              <a:rPr lang="en-US" sz="3200" dirty="0" smtClean="0">
                <a:solidFill>
                  <a:schemeClr val="tx1"/>
                </a:solidFill>
                <a:latin typeface="+mj-lt"/>
              </a:rPr>
              <a:t>He was upset with the corruption of the Catholic Church, particularly Indulgences, and wanted to reform the Church by starting a discussion around his </a:t>
            </a:r>
            <a:r>
              <a:rPr lang="en-US" sz="3200" i="1" dirty="0" smtClean="0">
                <a:solidFill>
                  <a:schemeClr val="tx1"/>
                </a:solidFill>
                <a:latin typeface="+mj-lt"/>
              </a:rPr>
              <a:t>95 Theses</a:t>
            </a:r>
            <a:r>
              <a:rPr lang="en-US" sz="3200" dirty="0" smtClean="0">
                <a:solidFill>
                  <a:schemeClr val="tx1"/>
                </a:solidFill>
                <a:latin typeface="+mj-lt"/>
              </a:rPr>
              <a:t>.</a:t>
            </a:r>
            <a:endParaRPr lang="en-US" sz="3200" dirty="0">
              <a:solidFill>
                <a:schemeClr val="tx1"/>
              </a:solidFill>
              <a:latin typeface="+mj-lt"/>
            </a:endParaRPr>
          </a:p>
        </p:txBody>
      </p:sp>
      <p:sp>
        <p:nvSpPr>
          <p:cNvPr id="5" name="TextBox 4"/>
          <p:cNvSpPr txBox="1"/>
          <p:nvPr/>
        </p:nvSpPr>
        <p:spPr>
          <a:xfrm>
            <a:off x="533400" y="381000"/>
            <a:ext cx="6968574" cy="584775"/>
          </a:xfrm>
          <a:prstGeom prst="rect">
            <a:avLst/>
          </a:prstGeom>
          <a:noFill/>
        </p:spPr>
        <p:txBody>
          <a:bodyPr wrap="none" rtlCol="0">
            <a:spAutoFit/>
          </a:bodyPr>
          <a:lstStyle/>
          <a:p>
            <a:r>
              <a:rPr lang="en-US" sz="3200" b="1" dirty="0" smtClean="0">
                <a:latin typeface="Aharoni" pitchFamily="2" charset="-79"/>
                <a:cs typeface="Aharoni" pitchFamily="2" charset="-79"/>
              </a:rPr>
              <a:t>Protestant Reformation – Bonus 100</a:t>
            </a:r>
            <a:endParaRPr lang="en-US" sz="3200" b="1" dirty="0">
              <a:latin typeface="Aharoni" pitchFamily="2" charset="-79"/>
              <a:cs typeface="Aharoni" pitchFamily="2" charset="-79"/>
            </a:endParaRPr>
          </a:p>
        </p:txBody>
      </p:sp>
      <p:sp>
        <p:nvSpPr>
          <p:cNvPr id="4" name="Smiley Face 3">
            <a:hlinkClick r:id="rId2" action="ppaction://hlinksldjump"/>
          </p:cNvPr>
          <p:cNvSpPr/>
          <p:nvPr/>
        </p:nvSpPr>
        <p:spPr>
          <a:xfrm>
            <a:off x="4191000" y="5943600"/>
            <a:ext cx="838200" cy="838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10387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fontScale="90000"/>
          </a:bodyPr>
          <a:lstStyle/>
          <a:p>
            <a:r>
              <a:rPr lang="en-US" dirty="0" smtClean="0"/>
              <a:t>Who is John Wycliffe?  What happened to him?</a:t>
            </a:r>
            <a:endParaRPr lang="en-US" dirty="0"/>
          </a:p>
        </p:txBody>
      </p:sp>
      <p:sp>
        <p:nvSpPr>
          <p:cNvPr id="3" name="Text Placeholder 2"/>
          <p:cNvSpPr>
            <a:spLocks noGrp="1"/>
          </p:cNvSpPr>
          <p:nvPr>
            <p:ph type="body" idx="1"/>
          </p:nvPr>
        </p:nvSpPr>
        <p:spPr>
          <a:xfrm>
            <a:off x="722313" y="2547938"/>
            <a:ext cx="7772400" cy="3852862"/>
          </a:xfrm>
        </p:spPr>
        <p:txBody>
          <a:bodyPr>
            <a:normAutofit/>
          </a:bodyPr>
          <a:lstStyle/>
          <a:p>
            <a:endParaRPr lang="en-US" sz="3200" dirty="0" smtClean="0">
              <a:latin typeface="+mj-lt"/>
            </a:endParaRPr>
          </a:p>
        </p:txBody>
      </p:sp>
      <p:sp>
        <p:nvSpPr>
          <p:cNvPr id="5" name="TextBox 4"/>
          <p:cNvSpPr txBox="1"/>
          <p:nvPr/>
        </p:nvSpPr>
        <p:spPr>
          <a:xfrm>
            <a:off x="533400" y="381000"/>
            <a:ext cx="5679760" cy="584775"/>
          </a:xfrm>
          <a:prstGeom prst="rect">
            <a:avLst/>
          </a:prstGeom>
          <a:noFill/>
        </p:spPr>
        <p:txBody>
          <a:bodyPr wrap="none" rtlCol="0">
            <a:spAutoFit/>
          </a:bodyPr>
          <a:lstStyle/>
          <a:p>
            <a:r>
              <a:rPr lang="en-US" sz="3200" b="1" dirty="0" smtClean="0">
                <a:latin typeface="Aharoni" pitchFamily="2" charset="-79"/>
                <a:cs typeface="Aharoni" pitchFamily="2" charset="-79"/>
              </a:rPr>
              <a:t>Protestant Reformation – 300</a:t>
            </a:r>
            <a:endParaRPr lang="en-US" sz="3200" b="1" dirty="0">
              <a:latin typeface="Aharoni" pitchFamily="2" charset="-79"/>
              <a:cs typeface="Aharoni" pitchFamily="2" charset="-79"/>
            </a:endParaRPr>
          </a:p>
        </p:txBody>
      </p:sp>
    </p:spTree>
    <p:extLst>
      <p:ext uri="{BB962C8B-B14F-4D97-AF65-F5344CB8AC3E}">
        <p14:creationId xmlns:p14="http://schemas.microsoft.com/office/powerpoint/2010/main" val="38944318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fontScale="90000"/>
          </a:bodyPr>
          <a:lstStyle/>
          <a:p>
            <a:r>
              <a:rPr lang="en-US" dirty="0"/>
              <a:t>Who is John Wycliffe?  What happened to him?</a:t>
            </a:r>
          </a:p>
        </p:txBody>
      </p:sp>
      <p:sp>
        <p:nvSpPr>
          <p:cNvPr id="3" name="Text Placeholder 2"/>
          <p:cNvSpPr>
            <a:spLocks noGrp="1"/>
          </p:cNvSpPr>
          <p:nvPr>
            <p:ph type="body" idx="1"/>
          </p:nvPr>
        </p:nvSpPr>
        <p:spPr>
          <a:xfrm>
            <a:off x="722313" y="2547938"/>
            <a:ext cx="7772400" cy="3852862"/>
          </a:xfrm>
        </p:spPr>
        <p:txBody>
          <a:bodyPr>
            <a:normAutofit/>
          </a:bodyPr>
          <a:lstStyle/>
          <a:p>
            <a:r>
              <a:rPr lang="en-US" sz="3200" dirty="0" smtClean="0">
                <a:solidFill>
                  <a:schemeClr val="tx1"/>
                </a:solidFill>
                <a:latin typeface="+mj-lt"/>
              </a:rPr>
              <a:t>14</a:t>
            </a:r>
            <a:r>
              <a:rPr lang="en-US" sz="3200" baseline="30000" dirty="0" smtClean="0">
                <a:solidFill>
                  <a:schemeClr val="tx1"/>
                </a:solidFill>
                <a:latin typeface="+mj-lt"/>
              </a:rPr>
              <a:t>th</a:t>
            </a:r>
            <a:r>
              <a:rPr lang="en-US" sz="3200" dirty="0" smtClean="0">
                <a:solidFill>
                  <a:schemeClr val="tx1"/>
                </a:solidFill>
                <a:latin typeface="+mj-lt"/>
              </a:rPr>
              <a:t> century English priest who spoke out against the abuses of the Catholic Church.  Declared a heretic but died of a stroke before the Church had a chance to burn him at the stake.  They burned his body after death.</a:t>
            </a:r>
            <a:endParaRPr lang="en-US" sz="3200" dirty="0">
              <a:solidFill>
                <a:schemeClr val="tx1"/>
              </a:solidFill>
              <a:latin typeface="+mj-lt"/>
            </a:endParaRPr>
          </a:p>
        </p:txBody>
      </p:sp>
      <p:sp>
        <p:nvSpPr>
          <p:cNvPr id="5" name="TextBox 4"/>
          <p:cNvSpPr txBox="1"/>
          <p:nvPr/>
        </p:nvSpPr>
        <p:spPr>
          <a:xfrm>
            <a:off x="533400" y="381000"/>
            <a:ext cx="5679760" cy="584775"/>
          </a:xfrm>
          <a:prstGeom prst="rect">
            <a:avLst/>
          </a:prstGeom>
          <a:noFill/>
        </p:spPr>
        <p:txBody>
          <a:bodyPr wrap="none" rtlCol="0">
            <a:spAutoFit/>
          </a:bodyPr>
          <a:lstStyle/>
          <a:p>
            <a:r>
              <a:rPr lang="en-US" sz="3200" b="1" dirty="0" smtClean="0">
                <a:latin typeface="Aharoni" pitchFamily="2" charset="-79"/>
                <a:cs typeface="Aharoni" pitchFamily="2" charset="-79"/>
              </a:rPr>
              <a:t>Protestant Reformation – 300</a:t>
            </a:r>
            <a:endParaRPr lang="en-US" sz="3200" b="1" dirty="0">
              <a:latin typeface="Aharoni" pitchFamily="2" charset="-79"/>
              <a:cs typeface="Aharoni" pitchFamily="2" charset="-79"/>
            </a:endParaRPr>
          </a:p>
        </p:txBody>
      </p:sp>
      <p:sp>
        <p:nvSpPr>
          <p:cNvPr id="4" name="Smiley Face 3">
            <a:hlinkClick r:id="rId2" action="ppaction://hlinksldjump"/>
          </p:cNvPr>
          <p:cNvSpPr/>
          <p:nvPr/>
        </p:nvSpPr>
        <p:spPr>
          <a:xfrm>
            <a:off x="4191000" y="5943600"/>
            <a:ext cx="838200" cy="838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30360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fontScale="90000"/>
          </a:bodyPr>
          <a:lstStyle/>
          <a:p>
            <a:r>
              <a:rPr lang="en-US" dirty="0" smtClean="0"/>
              <a:t>Who is Jan Hus?  What happened to him?</a:t>
            </a:r>
            <a:endParaRPr lang="en-US" dirty="0"/>
          </a:p>
        </p:txBody>
      </p:sp>
      <p:sp>
        <p:nvSpPr>
          <p:cNvPr id="3" name="Text Placeholder 2"/>
          <p:cNvSpPr>
            <a:spLocks noGrp="1"/>
          </p:cNvSpPr>
          <p:nvPr>
            <p:ph type="body" idx="1"/>
          </p:nvPr>
        </p:nvSpPr>
        <p:spPr>
          <a:xfrm>
            <a:off x="722313" y="2547938"/>
            <a:ext cx="7772400" cy="3852862"/>
          </a:xfrm>
        </p:spPr>
        <p:txBody>
          <a:bodyPr>
            <a:normAutofit/>
          </a:bodyPr>
          <a:lstStyle/>
          <a:p>
            <a:endParaRPr lang="en-US" sz="3200" dirty="0" smtClean="0">
              <a:latin typeface="+mj-lt"/>
            </a:endParaRPr>
          </a:p>
        </p:txBody>
      </p:sp>
      <p:sp>
        <p:nvSpPr>
          <p:cNvPr id="5" name="TextBox 4"/>
          <p:cNvSpPr txBox="1"/>
          <p:nvPr/>
        </p:nvSpPr>
        <p:spPr>
          <a:xfrm>
            <a:off x="533400" y="381000"/>
            <a:ext cx="5679760" cy="584775"/>
          </a:xfrm>
          <a:prstGeom prst="rect">
            <a:avLst/>
          </a:prstGeom>
          <a:noFill/>
        </p:spPr>
        <p:txBody>
          <a:bodyPr wrap="none" rtlCol="0">
            <a:spAutoFit/>
          </a:bodyPr>
          <a:lstStyle/>
          <a:p>
            <a:r>
              <a:rPr lang="en-US" sz="3200" b="1" dirty="0" smtClean="0">
                <a:latin typeface="Aharoni" pitchFamily="2" charset="-79"/>
                <a:cs typeface="Aharoni" pitchFamily="2" charset="-79"/>
              </a:rPr>
              <a:t>Protestant Reformation – 400</a:t>
            </a:r>
            <a:endParaRPr lang="en-US" sz="3200" b="1" dirty="0">
              <a:latin typeface="Aharoni" pitchFamily="2" charset="-79"/>
              <a:cs typeface="Aharoni" pitchFamily="2" charset="-79"/>
            </a:endParaRPr>
          </a:p>
        </p:txBody>
      </p:sp>
    </p:spTree>
    <p:extLst>
      <p:ext uri="{BB962C8B-B14F-4D97-AF65-F5344CB8AC3E}">
        <p14:creationId xmlns:p14="http://schemas.microsoft.com/office/powerpoint/2010/main" val="7058820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fontScale="90000"/>
          </a:bodyPr>
          <a:lstStyle/>
          <a:p>
            <a:r>
              <a:rPr lang="en-US" dirty="0"/>
              <a:t>Who is Jan Hus?  What happened to him?</a:t>
            </a:r>
          </a:p>
        </p:txBody>
      </p:sp>
      <p:sp>
        <p:nvSpPr>
          <p:cNvPr id="3" name="Text Placeholder 2"/>
          <p:cNvSpPr>
            <a:spLocks noGrp="1"/>
          </p:cNvSpPr>
          <p:nvPr>
            <p:ph type="body" idx="1"/>
          </p:nvPr>
        </p:nvSpPr>
        <p:spPr>
          <a:xfrm>
            <a:off x="722313" y="2547938"/>
            <a:ext cx="7772400" cy="3852862"/>
          </a:xfrm>
        </p:spPr>
        <p:txBody>
          <a:bodyPr>
            <a:normAutofit/>
          </a:bodyPr>
          <a:lstStyle/>
          <a:p>
            <a:r>
              <a:rPr lang="en-US" sz="3200" dirty="0" smtClean="0">
                <a:solidFill>
                  <a:schemeClr val="tx1"/>
                </a:solidFill>
                <a:latin typeface="+mj-lt"/>
              </a:rPr>
              <a:t>14</a:t>
            </a:r>
            <a:r>
              <a:rPr lang="en-US" sz="3200" baseline="30000" dirty="0" smtClean="0">
                <a:solidFill>
                  <a:schemeClr val="tx1"/>
                </a:solidFill>
                <a:latin typeface="+mj-lt"/>
              </a:rPr>
              <a:t>th</a:t>
            </a:r>
            <a:r>
              <a:rPr lang="en-US" sz="3200" dirty="0" smtClean="0">
                <a:solidFill>
                  <a:schemeClr val="tx1"/>
                </a:solidFill>
                <a:latin typeface="+mj-lt"/>
              </a:rPr>
              <a:t> century Czech priest who spoke out against the abuses of the Catholic Church.  Declared a heretic and burned at the stake.</a:t>
            </a:r>
            <a:endParaRPr lang="en-US" sz="3200" dirty="0">
              <a:solidFill>
                <a:schemeClr val="tx1"/>
              </a:solidFill>
              <a:latin typeface="+mj-lt"/>
            </a:endParaRPr>
          </a:p>
        </p:txBody>
      </p:sp>
      <p:sp>
        <p:nvSpPr>
          <p:cNvPr id="5" name="TextBox 4"/>
          <p:cNvSpPr txBox="1"/>
          <p:nvPr/>
        </p:nvSpPr>
        <p:spPr>
          <a:xfrm>
            <a:off x="533400" y="381000"/>
            <a:ext cx="5679760" cy="584775"/>
          </a:xfrm>
          <a:prstGeom prst="rect">
            <a:avLst/>
          </a:prstGeom>
          <a:noFill/>
        </p:spPr>
        <p:txBody>
          <a:bodyPr wrap="none" rtlCol="0">
            <a:spAutoFit/>
          </a:bodyPr>
          <a:lstStyle/>
          <a:p>
            <a:r>
              <a:rPr lang="en-US" sz="3200" b="1" dirty="0" smtClean="0">
                <a:latin typeface="Aharoni" pitchFamily="2" charset="-79"/>
                <a:cs typeface="Aharoni" pitchFamily="2" charset="-79"/>
              </a:rPr>
              <a:t>Protestant Reformation – 400</a:t>
            </a:r>
            <a:endParaRPr lang="en-US" sz="3200" b="1" dirty="0">
              <a:latin typeface="Aharoni" pitchFamily="2" charset="-79"/>
              <a:cs typeface="Aharoni" pitchFamily="2" charset="-79"/>
            </a:endParaRPr>
          </a:p>
        </p:txBody>
      </p:sp>
      <p:sp>
        <p:nvSpPr>
          <p:cNvPr id="4" name="Smiley Face 3">
            <a:hlinkClick r:id="rId2" action="ppaction://hlinksldjump"/>
          </p:cNvPr>
          <p:cNvSpPr/>
          <p:nvPr/>
        </p:nvSpPr>
        <p:spPr>
          <a:xfrm>
            <a:off x="4191000" y="5943600"/>
            <a:ext cx="838200" cy="838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42910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fontScale="90000"/>
          </a:bodyPr>
          <a:lstStyle/>
          <a:p>
            <a:r>
              <a:rPr lang="en-US" dirty="0" smtClean="0"/>
              <a:t>What are the three core beliefs of Lutheranism?</a:t>
            </a:r>
            <a:endParaRPr lang="en-US" dirty="0"/>
          </a:p>
        </p:txBody>
      </p:sp>
      <p:sp>
        <p:nvSpPr>
          <p:cNvPr id="3" name="Text Placeholder 2"/>
          <p:cNvSpPr>
            <a:spLocks noGrp="1"/>
          </p:cNvSpPr>
          <p:nvPr>
            <p:ph type="body" idx="1"/>
          </p:nvPr>
        </p:nvSpPr>
        <p:spPr>
          <a:xfrm>
            <a:off x="722313" y="2547938"/>
            <a:ext cx="7772400" cy="3852862"/>
          </a:xfrm>
        </p:spPr>
        <p:txBody>
          <a:bodyPr>
            <a:normAutofit/>
          </a:bodyPr>
          <a:lstStyle/>
          <a:p>
            <a:endParaRPr lang="en-US" sz="3200" dirty="0" smtClean="0">
              <a:latin typeface="+mj-lt"/>
            </a:endParaRPr>
          </a:p>
        </p:txBody>
      </p:sp>
      <p:sp>
        <p:nvSpPr>
          <p:cNvPr id="5" name="TextBox 4"/>
          <p:cNvSpPr txBox="1"/>
          <p:nvPr/>
        </p:nvSpPr>
        <p:spPr>
          <a:xfrm>
            <a:off x="533400" y="381000"/>
            <a:ext cx="5679760" cy="584775"/>
          </a:xfrm>
          <a:prstGeom prst="rect">
            <a:avLst/>
          </a:prstGeom>
          <a:noFill/>
        </p:spPr>
        <p:txBody>
          <a:bodyPr wrap="none" rtlCol="0">
            <a:spAutoFit/>
          </a:bodyPr>
          <a:lstStyle/>
          <a:p>
            <a:r>
              <a:rPr lang="en-US" sz="3200" b="1" dirty="0" smtClean="0">
                <a:latin typeface="Aharoni" pitchFamily="2" charset="-79"/>
                <a:cs typeface="Aharoni" pitchFamily="2" charset="-79"/>
              </a:rPr>
              <a:t>Protestant Reformation – 500</a:t>
            </a:r>
            <a:endParaRPr lang="en-US" sz="3200" b="1" dirty="0">
              <a:latin typeface="Aharoni" pitchFamily="2" charset="-79"/>
              <a:cs typeface="Aharoni" pitchFamily="2" charset="-79"/>
            </a:endParaRPr>
          </a:p>
        </p:txBody>
      </p:sp>
    </p:spTree>
    <p:extLst>
      <p:ext uri="{BB962C8B-B14F-4D97-AF65-F5344CB8AC3E}">
        <p14:creationId xmlns:p14="http://schemas.microsoft.com/office/powerpoint/2010/main" val="24886839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fontScale="90000"/>
          </a:bodyPr>
          <a:lstStyle/>
          <a:p>
            <a:r>
              <a:rPr lang="en-US" dirty="0"/>
              <a:t>What are the three core beliefs of Lutheranism?</a:t>
            </a:r>
          </a:p>
        </p:txBody>
      </p:sp>
      <p:sp>
        <p:nvSpPr>
          <p:cNvPr id="3" name="Text Placeholder 2"/>
          <p:cNvSpPr>
            <a:spLocks noGrp="1"/>
          </p:cNvSpPr>
          <p:nvPr>
            <p:ph type="body" idx="1"/>
          </p:nvPr>
        </p:nvSpPr>
        <p:spPr>
          <a:xfrm>
            <a:off x="722313" y="2547938"/>
            <a:ext cx="7772400" cy="3852862"/>
          </a:xfrm>
        </p:spPr>
        <p:txBody>
          <a:bodyPr>
            <a:normAutofit/>
          </a:bodyPr>
          <a:lstStyle/>
          <a:p>
            <a:r>
              <a:rPr lang="en-US" sz="3200" dirty="0" smtClean="0">
                <a:solidFill>
                  <a:schemeClr val="tx1"/>
                </a:solidFill>
                <a:latin typeface="+mj-lt"/>
              </a:rPr>
              <a:t>Salvation by faith alone</a:t>
            </a:r>
          </a:p>
          <a:p>
            <a:r>
              <a:rPr lang="en-US" sz="3200" dirty="0" smtClean="0">
                <a:solidFill>
                  <a:schemeClr val="tx1"/>
                </a:solidFill>
                <a:latin typeface="+mj-lt"/>
              </a:rPr>
              <a:t>Bible as the ultimate authority</a:t>
            </a:r>
          </a:p>
          <a:p>
            <a:r>
              <a:rPr lang="en-US" sz="3200" dirty="0" smtClean="0">
                <a:solidFill>
                  <a:schemeClr val="tx1"/>
                </a:solidFill>
                <a:latin typeface="+mj-lt"/>
              </a:rPr>
              <a:t>All humans equal before God</a:t>
            </a:r>
            <a:endParaRPr lang="en-US" sz="3200" dirty="0">
              <a:solidFill>
                <a:schemeClr val="tx1"/>
              </a:solidFill>
              <a:latin typeface="+mj-lt"/>
            </a:endParaRPr>
          </a:p>
        </p:txBody>
      </p:sp>
      <p:sp>
        <p:nvSpPr>
          <p:cNvPr id="5" name="TextBox 4"/>
          <p:cNvSpPr txBox="1"/>
          <p:nvPr/>
        </p:nvSpPr>
        <p:spPr>
          <a:xfrm>
            <a:off x="533400" y="381000"/>
            <a:ext cx="5679760" cy="584775"/>
          </a:xfrm>
          <a:prstGeom prst="rect">
            <a:avLst/>
          </a:prstGeom>
          <a:noFill/>
        </p:spPr>
        <p:txBody>
          <a:bodyPr wrap="none" rtlCol="0">
            <a:spAutoFit/>
          </a:bodyPr>
          <a:lstStyle/>
          <a:p>
            <a:r>
              <a:rPr lang="en-US" sz="3200" b="1" dirty="0" smtClean="0">
                <a:latin typeface="Aharoni" pitchFamily="2" charset="-79"/>
                <a:cs typeface="Aharoni" pitchFamily="2" charset="-79"/>
              </a:rPr>
              <a:t>Protestant Reformation – 500</a:t>
            </a:r>
            <a:endParaRPr lang="en-US" sz="3200" b="1" dirty="0">
              <a:latin typeface="Aharoni" pitchFamily="2" charset="-79"/>
              <a:cs typeface="Aharoni" pitchFamily="2" charset="-79"/>
            </a:endParaRPr>
          </a:p>
        </p:txBody>
      </p:sp>
      <p:sp>
        <p:nvSpPr>
          <p:cNvPr id="4" name="Smiley Face 3">
            <a:hlinkClick r:id="rId2" action="ppaction://hlinksldjump"/>
          </p:cNvPr>
          <p:cNvSpPr/>
          <p:nvPr/>
        </p:nvSpPr>
        <p:spPr>
          <a:xfrm>
            <a:off x="4191000" y="5943600"/>
            <a:ext cx="838200" cy="838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502480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fontScale="90000"/>
          </a:bodyPr>
          <a:lstStyle/>
          <a:p>
            <a:r>
              <a:rPr lang="en-US" dirty="0" smtClean="0"/>
              <a:t>What is another name for the Catholic Reformation?</a:t>
            </a:r>
            <a:endParaRPr lang="en-US" dirty="0"/>
          </a:p>
        </p:txBody>
      </p:sp>
      <p:sp>
        <p:nvSpPr>
          <p:cNvPr id="3" name="Text Placeholder 2"/>
          <p:cNvSpPr>
            <a:spLocks noGrp="1"/>
          </p:cNvSpPr>
          <p:nvPr>
            <p:ph type="body" idx="1"/>
          </p:nvPr>
        </p:nvSpPr>
        <p:spPr>
          <a:xfrm>
            <a:off x="722313" y="2547938"/>
            <a:ext cx="7772400" cy="3852862"/>
          </a:xfrm>
        </p:spPr>
        <p:txBody>
          <a:bodyPr>
            <a:normAutofit/>
          </a:bodyPr>
          <a:lstStyle/>
          <a:p>
            <a:endParaRPr lang="en-US" sz="3200" dirty="0" smtClean="0">
              <a:latin typeface="+mj-lt"/>
            </a:endParaRPr>
          </a:p>
        </p:txBody>
      </p:sp>
      <p:sp>
        <p:nvSpPr>
          <p:cNvPr id="5" name="TextBox 4"/>
          <p:cNvSpPr txBox="1"/>
          <p:nvPr/>
        </p:nvSpPr>
        <p:spPr>
          <a:xfrm>
            <a:off x="533400" y="381000"/>
            <a:ext cx="5218095" cy="584775"/>
          </a:xfrm>
          <a:prstGeom prst="rect">
            <a:avLst/>
          </a:prstGeom>
          <a:noFill/>
        </p:spPr>
        <p:txBody>
          <a:bodyPr wrap="none" rtlCol="0">
            <a:spAutoFit/>
          </a:bodyPr>
          <a:lstStyle/>
          <a:p>
            <a:r>
              <a:rPr lang="en-US" sz="3200" b="1" dirty="0" smtClean="0">
                <a:latin typeface="Aharoni" pitchFamily="2" charset="-79"/>
                <a:cs typeface="Aharoni" pitchFamily="2" charset="-79"/>
              </a:rPr>
              <a:t>Catholic Reformation – 100</a:t>
            </a:r>
            <a:endParaRPr lang="en-US" sz="3200" b="1" dirty="0">
              <a:latin typeface="Aharoni" pitchFamily="2" charset="-79"/>
              <a:cs typeface="Aharoni" pitchFamily="2" charset="-79"/>
            </a:endParaRPr>
          </a:p>
        </p:txBody>
      </p:sp>
    </p:spTree>
    <p:extLst>
      <p:ext uri="{BB962C8B-B14F-4D97-AF65-F5344CB8AC3E}">
        <p14:creationId xmlns:p14="http://schemas.microsoft.com/office/powerpoint/2010/main" val="21503841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fontScale="90000"/>
          </a:bodyPr>
          <a:lstStyle/>
          <a:p>
            <a:r>
              <a:rPr lang="en-US" dirty="0"/>
              <a:t>What is another name for the Catholic Reformation?</a:t>
            </a:r>
          </a:p>
        </p:txBody>
      </p:sp>
      <p:sp>
        <p:nvSpPr>
          <p:cNvPr id="3" name="Text Placeholder 2"/>
          <p:cNvSpPr>
            <a:spLocks noGrp="1"/>
          </p:cNvSpPr>
          <p:nvPr>
            <p:ph type="body" idx="1"/>
          </p:nvPr>
        </p:nvSpPr>
        <p:spPr>
          <a:xfrm>
            <a:off x="722313" y="2547938"/>
            <a:ext cx="7772400" cy="3852862"/>
          </a:xfrm>
        </p:spPr>
        <p:txBody>
          <a:bodyPr>
            <a:normAutofit/>
          </a:bodyPr>
          <a:lstStyle/>
          <a:p>
            <a:r>
              <a:rPr lang="en-US" sz="3200" dirty="0" smtClean="0">
                <a:solidFill>
                  <a:schemeClr val="tx1"/>
                </a:solidFill>
                <a:latin typeface="+mj-lt"/>
              </a:rPr>
              <a:t>Counter Reformation</a:t>
            </a:r>
            <a:endParaRPr lang="en-US" sz="3200" dirty="0">
              <a:solidFill>
                <a:schemeClr val="tx1"/>
              </a:solidFill>
              <a:latin typeface="+mj-lt"/>
            </a:endParaRPr>
          </a:p>
        </p:txBody>
      </p:sp>
      <p:sp>
        <p:nvSpPr>
          <p:cNvPr id="5" name="TextBox 4"/>
          <p:cNvSpPr txBox="1"/>
          <p:nvPr/>
        </p:nvSpPr>
        <p:spPr>
          <a:xfrm>
            <a:off x="533400" y="381000"/>
            <a:ext cx="5218095" cy="584775"/>
          </a:xfrm>
          <a:prstGeom prst="rect">
            <a:avLst/>
          </a:prstGeom>
          <a:noFill/>
        </p:spPr>
        <p:txBody>
          <a:bodyPr wrap="none" rtlCol="0">
            <a:spAutoFit/>
          </a:bodyPr>
          <a:lstStyle/>
          <a:p>
            <a:r>
              <a:rPr lang="en-US" sz="3200" b="1" dirty="0" smtClean="0">
                <a:latin typeface="Aharoni" pitchFamily="2" charset="-79"/>
                <a:cs typeface="Aharoni" pitchFamily="2" charset="-79"/>
              </a:rPr>
              <a:t>Catholic Reformation – 100</a:t>
            </a:r>
            <a:endParaRPr lang="en-US" sz="3200" b="1" dirty="0">
              <a:latin typeface="Aharoni" pitchFamily="2" charset="-79"/>
              <a:cs typeface="Aharoni" pitchFamily="2" charset="-79"/>
            </a:endParaRPr>
          </a:p>
        </p:txBody>
      </p:sp>
      <p:sp>
        <p:nvSpPr>
          <p:cNvPr id="4" name="Smiley Face 3">
            <a:hlinkClick r:id="rId2" action="ppaction://hlinksldjump"/>
          </p:cNvPr>
          <p:cNvSpPr/>
          <p:nvPr/>
        </p:nvSpPr>
        <p:spPr>
          <a:xfrm>
            <a:off x="4191000" y="5943600"/>
            <a:ext cx="838200" cy="838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092931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fontScale="90000"/>
          </a:bodyPr>
          <a:lstStyle/>
          <a:p>
            <a:r>
              <a:rPr lang="en-US" dirty="0" smtClean="0"/>
              <a:t>What was the Council of Trent and what was its purpose?</a:t>
            </a:r>
            <a:endParaRPr lang="en-US" dirty="0"/>
          </a:p>
        </p:txBody>
      </p:sp>
      <p:sp>
        <p:nvSpPr>
          <p:cNvPr id="3" name="Text Placeholder 2"/>
          <p:cNvSpPr>
            <a:spLocks noGrp="1"/>
          </p:cNvSpPr>
          <p:nvPr>
            <p:ph type="body" idx="1"/>
          </p:nvPr>
        </p:nvSpPr>
        <p:spPr>
          <a:xfrm>
            <a:off x="722313" y="2547938"/>
            <a:ext cx="7772400" cy="3852862"/>
          </a:xfrm>
        </p:spPr>
        <p:txBody>
          <a:bodyPr>
            <a:normAutofit/>
          </a:bodyPr>
          <a:lstStyle/>
          <a:p>
            <a:endParaRPr lang="en-US" sz="3200" dirty="0" smtClean="0">
              <a:latin typeface="+mj-lt"/>
            </a:endParaRPr>
          </a:p>
        </p:txBody>
      </p:sp>
      <p:sp>
        <p:nvSpPr>
          <p:cNvPr id="5" name="TextBox 4"/>
          <p:cNvSpPr txBox="1"/>
          <p:nvPr/>
        </p:nvSpPr>
        <p:spPr>
          <a:xfrm>
            <a:off x="533400" y="381000"/>
            <a:ext cx="5218095" cy="584775"/>
          </a:xfrm>
          <a:prstGeom prst="rect">
            <a:avLst/>
          </a:prstGeom>
          <a:noFill/>
        </p:spPr>
        <p:txBody>
          <a:bodyPr wrap="none" rtlCol="0">
            <a:spAutoFit/>
          </a:bodyPr>
          <a:lstStyle/>
          <a:p>
            <a:r>
              <a:rPr lang="en-US" sz="3200" b="1" dirty="0" smtClean="0">
                <a:latin typeface="Aharoni" pitchFamily="2" charset="-79"/>
                <a:cs typeface="Aharoni" pitchFamily="2" charset="-79"/>
              </a:rPr>
              <a:t>Catholic Reformation – 200</a:t>
            </a:r>
            <a:endParaRPr lang="en-US" sz="3200" b="1" dirty="0">
              <a:latin typeface="Aharoni" pitchFamily="2" charset="-79"/>
              <a:cs typeface="Aharoni" pitchFamily="2" charset="-79"/>
            </a:endParaRPr>
          </a:p>
        </p:txBody>
      </p:sp>
    </p:spTree>
    <p:extLst>
      <p:ext uri="{BB962C8B-B14F-4D97-AF65-F5344CB8AC3E}">
        <p14:creationId xmlns:p14="http://schemas.microsoft.com/office/powerpoint/2010/main" val="3323393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fontScale="90000"/>
          </a:bodyPr>
          <a:lstStyle/>
          <a:p>
            <a:r>
              <a:rPr lang="en-US" dirty="0" smtClean="0"/>
              <a:t>In which town and country did the Reformation begin?</a:t>
            </a:r>
            <a:endParaRPr lang="en-US" dirty="0"/>
          </a:p>
        </p:txBody>
      </p:sp>
      <p:sp>
        <p:nvSpPr>
          <p:cNvPr id="3" name="Text Placeholder 2"/>
          <p:cNvSpPr>
            <a:spLocks noGrp="1"/>
          </p:cNvSpPr>
          <p:nvPr>
            <p:ph type="body" idx="1"/>
          </p:nvPr>
        </p:nvSpPr>
        <p:spPr>
          <a:xfrm>
            <a:off x="722313" y="2547938"/>
            <a:ext cx="7772400" cy="3852862"/>
          </a:xfrm>
        </p:spPr>
        <p:txBody>
          <a:bodyPr/>
          <a:lstStyle/>
          <a:p>
            <a:endParaRPr lang="en-US" dirty="0"/>
          </a:p>
        </p:txBody>
      </p:sp>
      <p:sp>
        <p:nvSpPr>
          <p:cNvPr id="5" name="TextBox 4"/>
          <p:cNvSpPr txBox="1"/>
          <p:nvPr/>
        </p:nvSpPr>
        <p:spPr>
          <a:xfrm>
            <a:off x="533400" y="381000"/>
            <a:ext cx="4241867" cy="584775"/>
          </a:xfrm>
          <a:prstGeom prst="rect">
            <a:avLst/>
          </a:prstGeom>
          <a:noFill/>
        </p:spPr>
        <p:txBody>
          <a:bodyPr wrap="none" rtlCol="0">
            <a:spAutoFit/>
          </a:bodyPr>
          <a:lstStyle/>
          <a:p>
            <a:r>
              <a:rPr lang="en-US" sz="3200" b="1" dirty="0" smtClean="0">
                <a:latin typeface="Aharoni" pitchFamily="2" charset="-79"/>
                <a:cs typeface="Aharoni" pitchFamily="2" charset="-79"/>
              </a:rPr>
              <a:t>The Reformation - 100</a:t>
            </a:r>
            <a:endParaRPr lang="en-US" sz="3200" b="1" dirty="0">
              <a:latin typeface="Aharoni" pitchFamily="2" charset="-79"/>
              <a:cs typeface="Aharoni" pitchFamily="2" charset="-79"/>
            </a:endParaRPr>
          </a:p>
        </p:txBody>
      </p:sp>
    </p:spTree>
    <p:extLst>
      <p:ext uri="{BB962C8B-B14F-4D97-AF65-F5344CB8AC3E}">
        <p14:creationId xmlns:p14="http://schemas.microsoft.com/office/powerpoint/2010/main" val="14992812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fontScale="90000"/>
          </a:bodyPr>
          <a:lstStyle/>
          <a:p>
            <a:r>
              <a:rPr lang="en-US" dirty="0"/>
              <a:t>What was the Council of Trent and what was its purpose?</a:t>
            </a:r>
          </a:p>
        </p:txBody>
      </p:sp>
      <p:sp>
        <p:nvSpPr>
          <p:cNvPr id="3" name="Text Placeholder 2"/>
          <p:cNvSpPr>
            <a:spLocks noGrp="1"/>
          </p:cNvSpPr>
          <p:nvPr>
            <p:ph type="body" idx="1"/>
          </p:nvPr>
        </p:nvSpPr>
        <p:spPr>
          <a:xfrm>
            <a:off x="722313" y="2547938"/>
            <a:ext cx="7772400" cy="3852862"/>
          </a:xfrm>
        </p:spPr>
        <p:txBody>
          <a:bodyPr>
            <a:normAutofit/>
          </a:bodyPr>
          <a:lstStyle/>
          <a:p>
            <a:r>
              <a:rPr lang="en-US" sz="3200" dirty="0" smtClean="0">
                <a:solidFill>
                  <a:schemeClr val="tx1"/>
                </a:solidFill>
                <a:latin typeface="+mj-lt"/>
              </a:rPr>
              <a:t>A meeting of Church leaders to reaffirm most Church doctrine and practices.</a:t>
            </a:r>
            <a:endParaRPr lang="en-US" sz="3200" dirty="0">
              <a:solidFill>
                <a:schemeClr val="tx1"/>
              </a:solidFill>
              <a:latin typeface="+mj-lt"/>
            </a:endParaRPr>
          </a:p>
        </p:txBody>
      </p:sp>
      <p:sp>
        <p:nvSpPr>
          <p:cNvPr id="5" name="TextBox 4"/>
          <p:cNvSpPr txBox="1"/>
          <p:nvPr/>
        </p:nvSpPr>
        <p:spPr>
          <a:xfrm>
            <a:off x="533400" y="381000"/>
            <a:ext cx="5218095" cy="584775"/>
          </a:xfrm>
          <a:prstGeom prst="rect">
            <a:avLst/>
          </a:prstGeom>
          <a:noFill/>
        </p:spPr>
        <p:txBody>
          <a:bodyPr wrap="none" rtlCol="0">
            <a:spAutoFit/>
          </a:bodyPr>
          <a:lstStyle/>
          <a:p>
            <a:r>
              <a:rPr lang="en-US" sz="3200" b="1" dirty="0" smtClean="0">
                <a:latin typeface="Aharoni" pitchFamily="2" charset="-79"/>
                <a:cs typeface="Aharoni" pitchFamily="2" charset="-79"/>
              </a:rPr>
              <a:t>Catholic Reformation – 200</a:t>
            </a:r>
            <a:endParaRPr lang="en-US" sz="3200" b="1" dirty="0">
              <a:latin typeface="Aharoni" pitchFamily="2" charset="-79"/>
              <a:cs typeface="Aharoni" pitchFamily="2" charset="-79"/>
            </a:endParaRPr>
          </a:p>
        </p:txBody>
      </p:sp>
      <p:sp>
        <p:nvSpPr>
          <p:cNvPr id="4" name="Smiley Face 3">
            <a:hlinkClick r:id="rId2" action="ppaction://hlinksldjump"/>
          </p:cNvPr>
          <p:cNvSpPr/>
          <p:nvPr/>
        </p:nvSpPr>
        <p:spPr>
          <a:xfrm>
            <a:off x="4191000" y="5943600"/>
            <a:ext cx="838200" cy="838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703453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fontScale="90000"/>
          </a:bodyPr>
          <a:lstStyle/>
          <a:p>
            <a:r>
              <a:rPr lang="en-US" dirty="0" smtClean="0"/>
              <a:t>Who were the Jesuits and what was their purpose?</a:t>
            </a:r>
            <a:endParaRPr lang="en-US" dirty="0"/>
          </a:p>
        </p:txBody>
      </p:sp>
      <p:sp>
        <p:nvSpPr>
          <p:cNvPr id="3" name="Text Placeholder 2"/>
          <p:cNvSpPr>
            <a:spLocks noGrp="1"/>
          </p:cNvSpPr>
          <p:nvPr>
            <p:ph type="body" idx="1"/>
          </p:nvPr>
        </p:nvSpPr>
        <p:spPr>
          <a:xfrm>
            <a:off x="722313" y="2547938"/>
            <a:ext cx="7772400" cy="3852862"/>
          </a:xfrm>
        </p:spPr>
        <p:txBody>
          <a:bodyPr>
            <a:normAutofit/>
          </a:bodyPr>
          <a:lstStyle/>
          <a:p>
            <a:endParaRPr lang="en-US" sz="3200" dirty="0" smtClean="0">
              <a:latin typeface="+mj-lt"/>
            </a:endParaRPr>
          </a:p>
        </p:txBody>
      </p:sp>
      <p:sp>
        <p:nvSpPr>
          <p:cNvPr id="5" name="TextBox 4"/>
          <p:cNvSpPr txBox="1"/>
          <p:nvPr/>
        </p:nvSpPr>
        <p:spPr>
          <a:xfrm>
            <a:off x="533400" y="381000"/>
            <a:ext cx="5218095" cy="584775"/>
          </a:xfrm>
          <a:prstGeom prst="rect">
            <a:avLst/>
          </a:prstGeom>
          <a:noFill/>
        </p:spPr>
        <p:txBody>
          <a:bodyPr wrap="none" rtlCol="0">
            <a:spAutoFit/>
          </a:bodyPr>
          <a:lstStyle/>
          <a:p>
            <a:r>
              <a:rPr lang="en-US" sz="3200" b="1" dirty="0" smtClean="0">
                <a:latin typeface="Aharoni" pitchFamily="2" charset="-79"/>
                <a:cs typeface="Aharoni" pitchFamily="2" charset="-79"/>
              </a:rPr>
              <a:t>Catholic Reformation – 300</a:t>
            </a:r>
            <a:endParaRPr lang="en-US" sz="3200" b="1" dirty="0">
              <a:latin typeface="Aharoni" pitchFamily="2" charset="-79"/>
              <a:cs typeface="Aharoni" pitchFamily="2" charset="-79"/>
            </a:endParaRPr>
          </a:p>
        </p:txBody>
      </p:sp>
    </p:spTree>
    <p:extLst>
      <p:ext uri="{BB962C8B-B14F-4D97-AF65-F5344CB8AC3E}">
        <p14:creationId xmlns:p14="http://schemas.microsoft.com/office/powerpoint/2010/main" val="3553615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fontScale="90000"/>
          </a:bodyPr>
          <a:lstStyle/>
          <a:p>
            <a:r>
              <a:rPr lang="en-US" dirty="0"/>
              <a:t>Who were the Jesuits and what was their purpose?</a:t>
            </a:r>
          </a:p>
        </p:txBody>
      </p:sp>
      <p:sp>
        <p:nvSpPr>
          <p:cNvPr id="3" name="Text Placeholder 2"/>
          <p:cNvSpPr>
            <a:spLocks noGrp="1"/>
          </p:cNvSpPr>
          <p:nvPr>
            <p:ph type="body" idx="1"/>
          </p:nvPr>
        </p:nvSpPr>
        <p:spPr>
          <a:xfrm>
            <a:off x="722313" y="2547938"/>
            <a:ext cx="7772400" cy="3852862"/>
          </a:xfrm>
        </p:spPr>
        <p:txBody>
          <a:bodyPr>
            <a:normAutofit/>
          </a:bodyPr>
          <a:lstStyle/>
          <a:p>
            <a:r>
              <a:rPr lang="en-US" sz="3200" dirty="0" smtClean="0">
                <a:solidFill>
                  <a:schemeClr val="tx1"/>
                </a:solidFill>
                <a:latin typeface="+mj-lt"/>
              </a:rPr>
              <a:t>AKA, the Society of Jesus</a:t>
            </a:r>
          </a:p>
          <a:p>
            <a:r>
              <a:rPr lang="en-US" sz="3200" dirty="0" smtClean="0">
                <a:solidFill>
                  <a:schemeClr val="tx1"/>
                </a:solidFill>
                <a:latin typeface="+mj-lt"/>
              </a:rPr>
              <a:t>They were founded to spread Catholic doctrine around the world.</a:t>
            </a:r>
            <a:endParaRPr lang="en-US" sz="3200" dirty="0">
              <a:solidFill>
                <a:schemeClr val="tx1"/>
              </a:solidFill>
              <a:latin typeface="+mj-lt"/>
            </a:endParaRPr>
          </a:p>
        </p:txBody>
      </p:sp>
      <p:sp>
        <p:nvSpPr>
          <p:cNvPr id="5" name="TextBox 4"/>
          <p:cNvSpPr txBox="1"/>
          <p:nvPr/>
        </p:nvSpPr>
        <p:spPr>
          <a:xfrm>
            <a:off x="533400" y="381000"/>
            <a:ext cx="5218095" cy="584775"/>
          </a:xfrm>
          <a:prstGeom prst="rect">
            <a:avLst/>
          </a:prstGeom>
          <a:noFill/>
        </p:spPr>
        <p:txBody>
          <a:bodyPr wrap="none" rtlCol="0">
            <a:spAutoFit/>
          </a:bodyPr>
          <a:lstStyle/>
          <a:p>
            <a:r>
              <a:rPr lang="en-US" sz="3200" b="1" dirty="0" smtClean="0">
                <a:latin typeface="Aharoni" pitchFamily="2" charset="-79"/>
                <a:cs typeface="Aharoni" pitchFamily="2" charset="-79"/>
              </a:rPr>
              <a:t>Catholic Reformation – 300</a:t>
            </a:r>
            <a:endParaRPr lang="en-US" sz="3200" b="1" dirty="0">
              <a:latin typeface="Aharoni" pitchFamily="2" charset="-79"/>
              <a:cs typeface="Aharoni" pitchFamily="2" charset="-79"/>
            </a:endParaRPr>
          </a:p>
        </p:txBody>
      </p:sp>
      <p:sp>
        <p:nvSpPr>
          <p:cNvPr id="4" name="Smiley Face 3">
            <a:hlinkClick r:id="" action="ppaction://hlinkshowjump?jump=nextslide"/>
          </p:cNvPr>
          <p:cNvSpPr/>
          <p:nvPr/>
        </p:nvSpPr>
        <p:spPr>
          <a:xfrm>
            <a:off x="4191000" y="5943600"/>
            <a:ext cx="838200" cy="838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3667558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fontScale="90000"/>
          </a:bodyPr>
          <a:lstStyle/>
          <a:p>
            <a:r>
              <a:rPr lang="en-US" dirty="0" smtClean="0"/>
              <a:t>What was the Inquisition and what was its purpose?</a:t>
            </a:r>
            <a:endParaRPr lang="en-US" dirty="0"/>
          </a:p>
        </p:txBody>
      </p:sp>
      <p:sp>
        <p:nvSpPr>
          <p:cNvPr id="3" name="Text Placeholder 2"/>
          <p:cNvSpPr>
            <a:spLocks noGrp="1"/>
          </p:cNvSpPr>
          <p:nvPr>
            <p:ph type="body" idx="1"/>
          </p:nvPr>
        </p:nvSpPr>
        <p:spPr>
          <a:xfrm>
            <a:off x="722313" y="2547938"/>
            <a:ext cx="7772400" cy="3852862"/>
          </a:xfrm>
        </p:spPr>
        <p:txBody>
          <a:bodyPr>
            <a:normAutofit/>
          </a:bodyPr>
          <a:lstStyle/>
          <a:p>
            <a:endParaRPr lang="en-US" sz="3200" dirty="0" smtClean="0">
              <a:latin typeface="+mj-lt"/>
            </a:endParaRPr>
          </a:p>
        </p:txBody>
      </p:sp>
      <p:sp>
        <p:nvSpPr>
          <p:cNvPr id="5" name="TextBox 4"/>
          <p:cNvSpPr txBox="1"/>
          <p:nvPr/>
        </p:nvSpPr>
        <p:spPr>
          <a:xfrm>
            <a:off x="533400" y="381000"/>
            <a:ext cx="6506909" cy="584775"/>
          </a:xfrm>
          <a:prstGeom prst="rect">
            <a:avLst/>
          </a:prstGeom>
          <a:noFill/>
        </p:spPr>
        <p:txBody>
          <a:bodyPr wrap="none" rtlCol="0">
            <a:spAutoFit/>
          </a:bodyPr>
          <a:lstStyle/>
          <a:p>
            <a:r>
              <a:rPr lang="en-US" sz="3200" b="1" dirty="0" smtClean="0">
                <a:latin typeface="Aharoni" pitchFamily="2" charset="-79"/>
                <a:cs typeface="Aharoni" pitchFamily="2" charset="-79"/>
              </a:rPr>
              <a:t>Catholic Reformation – Bonus 150</a:t>
            </a:r>
            <a:endParaRPr lang="en-US" sz="3200" b="1" dirty="0">
              <a:latin typeface="Aharoni" pitchFamily="2" charset="-79"/>
              <a:cs typeface="Aharoni" pitchFamily="2" charset="-79"/>
            </a:endParaRPr>
          </a:p>
        </p:txBody>
      </p:sp>
    </p:spTree>
    <p:extLst>
      <p:ext uri="{BB962C8B-B14F-4D97-AF65-F5344CB8AC3E}">
        <p14:creationId xmlns:p14="http://schemas.microsoft.com/office/powerpoint/2010/main" val="26750461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fontScale="90000"/>
          </a:bodyPr>
          <a:lstStyle/>
          <a:p>
            <a:r>
              <a:rPr lang="en-US" dirty="0"/>
              <a:t>What was the Inquisition and what was its purpose?</a:t>
            </a:r>
          </a:p>
        </p:txBody>
      </p:sp>
      <p:sp>
        <p:nvSpPr>
          <p:cNvPr id="3" name="Text Placeholder 2"/>
          <p:cNvSpPr>
            <a:spLocks noGrp="1"/>
          </p:cNvSpPr>
          <p:nvPr>
            <p:ph type="body" idx="1"/>
          </p:nvPr>
        </p:nvSpPr>
        <p:spPr>
          <a:xfrm>
            <a:off x="722313" y="2547938"/>
            <a:ext cx="7772400" cy="3852862"/>
          </a:xfrm>
        </p:spPr>
        <p:txBody>
          <a:bodyPr>
            <a:normAutofit/>
          </a:bodyPr>
          <a:lstStyle/>
          <a:p>
            <a:r>
              <a:rPr lang="en-US" sz="3200" dirty="0" smtClean="0">
                <a:solidFill>
                  <a:schemeClr val="tx1"/>
                </a:solidFill>
                <a:latin typeface="+mj-lt"/>
              </a:rPr>
              <a:t>A tribunal of Catholic leaders (the Jesuits) to root out heresy.</a:t>
            </a:r>
            <a:endParaRPr lang="en-US" sz="3200" dirty="0">
              <a:solidFill>
                <a:schemeClr val="tx1"/>
              </a:solidFill>
              <a:latin typeface="+mj-lt"/>
            </a:endParaRPr>
          </a:p>
        </p:txBody>
      </p:sp>
      <p:sp>
        <p:nvSpPr>
          <p:cNvPr id="5" name="TextBox 4"/>
          <p:cNvSpPr txBox="1"/>
          <p:nvPr/>
        </p:nvSpPr>
        <p:spPr>
          <a:xfrm>
            <a:off x="533400" y="381000"/>
            <a:ext cx="6506909" cy="584775"/>
          </a:xfrm>
          <a:prstGeom prst="rect">
            <a:avLst/>
          </a:prstGeom>
          <a:noFill/>
        </p:spPr>
        <p:txBody>
          <a:bodyPr wrap="none" rtlCol="0">
            <a:spAutoFit/>
          </a:bodyPr>
          <a:lstStyle/>
          <a:p>
            <a:r>
              <a:rPr lang="en-US" sz="3200" b="1" dirty="0" smtClean="0">
                <a:latin typeface="Aharoni" pitchFamily="2" charset="-79"/>
                <a:cs typeface="Aharoni" pitchFamily="2" charset="-79"/>
              </a:rPr>
              <a:t>Catholic Reformation – Bonus 150</a:t>
            </a:r>
            <a:endParaRPr lang="en-US" sz="3200" b="1" dirty="0">
              <a:latin typeface="Aharoni" pitchFamily="2" charset="-79"/>
              <a:cs typeface="Aharoni" pitchFamily="2" charset="-79"/>
            </a:endParaRPr>
          </a:p>
        </p:txBody>
      </p:sp>
      <p:sp>
        <p:nvSpPr>
          <p:cNvPr id="4" name="Smiley Face 3">
            <a:hlinkClick r:id="rId2" action="ppaction://hlinksldjump"/>
          </p:cNvPr>
          <p:cNvSpPr/>
          <p:nvPr/>
        </p:nvSpPr>
        <p:spPr>
          <a:xfrm>
            <a:off x="4191000" y="5943600"/>
            <a:ext cx="838200" cy="838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52849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fontScale="90000"/>
          </a:bodyPr>
          <a:lstStyle/>
          <a:p>
            <a:r>
              <a:rPr lang="en-US" dirty="0" smtClean="0"/>
              <a:t>Discuss all five points of discussion at the Council of Trent.</a:t>
            </a:r>
            <a:endParaRPr lang="en-US" dirty="0"/>
          </a:p>
        </p:txBody>
      </p:sp>
      <p:sp>
        <p:nvSpPr>
          <p:cNvPr id="3" name="Text Placeholder 2"/>
          <p:cNvSpPr>
            <a:spLocks noGrp="1"/>
          </p:cNvSpPr>
          <p:nvPr>
            <p:ph type="body" idx="1"/>
          </p:nvPr>
        </p:nvSpPr>
        <p:spPr>
          <a:xfrm>
            <a:off x="722313" y="2547938"/>
            <a:ext cx="7772400" cy="3852862"/>
          </a:xfrm>
        </p:spPr>
        <p:txBody>
          <a:bodyPr>
            <a:normAutofit/>
          </a:bodyPr>
          <a:lstStyle/>
          <a:p>
            <a:endParaRPr lang="en-US" sz="3200" dirty="0" smtClean="0">
              <a:latin typeface="+mj-lt"/>
            </a:endParaRPr>
          </a:p>
        </p:txBody>
      </p:sp>
      <p:sp>
        <p:nvSpPr>
          <p:cNvPr id="5" name="TextBox 4"/>
          <p:cNvSpPr txBox="1"/>
          <p:nvPr/>
        </p:nvSpPr>
        <p:spPr>
          <a:xfrm>
            <a:off x="533400" y="381000"/>
            <a:ext cx="5218095" cy="584775"/>
          </a:xfrm>
          <a:prstGeom prst="rect">
            <a:avLst/>
          </a:prstGeom>
          <a:noFill/>
        </p:spPr>
        <p:txBody>
          <a:bodyPr wrap="none" rtlCol="0">
            <a:spAutoFit/>
          </a:bodyPr>
          <a:lstStyle/>
          <a:p>
            <a:r>
              <a:rPr lang="en-US" sz="3200" b="1" dirty="0" smtClean="0">
                <a:latin typeface="Aharoni" pitchFamily="2" charset="-79"/>
                <a:cs typeface="Aharoni" pitchFamily="2" charset="-79"/>
              </a:rPr>
              <a:t>Catholic Reformation – 400</a:t>
            </a:r>
            <a:endParaRPr lang="en-US" sz="3200" b="1" dirty="0">
              <a:latin typeface="Aharoni" pitchFamily="2" charset="-79"/>
              <a:cs typeface="Aharoni" pitchFamily="2" charset="-79"/>
            </a:endParaRPr>
          </a:p>
        </p:txBody>
      </p:sp>
    </p:spTree>
    <p:extLst>
      <p:ext uri="{BB962C8B-B14F-4D97-AF65-F5344CB8AC3E}">
        <p14:creationId xmlns:p14="http://schemas.microsoft.com/office/powerpoint/2010/main" val="38510051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fontScale="90000"/>
          </a:bodyPr>
          <a:lstStyle/>
          <a:p>
            <a:r>
              <a:rPr lang="en-US" dirty="0"/>
              <a:t>Discuss all five points of discussion at the Council of Trent.</a:t>
            </a:r>
          </a:p>
        </p:txBody>
      </p:sp>
      <p:sp>
        <p:nvSpPr>
          <p:cNvPr id="3" name="Text Placeholder 2"/>
          <p:cNvSpPr>
            <a:spLocks noGrp="1"/>
          </p:cNvSpPr>
          <p:nvPr>
            <p:ph type="body" idx="1"/>
          </p:nvPr>
        </p:nvSpPr>
        <p:spPr>
          <a:xfrm>
            <a:off x="722313" y="2547938"/>
            <a:ext cx="7772400" cy="3395662"/>
          </a:xfrm>
        </p:spPr>
        <p:txBody>
          <a:bodyPr>
            <a:normAutofit fontScale="85000" lnSpcReduction="20000"/>
          </a:bodyPr>
          <a:lstStyle/>
          <a:p>
            <a:r>
              <a:rPr lang="en-US" sz="3200" dirty="0" smtClean="0">
                <a:solidFill>
                  <a:schemeClr val="tx1"/>
                </a:solidFill>
                <a:latin typeface="+mj-lt"/>
              </a:rPr>
              <a:t>Sale of indulgences forbidden</a:t>
            </a:r>
          </a:p>
          <a:p>
            <a:r>
              <a:rPr lang="en-US" sz="3200" dirty="0" smtClean="0">
                <a:solidFill>
                  <a:schemeClr val="tx1"/>
                </a:solidFill>
                <a:latin typeface="+mj-lt"/>
              </a:rPr>
              <a:t>Salvation is achieved by a combination of good works and faith</a:t>
            </a:r>
          </a:p>
          <a:p>
            <a:r>
              <a:rPr lang="en-US" sz="3200" dirty="0" smtClean="0">
                <a:solidFill>
                  <a:schemeClr val="tx1"/>
                </a:solidFill>
                <a:latin typeface="+mj-lt"/>
              </a:rPr>
              <a:t>Religious authority is found in the Bible, the traditions of the Church, and the writings of Church leaders</a:t>
            </a:r>
          </a:p>
          <a:p>
            <a:r>
              <a:rPr lang="en-US" sz="3200" dirty="0" smtClean="0">
                <a:solidFill>
                  <a:schemeClr val="tx1"/>
                </a:solidFill>
                <a:latin typeface="+mj-lt"/>
              </a:rPr>
              <a:t>The Latin Bible is to be used</a:t>
            </a:r>
          </a:p>
          <a:p>
            <a:r>
              <a:rPr lang="en-US" sz="3200" dirty="0" smtClean="0">
                <a:solidFill>
                  <a:schemeClr val="tx1"/>
                </a:solidFill>
                <a:latin typeface="+mj-lt"/>
              </a:rPr>
              <a:t>People cannot interpret the message of the Bible without the guidance of the Church</a:t>
            </a:r>
            <a:endParaRPr lang="en-US" sz="3200" dirty="0">
              <a:solidFill>
                <a:schemeClr val="tx1"/>
              </a:solidFill>
              <a:latin typeface="+mj-lt"/>
            </a:endParaRPr>
          </a:p>
        </p:txBody>
      </p:sp>
      <p:sp>
        <p:nvSpPr>
          <p:cNvPr id="5" name="TextBox 4"/>
          <p:cNvSpPr txBox="1"/>
          <p:nvPr/>
        </p:nvSpPr>
        <p:spPr>
          <a:xfrm>
            <a:off x="533400" y="381000"/>
            <a:ext cx="5218095" cy="584775"/>
          </a:xfrm>
          <a:prstGeom prst="rect">
            <a:avLst/>
          </a:prstGeom>
          <a:noFill/>
        </p:spPr>
        <p:txBody>
          <a:bodyPr wrap="none" rtlCol="0">
            <a:spAutoFit/>
          </a:bodyPr>
          <a:lstStyle/>
          <a:p>
            <a:r>
              <a:rPr lang="en-US" sz="3200" b="1" dirty="0" smtClean="0">
                <a:latin typeface="Aharoni" pitchFamily="2" charset="-79"/>
                <a:cs typeface="Aharoni" pitchFamily="2" charset="-79"/>
              </a:rPr>
              <a:t>Catholic Reformation – 400</a:t>
            </a:r>
            <a:endParaRPr lang="en-US" sz="3200" b="1" dirty="0">
              <a:latin typeface="Aharoni" pitchFamily="2" charset="-79"/>
              <a:cs typeface="Aharoni" pitchFamily="2" charset="-79"/>
            </a:endParaRPr>
          </a:p>
        </p:txBody>
      </p:sp>
      <p:sp>
        <p:nvSpPr>
          <p:cNvPr id="4" name="Smiley Face 3">
            <a:hlinkClick r:id="rId2" action="ppaction://hlinksldjump"/>
          </p:cNvPr>
          <p:cNvSpPr/>
          <p:nvPr/>
        </p:nvSpPr>
        <p:spPr>
          <a:xfrm>
            <a:off x="4191000" y="5943600"/>
            <a:ext cx="838200" cy="838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700407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a:bodyPr>
          <a:lstStyle/>
          <a:p>
            <a:r>
              <a:rPr lang="en-US" sz="3200" dirty="0" smtClean="0"/>
              <a:t>Explain how the </a:t>
            </a:r>
            <a:r>
              <a:rPr lang="en-US" sz="3200" i="1" dirty="0" smtClean="0"/>
              <a:t>Index of Forbidden Books</a:t>
            </a:r>
            <a:r>
              <a:rPr lang="en-US" sz="3200" dirty="0" smtClean="0"/>
              <a:t> further shows the importance of the printing press.</a:t>
            </a:r>
            <a:endParaRPr lang="en-US" sz="3200" dirty="0"/>
          </a:p>
        </p:txBody>
      </p:sp>
      <p:sp>
        <p:nvSpPr>
          <p:cNvPr id="3" name="Text Placeholder 2"/>
          <p:cNvSpPr>
            <a:spLocks noGrp="1"/>
          </p:cNvSpPr>
          <p:nvPr>
            <p:ph type="body" idx="1"/>
          </p:nvPr>
        </p:nvSpPr>
        <p:spPr>
          <a:xfrm>
            <a:off x="722313" y="2547938"/>
            <a:ext cx="7772400" cy="3852862"/>
          </a:xfrm>
        </p:spPr>
        <p:txBody>
          <a:bodyPr>
            <a:normAutofit/>
          </a:bodyPr>
          <a:lstStyle/>
          <a:p>
            <a:endParaRPr lang="en-US" sz="3200" dirty="0" smtClean="0">
              <a:latin typeface="+mj-lt"/>
            </a:endParaRPr>
          </a:p>
        </p:txBody>
      </p:sp>
      <p:sp>
        <p:nvSpPr>
          <p:cNvPr id="5" name="TextBox 4"/>
          <p:cNvSpPr txBox="1"/>
          <p:nvPr/>
        </p:nvSpPr>
        <p:spPr>
          <a:xfrm>
            <a:off x="533400" y="381000"/>
            <a:ext cx="5218095" cy="584775"/>
          </a:xfrm>
          <a:prstGeom prst="rect">
            <a:avLst/>
          </a:prstGeom>
          <a:noFill/>
        </p:spPr>
        <p:txBody>
          <a:bodyPr wrap="none" rtlCol="0">
            <a:spAutoFit/>
          </a:bodyPr>
          <a:lstStyle/>
          <a:p>
            <a:r>
              <a:rPr lang="en-US" sz="3200" b="1" dirty="0" smtClean="0">
                <a:latin typeface="Aharoni" pitchFamily="2" charset="-79"/>
                <a:cs typeface="Aharoni" pitchFamily="2" charset="-79"/>
              </a:rPr>
              <a:t>Catholic Reformation – 500</a:t>
            </a:r>
            <a:endParaRPr lang="en-US" sz="3200" b="1" dirty="0">
              <a:latin typeface="Aharoni" pitchFamily="2" charset="-79"/>
              <a:cs typeface="Aharoni" pitchFamily="2" charset="-79"/>
            </a:endParaRPr>
          </a:p>
        </p:txBody>
      </p:sp>
    </p:spTree>
    <p:extLst>
      <p:ext uri="{BB962C8B-B14F-4D97-AF65-F5344CB8AC3E}">
        <p14:creationId xmlns:p14="http://schemas.microsoft.com/office/powerpoint/2010/main" val="10368228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a:bodyPr>
          <a:lstStyle/>
          <a:p>
            <a:r>
              <a:rPr lang="en-US" sz="3200" dirty="0"/>
              <a:t>Explain how the </a:t>
            </a:r>
            <a:r>
              <a:rPr lang="en-US" sz="3200" i="1" dirty="0"/>
              <a:t>Index of Forbidden Books</a:t>
            </a:r>
            <a:r>
              <a:rPr lang="en-US" sz="3200" dirty="0"/>
              <a:t> further shows the importance of the printing press.</a:t>
            </a:r>
          </a:p>
        </p:txBody>
      </p:sp>
      <p:sp>
        <p:nvSpPr>
          <p:cNvPr id="3" name="Text Placeholder 2"/>
          <p:cNvSpPr>
            <a:spLocks noGrp="1"/>
          </p:cNvSpPr>
          <p:nvPr>
            <p:ph type="body" idx="1"/>
          </p:nvPr>
        </p:nvSpPr>
        <p:spPr>
          <a:xfrm>
            <a:off x="722313" y="2547938"/>
            <a:ext cx="7772400" cy="3395662"/>
          </a:xfrm>
        </p:spPr>
        <p:txBody>
          <a:bodyPr>
            <a:normAutofit lnSpcReduction="10000"/>
          </a:bodyPr>
          <a:lstStyle/>
          <a:p>
            <a:r>
              <a:rPr lang="en-US" sz="3200" dirty="0" smtClean="0">
                <a:solidFill>
                  <a:schemeClr val="tx1"/>
                </a:solidFill>
                <a:latin typeface="+mj-lt"/>
              </a:rPr>
              <a:t>Before the printing press, if the Church wanted to get rid of a book, they would burn the few copies of it and maybe the author as well.  But the printing press produced so many copies of books that it was virtually impossible to burn them all.  It was easier to just put them on a list of banned books.</a:t>
            </a:r>
            <a:endParaRPr lang="en-US" sz="3200" dirty="0">
              <a:solidFill>
                <a:schemeClr val="tx1"/>
              </a:solidFill>
              <a:latin typeface="+mj-lt"/>
            </a:endParaRPr>
          </a:p>
        </p:txBody>
      </p:sp>
      <p:sp>
        <p:nvSpPr>
          <p:cNvPr id="5" name="TextBox 4"/>
          <p:cNvSpPr txBox="1"/>
          <p:nvPr/>
        </p:nvSpPr>
        <p:spPr>
          <a:xfrm>
            <a:off x="533400" y="381000"/>
            <a:ext cx="5218095" cy="584775"/>
          </a:xfrm>
          <a:prstGeom prst="rect">
            <a:avLst/>
          </a:prstGeom>
          <a:noFill/>
        </p:spPr>
        <p:txBody>
          <a:bodyPr wrap="none" rtlCol="0">
            <a:spAutoFit/>
          </a:bodyPr>
          <a:lstStyle/>
          <a:p>
            <a:r>
              <a:rPr lang="en-US" sz="3200" b="1" dirty="0" smtClean="0">
                <a:latin typeface="Aharoni" pitchFamily="2" charset="-79"/>
                <a:cs typeface="Aharoni" pitchFamily="2" charset="-79"/>
              </a:rPr>
              <a:t>Catholic Reformation – 500</a:t>
            </a:r>
            <a:endParaRPr lang="en-US" sz="3200" b="1" dirty="0">
              <a:latin typeface="Aharoni" pitchFamily="2" charset="-79"/>
              <a:cs typeface="Aharoni" pitchFamily="2" charset="-79"/>
            </a:endParaRPr>
          </a:p>
        </p:txBody>
      </p:sp>
      <p:sp>
        <p:nvSpPr>
          <p:cNvPr id="4" name="Smiley Face 3">
            <a:hlinkClick r:id="rId2" action="ppaction://hlinksldjump"/>
          </p:cNvPr>
          <p:cNvSpPr/>
          <p:nvPr/>
        </p:nvSpPr>
        <p:spPr>
          <a:xfrm>
            <a:off x="4191000" y="5943600"/>
            <a:ext cx="838200" cy="838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363881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a:bodyPr>
          <a:lstStyle/>
          <a:p>
            <a:r>
              <a:rPr lang="en-US" sz="3200" dirty="0" smtClean="0"/>
              <a:t>Why did Henry VIII break from the Church in Rome?</a:t>
            </a:r>
            <a:endParaRPr lang="en-US" sz="3200" dirty="0"/>
          </a:p>
        </p:txBody>
      </p:sp>
      <p:sp>
        <p:nvSpPr>
          <p:cNvPr id="3" name="Text Placeholder 2"/>
          <p:cNvSpPr>
            <a:spLocks noGrp="1"/>
          </p:cNvSpPr>
          <p:nvPr>
            <p:ph type="body" idx="1"/>
          </p:nvPr>
        </p:nvSpPr>
        <p:spPr>
          <a:xfrm>
            <a:off x="722313" y="2547938"/>
            <a:ext cx="7772400" cy="3852862"/>
          </a:xfrm>
        </p:spPr>
        <p:txBody>
          <a:bodyPr>
            <a:normAutofit/>
          </a:bodyPr>
          <a:lstStyle/>
          <a:p>
            <a:endParaRPr lang="en-US" sz="3200" dirty="0" smtClean="0">
              <a:latin typeface="+mj-lt"/>
            </a:endParaRPr>
          </a:p>
        </p:txBody>
      </p:sp>
      <p:sp>
        <p:nvSpPr>
          <p:cNvPr id="5" name="TextBox 4"/>
          <p:cNvSpPr txBox="1"/>
          <p:nvPr/>
        </p:nvSpPr>
        <p:spPr>
          <a:xfrm>
            <a:off x="533400" y="381000"/>
            <a:ext cx="4977645" cy="584775"/>
          </a:xfrm>
          <a:prstGeom prst="rect">
            <a:avLst/>
          </a:prstGeom>
          <a:noFill/>
        </p:spPr>
        <p:txBody>
          <a:bodyPr wrap="none" rtlCol="0">
            <a:spAutoFit/>
          </a:bodyPr>
          <a:lstStyle/>
          <a:p>
            <a:r>
              <a:rPr lang="en-US" sz="3200" b="1" dirty="0" smtClean="0">
                <a:latin typeface="Aharoni" pitchFamily="2" charset="-79"/>
                <a:cs typeface="Aharoni" pitchFamily="2" charset="-79"/>
              </a:rPr>
              <a:t>France and England – 100</a:t>
            </a:r>
            <a:endParaRPr lang="en-US" sz="3200" b="1" dirty="0">
              <a:latin typeface="Aharoni" pitchFamily="2" charset="-79"/>
              <a:cs typeface="Aharoni" pitchFamily="2" charset="-79"/>
            </a:endParaRPr>
          </a:p>
        </p:txBody>
      </p:sp>
    </p:spTree>
    <p:extLst>
      <p:ext uri="{BB962C8B-B14F-4D97-AF65-F5344CB8AC3E}">
        <p14:creationId xmlns:p14="http://schemas.microsoft.com/office/powerpoint/2010/main" val="3473569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fontScale="90000"/>
          </a:bodyPr>
          <a:lstStyle/>
          <a:p>
            <a:r>
              <a:rPr lang="en-US" dirty="0" smtClean="0"/>
              <a:t>In which town and country did the Reformation begin?</a:t>
            </a:r>
            <a:endParaRPr lang="en-US" dirty="0"/>
          </a:p>
        </p:txBody>
      </p:sp>
      <p:sp>
        <p:nvSpPr>
          <p:cNvPr id="3" name="Text Placeholder 2"/>
          <p:cNvSpPr>
            <a:spLocks noGrp="1"/>
          </p:cNvSpPr>
          <p:nvPr>
            <p:ph type="body" idx="1"/>
          </p:nvPr>
        </p:nvSpPr>
        <p:spPr>
          <a:xfrm>
            <a:off x="722313" y="2547938"/>
            <a:ext cx="7772400" cy="3852862"/>
          </a:xfrm>
        </p:spPr>
        <p:txBody>
          <a:bodyPr>
            <a:normAutofit/>
          </a:bodyPr>
          <a:lstStyle/>
          <a:p>
            <a:r>
              <a:rPr lang="en-US" sz="3200" dirty="0" smtClean="0">
                <a:solidFill>
                  <a:schemeClr val="tx1"/>
                </a:solidFill>
                <a:latin typeface="+mj-lt"/>
              </a:rPr>
              <a:t>Wittenberg, Germany</a:t>
            </a:r>
            <a:endParaRPr lang="en-US" sz="3200" dirty="0">
              <a:solidFill>
                <a:schemeClr val="tx1"/>
              </a:solidFill>
              <a:latin typeface="+mj-lt"/>
            </a:endParaRPr>
          </a:p>
        </p:txBody>
      </p:sp>
      <p:sp>
        <p:nvSpPr>
          <p:cNvPr id="5" name="TextBox 4"/>
          <p:cNvSpPr txBox="1"/>
          <p:nvPr/>
        </p:nvSpPr>
        <p:spPr>
          <a:xfrm>
            <a:off x="533400" y="381000"/>
            <a:ext cx="4241867" cy="584775"/>
          </a:xfrm>
          <a:prstGeom prst="rect">
            <a:avLst/>
          </a:prstGeom>
          <a:noFill/>
        </p:spPr>
        <p:txBody>
          <a:bodyPr wrap="none" rtlCol="0">
            <a:spAutoFit/>
          </a:bodyPr>
          <a:lstStyle/>
          <a:p>
            <a:r>
              <a:rPr lang="en-US" sz="3200" b="1" dirty="0" smtClean="0">
                <a:latin typeface="Aharoni" pitchFamily="2" charset="-79"/>
                <a:cs typeface="Aharoni" pitchFamily="2" charset="-79"/>
              </a:rPr>
              <a:t>The Reformation - 100</a:t>
            </a:r>
            <a:endParaRPr lang="en-US" sz="3200" b="1" dirty="0">
              <a:latin typeface="Aharoni" pitchFamily="2" charset="-79"/>
              <a:cs typeface="Aharoni" pitchFamily="2" charset="-79"/>
            </a:endParaRPr>
          </a:p>
        </p:txBody>
      </p:sp>
      <p:sp>
        <p:nvSpPr>
          <p:cNvPr id="4" name="Smiley Face 3">
            <a:hlinkClick r:id="" action="ppaction://hlinkshowjump?jump=nextslide"/>
          </p:cNvPr>
          <p:cNvSpPr/>
          <p:nvPr/>
        </p:nvSpPr>
        <p:spPr>
          <a:xfrm>
            <a:off x="4191000" y="5943600"/>
            <a:ext cx="838200" cy="838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1763847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a:bodyPr>
          <a:lstStyle/>
          <a:p>
            <a:r>
              <a:rPr lang="en-US" sz="3200" dirty="0"/>
              <a:t>Why did Henry VIII break from the Church in Rome?</a:t>
            </a:r>
          </a:p>
        </p:txBody>
      </p:sp>
      <p:sp>
        <p:nvSpPr>
          <p:cNvPr id="3" name="Text Placeholder 2"/>
          <p:cNvSpPr>
            <a:spLocks noGrp="1"/>
          </p:cNvSpPr>
          <p:nvPr>
            <p:ph type="body" idx="1"/>
          </p:nvPr>
        </p:nvSpPr>
        <p:spPr>
          <a:xfrm>
            <a:off x="722313" y="2547938"/>
            <a:ext cx="7772400" cy="3395662"/>
          </a:xfrm>
        </p:spPr>
        <p:txBody>
          <a:bodyPr>
            <a:normAutofit/>
          </a:bodyPr>
          <a:lstStyle/>
          <a:p>
            <a:r>
              <a:rPr lang="en-US" sz="3200" dirty="0" smtClean="0">
                <a:solidFill>
                  <a:schemeClr val="tx1"/>
                </a:solidFill>
                <a:latin typeface="+mj-lt"/>
              </a:rPr>
              <a:t>He wanted a divorce from his wife (Catherine of Aragon) but the pope denied it to him so he left the Church, becoming head of the Church of England, and granted himself a divorce.</a:t>
            </a:r>
            <a:endParaRPr lang="en-US" sz="3200" dirty="0">
              <a:solidFill>
                <a:schemeClr val="tx1"/>
              </a:solidFill>
              <a:latin typeface="+mj-lt"/>
            </a:endParaRPr>
          </a:p>
        </p:txBody>
      </p:sp>
      <p:sp>
        <p:nvSpPr>
          <p:cNvPr id="5" name="TextBox 4"/>
          <p:cNvSpPr txBox="1"/>
          <p:nvPr/>
        </p:nvSpPr>
        <p:spPr>
          <a:xfrm>
            <a:off x="533400" y="381000"/>
            <a:ext cx="4977645" cy="584775"/>
          </a:xfrm>
          <a:prstGeom prst="rect">
            <a:avLst/>
          </a:prstGeom>
          <a:noFill/>
        </p:spPr>
        <p:txBody>
          <a:bodyPr wrap="none" rtlCol="0">
            <a:spAutoFit/>
          </a:bodyPr>
          <a:lstStyle/>
          <a:p>
            <a:r>
              <a:rPr lang="en-US" sz="3200" b="1" dirty="0" smtClean="0">
                <a:latin typeface="Aharoni" pitchFamily="2" charset="-79"/>
                <a:cs typeface="Aharoni" pitchFamily="2" charset="-79"/>
              </a:rPr>
              <a:t>France and England – 100</a:t>
            </a:r>
            <a:endParaRPr lang="en-US" sz="3200" b="1" dirty="0">
              <a:latin typeface="Aharoni" pitchFamily="2" charset="-79"/>
              <a:cs typeface="Aharoni" pitchFamily="2" charset="-79"/>
            </a:endParaRPr>
          </a:p>
        </p:txBody>
      </p:sp>
      <p:sp>
        <p:nvSpPr>
          <p:cNvPr id="4" name="Smiley Face 3">
            <a:hlinkClick r:id="rId2" action="ppaction://hlinksldjump"/>
          </p:cNvPr>
          <p:cNvSpPr/>
          <p:nvPr/>
        </p:nvSpPr>
        <p:spPr>
          <a:xfrm>
            <a:off x="4191000" y="5943600"/>
            <a:ext cx="838200" cy="838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60193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a:bodyPr>
          <a:lstStyle/>
          <a:p>
            <a:r>
              <a:rPr lang="en-US" sz="3200" dirty="0" smtClean="0"/>
              <a:t>What was the Edict of Nantes?</a:t>
            </a:r>
            <a:endParaRPr lang="en-US" sz="3200" dirty="0"/>
          </a:p>
        </p:txBody>
      </p:sp>
      <p:sp>
        <p:nvSpPr>
          <p:cNvPr id="3" name="Text Placeholder 2"/>
          <p:cNvSpPr>
            <a:spLocks noGrp="1"/>
          </p:cNvSpPr>
          <p:nvPr>
            <p:ph type="body" idx="1"/>
          </p:nvPr>
        </p:nvSpPr>
        <p:spPr>
          <a:xfrm>
            <a:off x="722313" y="2547938"/>
            <a:ext cx="7772400" cy="3852862"/>
          </a:xfrm>
        </p:spPr>
        <p:txBody>
          <a:bodyPr>
            <a:normAutofit/>
          </a:bodyPr>
          <a:lstStyle/>
          <a:p>
            <a:endParaRPr lang="en-US" sz="3200" dirty="0" smtClean="0">
              <a:latin typeface="+mj-lt"/>
            </a:endParaRPr>
          </a:p>
        </p:txBody>
      </p:sp>
      <p:sp>
        <p:nvSpPr>
          <p:cNvPr id="5" name="TextBox 4"/>
          <p:cNvSpPr txBox="1"/>
          <p:nvPr/>
        </p:nvSpPr>
        <p:spPr>
          <a:xfrm>
            <a:off x="533400" y="381000"/>
            <a:ext cx="4977645" cy="584775"/>
          </a:xfrm>
          <a:prstGeom prst="rect">
            <a:avLst/>
          </a:prstGeom>
          <a:noFill/>
        </p:spPr>
        <p:txBody>
          <a:bodyPr wrap="none" rtlCol="0">
            <a:spAutoFit/>
          </a:bodyPr>
          <a:lstStyle/>
          <a:p>
            <a:r>
              <a:rPr lang="en-US" sz="3200" b="1" dirty="0" smtClean="0">
                <a:latin typeface="Aharoni" pitchFamily="2" charset="-79"/>
                <a:cs typeface="Aharoni" pitchFamily="2" charset="-79"/>
              </a:rPr>
              <a:t>France and England – 200</a:t>
            </a:r>
            <a:endParaRPr lang="en-US" sz="3200" b="1" dirty="0">
              <a:latin typeface="Aharoni" pitchFamily="2" charset="-79"/>
              <a:cs typeface="Aharoni" pitchFamily="2" charset="-79"/>
            </a:endParaRPr>
          </a:p>
        </p:txBody>
      </p:sp>
    </p:spTree>
    <p:extLst>
      <p:ext uri="{BB962C8B-B14F-4D97-AF65-F5344CB8AC3E}">
        <p14:creationId xmlns:p14="http://schemas.microsoft.com/office/powerpoint/2010/main" val="6488013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a:bodyPr>
          <a:lstStyle/>
          <a:p>
            <a:r>
              <a:rPr lang="en-US" sz="3200" dirty="0"/>
              <a:t>What was the Edict of Nantes?</a:t>
            </a:r>
          </a:p>
        </p:txBody>
      </p:sp>
      <p:sp>
        <p:nvSpPr>
          <p:cNvPr id="3" name="Text Placeholder 2"/>
          <p:cNvSpPr>
            <a:spLocks noGrp="1"/>
          </p:cNvSpPr>
          <p:nvPr>
            <p:ph type="body" idx="1"/>
          </p:nvPr>
        </p:nvSpPr>
        <p:spPr>
          <a:xfrm>
            <a:off x="722313" y="2547938"/>
            <a:ext cx="7772400" cy="3395662"/>
          </a:xfrm>
        </p:spPr>
        <p:txBody>
          <a:bodyPr>
            <a:normAutofit/>
          </a:bodyPr>
          <a:lstStyle/>
          <a:p>
            <a:r>
              <a:rPr lang="en-US" sz="3200" dirty="0" smtClean="0">
                <a:solidFill>
                  <a:schemeClr val="tx1"/>
                </a:solidFill>
                <a:latin typeface="+mj-lt"/>
              </a:rPr>
              <a:t>A decree by the King of France that granted Huguenots the freedom to practice their religion.</a:t>
            </a:r>
            <a:endParaRPr lang="en-US" sz="3200" dirty="0">
              <a:solidFill>
                <a:schemeClr val="tx1"/>
              </a:solidFill>
              <a:latin typeface="+mj-lt"/>
            </a:endParaRPr>
          </a:p>
        </p:txBody>
      </p:sp>
      <p:sp>
        <p:nvSpPr>
          <p:cNvPr id="5" name="TextBox 4"/>
          <p:cNvSpPr txBox="1"/>
          <p:nvPr/>
        </p:nvSpPr>
        <p:spPr>
          <a:xfrm>
            <a:off x="533400" y="381000"/>
            <a:ext cx="4977645" cy="584775"/>
          </a:xfrm>
          <a:prstGeom prst="rect">
            <a:avLst/>
          </a:prstGeom>
          <a:noFill/>
        </p:spPr>
        <p:txBody>
          <a:bodyPr wrap="none" rtlCol="0">
            <a:spAutoFit/>
          </a:bodyPr>
          <a:lstStyle/>
          <a:p>
            <a:r>
              <a:rPr lang="en-US" sz="3200" b="1" dirty="0" smtClean="0">
                <a:latin typeface="Aharoni" pitchFamily="2" charset="-79"/>
                <a:cs typeface="Aharoni" pitchFamily="2" charset="-79"/>
              </a:rPr>
              <a:t>France and England – 200</a:t>
            </a:r>
            <a:endParaRPr lang="en-US" sz="3200" b="1" dirty="0">
              <a:latin typeface="Aharoni" pitchFamily="2" charset="-79"/>
              <a:cs typeface="Aharoni" pitchFamily="2" charset="-79"/>
            </a:endParaRPr>
          </a:p>
        </p:txBody>
      </p:sp>
      <p:sp>
        <p:nvSpPr>
          <p:cNvPr id="4" name="Smiley Face 3">
            <a:hlinkClick r:id="rId2" action="ppaction://hlinksldjump"/>
          </p:cNvPr>
          <p:cNvSpPr/>
          <p:nvPr/>
        </p:nvSpPr>
        <p:spPr>
          <a:xfrm>
            <a:off x="4191000" y="5943600"/>
            <a:ext cx="838200" cy="838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779502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a:bodyPr>
          <a:lstStyle/>
          <a:p>
            <a:r>
              <a:rPr lang="en-US" sz="3200" dirty="0" smtClean="0"/>
              <a:t>Who changed the Thirty Years’ War from a religious conflict into a political conflict?</a:t>
            </a:r>
            <a:endParaRPr lang="en-US" sz="3200" dirty="0"/>
          </a:p>
        </p:txBody>
      </p:sp>
      <p:sp>
        <p:nvSpPr>
          <p:cNvPr id="3" name="Text Placeholder 2"/>
          <p:cNvSpPr>
            <a:spLocks noGrp="1"/>
          </p:cNvSpPr>
          <p:nvPr>
            <p:ph type="body" idx="1"/>
          </p:nvPr>
        </p:nvSpPr>
        <p:spPr>
          <a:xfrm>
            <a:off x="722313" y="2547938"/>
            <a:ext cx="7772400" cy="3852862"/>
          </a:xfrm>
        </p:spPr>
        <p:txBody>
          <a:bodyPr>
            <a:normAutofit/>
          </a:bodyPr>
          <a:lstStyle/>
          <a:p>
            <a:endParaRPr lang="en-US" sz="3200" dirty="0" smtClean="0">
              <a:latin typeface="+mj-lt"/>
            </a:endParaRPr>
          </a:p>
        </p:txBody>
      </p:sp>
      <p:sp>
        <p:nvSpPr>
          <p:cNvPr id="5" name="TextBox 4"/>
          <p:cNvSpPr txBox="1"/>
          <p:nvPr/>
        </p:nvSpPr>
        <p:spPr>
          <a:xfrm>
            <a:off x="533400" y="381000"/>
            <a:ext cx="4977645" cy="584775"/>
          </a:xfrm>
          <a:prstGeom prst="rect">
            <a:avLst/>
          </a:prstGeom>
          <a:noFill/>
        </p:spPr>
        <p:txBody>
          <a:bodyPr wrap="none" rtlCol="0">
            <a:spAutoFit/>
          </a:bodyPr>
          <a:lstStyle/>
          <a:p>
            <a:r>
              <a:rPr lang="en-US" sz="3200" b="1" dirty="0" smtClean="0">
                <a:latin typeface="Aharoni" pitchFamily="2" charset="-79"/>
                <a:cs typeface="Aharoni" pitchFamily="2" charset="-79"/>
              </a:rPr>
              <a:t>France and England – 300</a:t>
            </a:r>
            <a:endParaRPr lang="en-US" sz="3200" b="1" dirty="0">
              <a:latin typeface="Aharoni" pitchFamily="2" charset="-79"/>
              <a:cs typeface="Aharoni" pitchFamily="2" charset="-79"/>
            </a:endParaRPr>
          </a:p>
        </p:txBody>
      </p:sp>
    </p:spTree>
    <p:extLst>
      <p:ext uri="{BB962C8B-B14F-4D97-AF65-F5344CB8AC3E}">
        <p14:creationId xmlns:p14="http://schemas.microsoft.com/office/powerpoint/2010/main" val="4132281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a:bodyPr>
          <a:lstStyle/>
          <a:p>
            <a:r>
              <a:rPr lang="en-US" sz="3200" dirty="0"/>
              <a:t>Who changed the Thirty Years’ War from a religious conflict into a political conflict?</a:t>
            </a:r>
          </a:p>
        </p:txBody>
      </p:sp>
      <p:sp>
        <p:nvSpPr>
          <p:cNvPr id="3" name="Text Placeholder 2"/>
          <p:cNvSpPr>
            <a:spLocks noGrp="1"/>
          </p:cNvSpPr>
          <p:nvPr>
            <p:ph type="body" idx="1"/>
          </p:nvPr>
        </p:nvSpPr>
        <p:spPr>
          <a:xfrm>
            <a:off x="722313" y="2547938"/>
            <a:ext cx="7772400" cy="3395662"/>
          </a:xfrm>
        </p:spPr>
        <p:txBody>
          <a:bodyPr>
            <a:normAutofit/>
          </a:bodyPr>
          <a:lstStyle/>
          <a:p>
            <a:r>
              <a:rPr lang="en-US" sz="3200" dirty="0" smtClean="0">
                <a:solidFill>
                  <a:schemeClr val="tx1"/>
                </a:solidFill>
                <a:latin typeface="+mj-lt"/>
              </a:rPr>
              <a:t>Cardinal Richelieu</a:t>
            </a:r>
            <a:endParaRPr lang="en-US" sz="3200" dirty="0">
              <a:solidFill>
                <a:schemeClr val="tx1"/>
              </a:solidFill>
              <a:latin typeface="+mj-lt"/>
            </a:endParaRPr>
          </a:p>
        </p:txBody>
      </p:sp>
      <p:sp>
        <p:nvSpPr>
          <p:cNvPr id="5" name="TextBox 4"/>
          <p:cNvSpPr txBox="1"/>
          <p:nvPr/>
        </p:nvSpPr>
        <p:spPr>
          <a:xfrm>
            <a:off x="533400" y="381000"/>
            <a:ext cx="4977645" cy="584775"/>
          </a:xfrm>
          <a:prstGeom prst="rect">
            <a:avLst/>
          </a:prstGeom>
          <a:noFill/>
        </p:spPr>
        <p:txBody>
          <a:bodyPr wrap="none" rtlCol="0">
            <a:spAutoFit/>
          </a:bodyPr>
          <a:lstStyle/>
          <a:p>
            <a:r>
              <a:rPr lang="en-US" sz="3200" b="1" dirty="0" smtClean="0">
                <a:latin typeface="Aharoni" pitchFamily="2" charset="-79"/>
                <a:cs typeface="Aharoni" pitchFamily="2" charset="-79"/>
              </a:rPr>
              <a:t>France and England – 300</a:t>
            </a:r>
            <a:endParaRPr lang="en-US" sz="3200" b="1" dirty="0">
              <a:latin typeface="Aharoni" pitchFamily="2" charset="-79"/>
              <a:cs typeface="Aharoni" pitchFamily="2" charset="-79"/>
            </a:endParaRPr>
          </a:p>
        </p:txBody>
      </p:sp>
      <p:sp>
        <p:nvSpPr>
          <p:cNvPr id="4" name="Smiley Face 3">
            <a:hlinkClick r:id="rId2" action="ppaction://hlinksldjump"/>
          </p:cNvPr>
          <p:cNvSpPr/>
          <p:nvPr/>
        </p:nvSpPr>
        <p:spPr>
          <a:xfrm>
            <a:off x="4191000" y="5943600"/>
            <a:ext cx="838200" cy="838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234555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a:bodyPr>
          <a:lstStyle/>
          <a:p>
            <a:r>
              <a:rPr lang="en-US" sz="3200" dirty="0" smtClean="0"/>
              <a:t>What are the three core beliefs of John Calvin?</a:t>
            </a:r>
            <a:endParaRPr lang="en-US" sz="3200" dirty="0"/>
          </a:p>
        </p:txBody>
      </p:sp>
      <p:sp>
        <p:nvSpPr>
          <p:cNvPr id="3" name="Text Placeholder 2"/>
          <p:cNvSpPr>
            <a:spLocks noGrp="1"/>
          </p:cNvSpPr>
          <p:nvPr>
            <p:ph type="body" idx="1"/>
          </p:nvPr>
        </p:nvSpPr>
        <p:spPr>
          <a:xfrm>
            <a:off x="722313" y="2547938"/>
            <a:ext cx="7772400" cy="3852862"/>
          </a:xfrm>
        </p:spPr>
        <p:txBody>
          <a:bodyPr>
            <a:normAutofit/>
          </a:bodyPr>
          <a:lstStyle/>
          <a:p>
            <a:endParaRPr lang="en-US" sz="3200" dirty="0" smtClean="0">
              <a:latin typeface="+mj-lt"/>
            </a:endParaRPr>
          </a:p>
        </p:txBody>
      </p:sp>
      <p:sp>
        <p:nvSpPr>
          <p:cNvPr id="5" name="TextBox 4"/>
          <p:cNvSpPr txBox="1"/>
          <p:nvPr/>
        </p:nvSpPr>
        <p:spPr>
          <a:xfrm>
            <a:off x="533400" y="381000"/>
            <a:ext cx="4977645" cy="584775"/>
          </a:xfrm>
          <a:prstGeom prst="rect">
            <a:avLst/>
          </a:prstGeom>
          <a:noFill/>
        </p:spPr>
        <p:txBody>
          <a:bodyPr wrap="none" rtlCol="0">
            <a:spAutoFit/>
          </a:bodyPr>
          <a:lstStyle/>
          <a:p>
            <a:r>
              <a:rPr lang="en-US" sz="3200" b="1" dirty="0" smtClean="0">
                <a:latin typeface="Aharoni" pitchFamily="2" charset="-79"/>
                <a:cs typeface="Aharoni" pitchFamily="2" charset="-79"/>
              </a:rPr>
              <a:t>France and England – 400</a:t>
            </a:r>
            <a:endParaRPr lang="en-US" sz="3200" b="1" dirty="0">
              <a:latin typeface="Aharoni" pitchFamily="2" charset="-79"/>
              <a:cs typeface="Aharoni" pitchFamily="2" charset="-79"/>
            </a:endParaRPr>
          </a:p>
        </p:txBody>
      </p:sp>
    </p:spTree>
    <p:extLst>
      <p:ext uri="{BB962C8B-B14F-4D97-AF65-F5344CB8AC3E}">
        <p14:creationId xmlns:p14="http://schemas.microsoft.com/office/powerpoint/2010/main" val="41308500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a:bodyPr>
          <a:lstStyle/>
          <a:p>
            <a:r>
              <a:rPr lang="en-US" sz="3200" dirty="0"/>
              <a:t>What are the three core beliefs of John Calvin?</a:t>
            </a:r>
          </a:p>
        </p:txBody>
      </p:sp>
      <p:sp>
        <p:nvSpPr>
          <p:cNvPr id="3" name="Text Placeholder 2"/>
          <p:cNvSpPr>
            <a:spLocks noGrp="1"/>
          </p:cNvSpPr>
          <p:nvPr>
            <p:ph type="body" idx="1"/>
          </p:nvPr>
        </p:nvSpPr>
        <p:spPr>
          <a:xfrm>
            <a:off x="722313" y="2547938"/>
            <a:ext cx="7772400" cy="3395662"/>
          </a:xfrm>
        </p:spPr>
        <p:txBody>
          <a:bodyPr>
            <a:normAutofit/>
          </a:bodyPr>
          <a:lstStyle/>
          <a:p>
            <a:r>
              <a:rPr lang="en-US" sz="3200" dirty="0" smtClean="0">
                <a:solidFill>
                  <a:schemeClr val="tx1"/>
                </a:solidFill>
                <a:latin typeface="+mj-lt"/>
              </a:rPr>
              <a:t>Predestination</a:t>
            </a:r>
          </a:p>
          <a:p>
            <a:r>
              <a:rPr lang="en-US" sz="3200" dirty="0" smtClean="0">
                <a:solidFill>
                  <a:schemeClr val="tx1"/>
                </a:solidFill>
                <a:latin typeface="+mj-lt"/>
              </a:rPr>
              <a:t>Faith revealed by living a righteous life</a:t>
            </a:r>
          </a:p>
          <a:p>
            <a:r>
              <a:rPr lang="en-US" sz="3200" dirty="0" smtClean="0">
                <a:solidFill>
                  <a:schemeClr val="tx1"/>
                </a:solidFill>
                <a:latin typeface="+mj-lt"/>
              </a:rPr>
              <a:t>Work ethic</a:t>
            </a:r>
            <a:endParaRPr lang="en-US" sz="3200" dirty="0">
              <a:solidFill>
                <a:schemeClr val="tx1"/>
              </a:solidFill>
              <a:latin typeface="+mj-lt"/>
            </a:endParaRPr>
          </a:p>
        </p:txBody>
      </p:sp>
      <p:sp>
        <p:nvSpPr>
          <p:cNvPr id="5" name="TextBox 4"/>
          <p:cNvSpPr txBox="1"/>
          <p:nvPr/>
        </p:nvSpPr>
        <p:spPr>
          <a:xfrm>
            <a:off x="533400" y="381000"/>
            <a:ext cx="4977645" cy="584775"/>
          </a:xfrm>
          <a:prstGeom prst="rect">
            <a:avLst/>
          </a:prstGeom>
          <a:noFill/>
        </p:spPr>
        <p:txBody>
          <a:bodyPr wrap="none" rtlCol="0">
            <a:spAutoFit/>
          </a:bodyPr>
          <a:lstStyle/>
          <a:p>
            <a:r>
              <a:rPr lang="en-US" sz="3200" b="1" dirty="0" smtClean="0">
                <a:latin typeface="Aharoni" pitchFamily="2" charset="-79"/>
                <a:cs typeface="Aharoni" pitchFamily="2" charset="-79"/>
              </a:rPr>
              <a:t>France and England – 400</a:t>
            </a:r>
            <a:endParaRPr lang="en-US" sz="3200" b="1" dirty="0">
              <a:latin typeface="Aharoni" pitchFamily="2" charset="-79"/>
              <a:cs typeface="Aharoni" pitchFamily="2" charset="-79"/>
            </a:endParaRPr>
          </a:p>
        </p:txBody>
      </p:sp>
      <p:sp>
        <p:nvSpPr>
          <p:cNvPr id="4" name="Smiley Face 3">
            <a:hlinkClick r:id="rId2" action="ppaction://hlinksldjump"/>
          </p:cNvPr>
          <p:cNvSpPr/>
          <p:nvPr/>
        </p:nvSpPr>
        <p:spPr>
          <a:xfrm>
            <a:off x="4191000" y="5943600"/>
            <a:ext cx="838200" cy="838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7954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a:bodyPr>
          <a:lstStyle/>
          <a:p>
            <a:r>
              <a:rPr lang="en-US" sz="3200" dirty="0"/>
              <a:t>Explain the development of the Anglican Church.</a:t>
            </a:r>
          </a:p>
        </p:txBody>
      </p:sp>
      <p:sp>
        <p:nvSpPr>
          <p:cNvPr id="3" name="Text Placeholder 2"/>
          <p:cNvSpPr>
            <a:spLocks noGrp="1"/>
          </p:cNvSpPr>
          <p:nvPr>
            <p:ph type="body" idx="1"/>
          </p:nvPr>
        </p:nvSpPr>
        <p:spPr>
          <a:xfrm>
            <a:off x="722313" y="2547938"/>
            <a:ext cx="7772400" cy="3395662"/>
          </a:xfrm>
        </p:spPr>
        <p:txBody>
          <a:bodyPr>
            <a:normAutofit/>
          </a:bodyPr>
          <a:lstStyle/>
          <a:p>
            <a:endParaRPr lang="en-US" sz="3200" dirty="0">
              <a:solidFill>
                <a:schemeClr val="tx1"/>
              </a:solidFill>
              <a:latin typeface="+mj-lt"/>
            </a:endParaRPr>
          </a:p>
        </p:txBody>
      </p:sp>
      <p:sp>
        <p:nvSpPr>
          <p:cNvPr id="5" name="TextBox 4"/>
          <p:cNvSpPr txBox="1"/>
          <p:nvPr/>
        </p:nvSpPr>
        <p:spPr>
          <a:xfrm>
            <a:off x="533400" y="381000"/>
            <a:ext cx="4977645" cy="584775"/>
          </a:xfrm>
          <a:prstGeom prst="rect">
            <a:avLst/>
          </a:prstGeom>
          <a:noFill/>
        </p:spPr>
        <p:txBody>
          <a:bodyPr wrap="none" rtlCol="0">
            <a:spAutoFit/>
          </a:bodyPr>
          <a:lstStyle/>
          <a:p>
            <a:r>
              <a:rPr lang="en-US" sz="3200" b="1" dirty="0" smtClean="0">
                <a:latin typeface="Aharoni" pitchFamily="2" charset="-79"/>
                <a:cs typeface="Aharoni" pitchFamily="2" charset="-79"/>
              </a:rPr>
              <a:t>France and England – 500</a:t>
            </a:r>
            <a:endParaRPr lang="en-US" sz="3200" b="1" dirty="0">
              <a:latin typeface="Aharoni" pitchFamily="2" charset="-79"/>
              <a:cs typeface="Aharoni" pitchFamily="2" charset="-79"/>
            </a:endParaRPr>
          </a:p>
        </p:txBody>
      </p:sp>
      <p:sp>
        <p:nvSpPr>
          <p:cNvPr id="4" name="Smiley Face 3">
            <a:hlinkClick r:id="" action="ppaction://hlinkshowjump?jump=nextslide"/>
          </p:cNvPr>
          <p:cNvSpPr/>
          <p:nvPr/>
        </p:nvSpPr>
        <p:spPr>
          <a:xfrm>
            <a:off x="4191000" y="5943600"/>
            <a:ext cx="838200" cy="838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649534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a:bodyPr>
          <a:lstStyle/>
          <a:p>
            <a:r>
              <a:rPr lang="en-US" sz="3200" dirty="0"/>
              <a:t>Explain the development of the Anglican Church.</a:t>
            </a:r>
          </a:p>
        </p:txBody>
      </p:sp>
      <p:sp>
        <p:nvSpPr>
          <p:cNvPr id="3" name="Text Placeholder 2"/>
          <p:cNvSpPr>
            <a:spLocks noGrp="1"/>
          </p:cNvSpPr>
          <p:nvPr>
            <p:ph type="body" idx="1"/>
          </p:nvPr>
        </p:nvSpPr>
        <p:spPr>
          <a:xfrm>
            <a:off x="722313" y="2547938"/>
            <a:ext cx="7772400" cy="3395662"/>
          </a:xfrm>
        </p:spPr>
        <p:txBody>
          <a:bodyPr>
            <a:normAutofit/>
          </a:bodyPr>
          <a:lstStyle/>
          <a:p>
            <a:r>
              <a:rPr lang="en-US" sz="3200" dirty="0" smtClean="0">
                <a:solidFill>
                  <a:schemeClr val="tx1"/>
                </a:solidFill>
                <a:latin typeface="+mj-lt"/>
              </a:rPr>
              <a:t>After Henry VIII left the Catholic Church, he became head of the Church of England.  Anne Boleyn turned the Church of England into a Protestant Church.  Elizabeth I turned the Church of England into the Anglican Church.</a:t>
            </a:r>
            <a:endParaRPr lang="en-US" sz="3200" dirty="0">
              <a:solidFill>
                <a:schemeClr val="tx1"/>
              </a:solidFill>
              <a:latin typeface="+mj-lt"/>
            </a:endParaRPr>
          </a:p>
        </p:txBody>
      </p:sp>
      <p:sp>
        <p:nvSpPr>
          <p:cNvPr id="5" name="TextBox 4"/>
          <p:cNvSpPr txBox="1"/>
          <p:nvPr/>
        </p:nvSpPr>
        <p:spPr>
          <a:xfrm>
            <a:off x="533400" y="381000"/>
            <a:ext cx="4977645" cy="584775"/>
          </a:xfrm>
          <a:prstGeom prst="rect">
            <a:avLst/>
          </a:prstGeom>
          <a:noFill/>
        </p:spPr>
        <p:txBody>
          <a:bodyPr wrap="none" rtlCol="0">
            <a:spAutoFit/>
          </a:bodyPr>
          <a:lstStyle/>
          <a:p>
            <a:r>
              <a:rPr lang="en-US" sz="3200" b="1" dirty="0" smtClean="0">
                <a:latin typeface="Aharoni" pitchFamily="2" charset="-79"/>
                <a:cs typeface="Aharoni" pitchFamily="2" charset="-79"/>
              </a:rPr>
              <a:t>France and England – 500</a:t>
            </a:r>
            <a:endParaRPr lang="en-US" sz="3200" b="1" dirty="0">
              <a:latin typeface="Aharoni" pitchFamily="2" charset="-79"/>
              <a:cs typeface="Aharoni" pitchFamily="2" charset="-79"/>
            </a:endParaRPr>
          </a:p>
        </p:txBody>
      </p:sp>
      <p:sp>
        <p:nvSpPr>
          <p:cNvPr id="4" name="Smiley Face 3">
            <a:hlinkClick r:id="" action="ppaction://hlinkshowjump?jump=nextslide"/>
          </p:cNvPr>
          <p:cNvSpPr/>
          <p:nvPr/>
        </p:nvSpPr>
        <p:spPr>
          <a:xfrm>
            <a:off x="4191000" y="5943600"/>
            <a:ext cx="838200" cy="838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505858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a:bodyPr>
          <a:lstStyle/>
          <a:p>
            <a:r>
              <a:rPr lang="en-US" sz="3200" dirty="0" smtClean="0"/>
              <a:t>Queen Elizabeth I is credited with the victory over what fleet?</a:t>
            </a:r>
            <a:endParaRPr lang="en-US" sz="3200" dirty="0"/>
          </a:p>
        </p:txBody>
      </p:sp>
      <p:sp>
        <p:nvSpPr>
          <p:cNvPr id="3" name="Text Placeholder 2"/>
          <p:cNvSpPr>
            <a:spLocks noGrp="1"/>
          </p:cNvSpPr>
          <p:nvPr>
            <p:ph type="body" idx="1"/>
          </p:nvPr>
        </p:nvSpPr>
        <p:spPr>
          <a:xfrm>
            <a:off x="722313" y="2547938"/>
            <a:ext cx="7772400" cy="3852862"/>
          </a:xfrm>
        </p:spPr>
        <p:txBody>
          <a:bodyPr>
            <a:normAutofit/>
          </a:bodyPr>
          <a:lstStyle/>
          <a:p>
            <a:endParaRPr lang="en-US" sz="3200" dirty="0" smtClean="0">
              <a:latin typeface="+mj-lt"/>
            </a:endParaRPr>
          </a:p>
        </p:txBody>
      </p:sp>
      <p:sp>
        <p:nvSpPr>
          <p:cNvPr id="5" name="TextBox 4"/>
          <p:cNvSpPr txBox="1"/>
          <p:nvPr/>
        </p:nvSpPr>
        <p:spPr>
          <a:xfrm>
            <a:off x="533400" y="381000"/>
            <a:ext cx="6266459" cy="584775"/>
          </a:xfrm>
          <a:prstGeom prst="rect">
            <a:avLst/>
          </a:prstGeom>
          <a:noFill/>
        </p:spPr>
        <p:txBody>
          <a:bodyPr wrap="none" rtlCol="0">
            <a:spAutoFit/>
          </a:bodyPr>
          <a:lstStyle/>
          <a:p>
            <a:r>
              <a:rPr lang="en-US" sz="3200" b="1" dirty="0" smtClean="0">
                <a:latin typeface="Aharoni" pitchFamily="2" charset="-79"/>
                <a:cs typeface="Aharoni" pitchFamily="2" charset="-79"/>
              </a:rPr>
              <a:t>France and England – Bonus 250</a:t>
            </a:r>
            <a:endParaRPr lang="en-US" sz="3200" b="1" dirty="0">
              <a:latin typeface="Aharoni" pitchFamily="2" charset="-79"/>
              <a:cs typeface="Aharoni" pitchFamily="2" charset="-79"/>
            </a:endParaRPr>
          </a:p>
        </p:txBody>
      </p:sp>
    </p:spTree>
    <p:extLst>
      <p:ext uri="{BB962C8B-B14F-4D97-AF65-F5344CB8AC3E}">
        <p14:creationId xmlns:p14="http://schemas.microsoft.com/office/powerpoint/2010/main" val="3686575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fontScale="90000"/>
          </a:bodyPr>
          <a:lstStyle/>
          <a:p>
            <a:r>
              <a:rPr lang="en-US" dirty="0" smtClean="0"/>
              <a:t>Into which languages was the Bible translated and printed?</a:t>
            </a:r>
            <a:endParaRPr lang="en-US" dirty="0"/>
          </a:p>
        </p:txBody>
      </p:sp>
      <p:sp>
        <p:nvSpPr>
          <p:cNvPr id="3" name="Text Placeholder 2"/>
          <p:cNvSpPr>
            <a:spLocks noGrp="1"/>
          </p:cNvSpPr>
          <p:nvPr>
            <p:ph type="body" idx="1"/>
          </p:nvPr>
        </p:nvSpPr>
        <p:spPr>
          <a:xfrm>
            <a:off x="722313" y="2547938"/>
            <a:ext cx="7772400" cy="3852862"/>
          </a:xfrm>
        </p:spPr>
        <p:txBody>
          <a:bodyPr>
            <a:normAutofit/>
          </a:bodyPr>
          <a:lstStyle/>
          <a:p>
            <a:endParaRPr lang="en-US" sz="3200" dirty="0" smtClean="0">
              <a:latin typeface="+mj-lt"/>
            </a:endParaRPr>
          </a:p>
        </p:txBody>
      </p:sp>
      <p:sp>
        <p:nvSpPr>
          <p:cNvPr id="5" name="TextBox 4"/>
          <p:cNvSpPr txBox="1"/>
          <p:nvPr/>
        </p:nvSpPr>
        <p:spPr>
          <a:xfrm>
            <a:off x="533400" y="381000"/>
            <a:ext cx="5482591" cy="584775"/>
          </a:xfrm>
          <a:prstGeom prst="rect">
            <a:avLst/>
          </a:prstGeom>
          <a:noFill/>
        </p:spPr>
        <p:txBody>
          <a:bodyPr wrap="none" rtlCol="0">
            <a:spAutoFit/>
          </a:bodyPr>
          <a:lstStyle/>
          <a:p>
            <a:r>
              <a:rPr lang="en-US" sz="3200" b="1" dirty="0" smtClean="0">
                <a:latin typeface="Aharoni" pitchFamily="2" charset="-79"/>
                <a:cs typeface="Aharoni" pitchFamily="2" charset="-79"/>
              </a:rPr>
              <a:t>The Reformation – Bonus 50</a:t>
            </a:r>
            <a:endParaRPr lang="en-US" sz="3200" b="1" dirty="0">
              <a:latin typeface="Aharoni" pitchFamily="2" charset="-79"/>
              <a:cs typeface="Aharoni" pitchFamily="2" charset="-79"/>
            </a:endParaRPr>
          </a:p>
        </p:txBody>
      </p:sp>
    </p:spTree>
    <p:extLst>
      <p:ext uri="{BB962C8B-B14F-4D97-AF65-F5344CB8AC3E}">
        <p14:creationId xmlns:p14="http://schemas.microsoft.com/office/powerpoint/2010/main" val="10886434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a:bodyPr>
          <a:lstStyle/>
          <a:p>
            <a:r>
              <a:rPr lang="en-US" sz="3200" dirty="0"/>
              <a:t>Queen Elizabeth I is credited with the victory over what fleet?</a:t>
            </a:r>
          </a:p>
        </p:txBody>
      </p:sp>
      <p:sp>
        <p:nvSpPr>
          <p:cNvPr id="3" name="Text Placeholder 2"/>
          <p:cNvSpPr>
            <a:spLocks noGrp="1"/>
          </p:cNvSpPr>
          <p:nvPr>
            <p:ph type="body" idx="1"/>
          </p:nvPr>
        </p:nvSpPr>
        <p:spPr>
          <a:xfrm>
            <a:off x="722313" y="2547938"/>
            <a:ext cx="7772400" cy="3395662"/>
          </a:xfrm>
        </p:spPr>
        <p:txBody>
          <a:bodyPr>
            <a:normAutofit/>
          </a:bodyPr>
          <a:lstStyle/>
          <a:p>
            <a:r>
              <a:rPr lang="en-US" sz="3200" dirty="0" smtClean="0">
                <a:solidFill>
                  <a:schemeClr val="tx1"/>
                </a:solidFill>
                <a:latin typeface="+mj-lt"/>
              </a:rPr>
              <a:t>The Spanish Armada</a:t>
            </a:r>
            <a:endParaRPr lang="en-US" sz="3200" dirty="0">
              <a:solidFill>
                <a:schemeClr val="tx1"/>
              </a:solidFill>
              <a:latin typeface="+mj-lt"/>
            </a:endParaRPr>
          </a:p>
        </p:txBody>
      </p:sp>
      <p:sp>
        <p:nvSpPr>
          <p:cNvPr id="5" name="TextBox 4"/>
          <p:cNvSpPr txBox="1"/>
          <p:nvPr/>
        </p:nvSpPr>
        <p:spPr>
          <a:xfrm>
            <a:off x="533400" y="381000"/>
            <a:ext cx="6266459" cy="584775"/>
          </a:xfrm>
          <a:prstGeom prst="rect">
            <a:avLst/>
          </a:prstGeom>
          <a:noFill/>
        </p:spPr>
        <p:txBody>
          <a:bodyPr wrap="none" rtlCol="0">
            <a:spAutoFit/>
          </a:bodyPr>
          <a:lstStyle/>
          <a:p>
            <a:r>
              <a:rPr lang="en-US" sz="3200" b="1" dirty="0" smtClean="0">
                <a:latin typeface="Aharoni" pitchFamily="2" charset="-79"/>
                <a:cs typeface="Aharoni" pitchFamily="2" charset="-79"/>
              </a:rPr>
              <a:t>France and England – Bonus 250</a:t>
            </a:r>
            <a:endParaRPr lang="en-US" sz="3200" b="1" dirty="0">
              <a:latin typeface="Aharoni" pitchFamily="2" charset="-79"/>
              <a:cs typeface="Aharoni" pitchFamily="2" charset="-79"/>
            </a:endParaRPr>
          </a:p>
        </p:txBody>
      </p:sp>
      <p:sp>
        <p:nvSpPr>
          <p:cNvPr id="4" name="Smiley Face 3">
            <a:hlinkClick r:id="rId2" action="ppaction://hlinksldjump"/>
          </p:cNvPr>
          <p:cNvSpPr/>
          <p:nvPr/>
        </p:nvSpPr>
        <p:spPr>
          <a:xfrm>
            <a:off x="4191000" y="5943600"/>
            <a:ext cx="838200" cy="838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707662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a:bodyPr>
          <a:lstStyle/>
          <a:p>
            <a:r>
              <a:rPr lang="en-US" sz="3200" dirty="0" smtClean="0"/>
              <a:t>How was the Holy Roman Empire divided?</a:t>
            </a:r>
            <a:endParaRPr lang="en-US" sz="3200" dirty="0"/>
          </a:p>
        </p:txBody>
      </p:sp>
      <p:sp>
        <p:nvSpPr>
          <p:cNvPr id="3" name="Text Placeholder 2"/>
          <p:cNvSpPr>
            <a:spLocks noGrp="1"/>
          </p:cNvSpPr>
          <p:nvPr>
            <p:ph type="body" idx="1"/>
          </p:nvPr>
        </p:nvSpPr>
        <p:spPr>
          <a:xfrm>
            <a:off x="722313" y="2547938"/>
            <a:ext cx="7772400" cy="3852862"/>
          </a:xfrm>
        </p:spPr>
        <p:txBody>
          <a:bodyPr>
            <a:normAutofit/>
          </a:bodyPr>
          <a:lstStyle/>
          <a:p>
            <a:endParaRPr lang="en-US" sz="3200" dirty="0" smtClean="0">
              <a:latin typeface="+mj-lt"/>
            </a:endParaRPr>
          </a:p>
        </p:txBody>
      </p:sp>
      <p:sp>
        <p:nvSpPr>
          <p:cNvPr id="5" name="TextBox 4"/>
          <p:cNvSpPr txBox="1"/>
          <p:nvPr/>
        </p:nvSpPr>
        <p:spPr>
          <a:xfrm>
            <a:off x="533400" y="381000"/>
            <a:ext cx="3110147" cy="584775"/>
          </a:xfrm>
          <a:prstGeom prst="rect">
            <a:avLst/>
          </a:prstGeom>
          <a:noFill/>
        </p:spPr>
        <p:txBody>
          <a:bodyPr wrap="none" rtlCol="0">
            <a:spAutoFit/>
          </a:bodyPr>
          <a:lstStyle/>
          <a:p>
            <a:r>
              <a:rPr lang="en-US" sz="3200" b="1" dirty="0" smtClean="0">
                <a:latin typeface="Aharoni" pitchFamily="2" charset="-79"/>
                <a:cs typeface="Aharoni" pitchFamily="2" charset="-79"/>
              </a:rPr>
              <a:t>Germany –  100</a:t>
            </a:r>
            <a:endParaRPr lang="en-US" sz="3200" b="1" dirty="0">
              <a:latin typeface="Aharoni" pitchFamily="2" charset="-79"/>
              <a:cs typeface="Aharoni" pitchFamily="2" charset="-79"/>
            </a:endParaRPr>
          </a:p>
        </p:txBody>
      </p:sp>
    </p:spTree>
    <p:extLst>
      <p:ext uri="{BB962C8B-B14F-4D97-AF65-F5344CB8AC3E}">
        <p14:creationId xmlns:p14="http://schemas.microsoft.com/office/powerpoint/2010/main" val="30485625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a:bodyPr>
          <a:lstStyle/>
          <a:p>
            <a:r>
              <a:rPr lang="en-US" sz="3200" dirty="0"/>
              <a:t>How was the Holy Roman Empire divided?</a:t>
            </a:r>
          </a:p>
        </p:txBody>
      </p:sp>
      <p:sp>
        <p:nvSpPr>
          <p:cNvPr id="3" name="Text Placeholder 2"/>
          <p:cNvSpPr>
            <a:spLocks noGrp="1"/>
          </p:cNvSpPr>
          <p:nvPr>
            <p:ph type="body" idx="1"/>
          </p:nvPr>
        </p:nvSpPr>
        <p:spPr>
          <a:xfrm>
            <a:off x="722313" y="2547938"/>
            <a:ext cx="7772400" cy="3395662"/>
          </a:xfrm>
        </p:spPr>
        <p:txBody>
          <a:bodyPr>
            <a:normAutofit/>
          </a:bodyPr>
          <a:lstStyle/>
          <a:p>
            <a:r>
              <a:rPr lang="en-US" sz="3200" dirty="0" smtClean="0">
                <a:solidFill>
                  <a:schemeClr val="tx1"/>
                </a:solidFill>
                <a:latin typeface="+mj-lt"/>
              </a:rPr>
              <a:t>Northern Germany was made up of smaller states, each ruled by a prince.</a:t>
            </a:r>
          </a:p>
          <a:p>
            <a:r>
              <a:rPr lang="en-US" sz="3200" dirty="0" smtClean="0">
                <a:solidFill>
                  <a:schemeClr val="tx1"/>
                </a:solidFill>
                <a:latin typeface="+mj-lt"/>
              </a:rPr>
              <a:t>Southern Germany was ruled by the Hapsburgs.</a:t>
            </a:r>
            <a:endParaRPr lang="en-US" sz="3200" dirty="0">
              <a:solidFill>
                <a:schemeClr val="tx1"/>
              </a:solidFill>
              <a:latin typeface="+mj-lt"/>
            </a:endParaRPr>
          </a:p>
        </p:txBody>
      </p:sp>
      <p:sp>
        <p:nvSpPr>
          <p:cNvPr id="5" name="TextBox 4"/>
          <p:cNvSpPr txBox="1"/>
          <p:nvPr/>
        </p:nvSpPr>
        <p:spPr>
          <a:xfrm>
            <a:off x="533400" y="381000"/>
            <a:ext cx="2874505" cy="584775"/>
          </a:xfrm>
          <a:prstGeom prst="rect">
            <a:avLst/>
          </a:prstGeom>
          <a:noFill/>
        </p:spPr>
        <p:txBody>
          <a:bodyPr wrap="none" rtlCol="0">
            <a:spAutoFit/>
          </a:bodyPr>
          <a:lstStyle/>
          <a:p>
            <a:r>
              <a:rPr lang="en-US" sz="3200" b="1" dirty="0" smtClean="0">
                <a:latin typeface="Aharoni" pitchFamily="2" charset="-79"/>
                <a:cs typeface="Aharoni" pitchFamily="2" charset="-79"/>
              </a:rPr>
              <a:t>Germany - 100</a:t>
            </a:r>
            <a:endParaRPr lang="en-US" sz="3200" b="1" dirty="0">
              <a:latin typeface="Aharoni" pitchFamily="2" charset="-79"/>
              <a:cs typeface="Aharoni" pitchFamily="2" charset="-79"/>
            </a:endParaRPr>
          </a:p>
        </p:txBody>
      </p:sp>
      <p:sp>
        <p:nvSpPr>
          <p:cNvPr id="4" name="Smiley Face 3">
            <a:hlinkClick r:id="rId2" action="ppaction://hlinksldjump"/>
          </p:cNvPr>
          <p:cNvSpPr/>
          <p:nvPr/>
        </p:nvSpPr>
        <p:spPr>
          <a:xfrm>
            <a:off x="4191000" y="5943600"/>
            <a:ext cx="838200" cy="838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312743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a:bodyPr>
          <a:lstStyle/>
          <a:p>
            <a:r>
              <a:rPr lang="en-US" sz="3200" dirty="0" smtClean="0"/>
              <a:t>How did the authority of the pope end in Northern Germany?</a:t>
            </a:r>
            <a:endParaRPr lang="en-US" sz="3200" dirty="0"/>
          </a:p>
        </p:txBody>
      </p:sp>
      <p:sp>
        <p:nvSpPr>
          <p:cNvPr id="3" name="Text Placeholder 2"/>
          <p:cNvSpPr>
            <a:spLocks noGrp="1"/>
          </p:cNvSpPr>
          <p:nvPr>
            <p:ph type="body" idx="1"/>
          </p:nvPr>
        </p:nvSpPr>
        <p:spPr>
          <a:xfrm>
            <a:off x="722313" y="2547938"/>
            <a:ext cx="7772400" cy="3852862"/>
          </a:xfrm>
        </p:spPr>
        <p:txBody>
          <a:bodyPr>
            <a:normAutofit/>
          </a:bodyPr>
          <a:lstStyle/>
          <a:p>
            <a:endParaRPr lang="en-US" sz="3200" dirty="0" smtClean="0">
              <a:latin typeface="+mj-lt"/>
            </a:endParaRPr>
          </a:p>
        </p:txBody>
      </p:sp>
      <p:sp>
        <p:nvSpPr>
          <p:cNvPr id="5" name="TextBox 4"/>
          <p:cNvSpPr txBox="1"/>
          <p:nvPr/>
        </p:nvSpPr>
        <p:spPr>
          <a:xfrm>
            <a:off x="533400" y="381000"/>
            <a:ext cx="3110147" cy="584775"/>
          </a:xfrm>
          <a:prstGeom prst="rect">
            <a:avLst/>
          </a:prstGeom>
          <a:noFill/>
        </p:spPr>
        <p:txBody>
          <a:bodyPr wrap="none" rtlCol="0">
            <a:spAutoFit/>
          </a:bodyPr>
          <a:lstStyle/>
          <a:p>
            <a:r>
              <a:rPr lang="en-US" sz="3200" b="1" dirty="0" smtClean="0">
                <a:latin typeface="Aharoni" pitchFamily="2" charset="-79"/>
                <a:cs typeface="Aharoni" pitchFamily="2" charset="-79"/>
              </a:rPr>
              <a:t>Germany –  200</a:t>
            </a:r>
            <a:endParaRPr lang="en-US" sz="3200" b="1" dirty="0">
              <a:latin typeface="Aharoni" pitchFamily="2" charset="-79"/>
              <a:cs typeface="Aharoni" pitchFamily="2" charset="-79"/>
            </a:endParaRPr>
          </a:p>
        </p:txBody>
      </p:sp>
    </p:spTree>
    <p:extLst>
      <p:ext uri="{BB962C8B-B14F-4D97-AF65-F5344CB8AC3E}">
        <p14:creationId xmlns:p14="http://schemas.microsoft.com/office/powerpoint/2010/main" val="22965645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a:bodyPr>
          <a:lstStyle/>
          <a:p>
            <a:r>
              <a:rPr lang="en-US" sz="3200" dirty="0"/>
              <a:t>How did the authority of the pope end in Northern Germany?</a:t>
            </a:r>
          </a:p>
        </p:txBody>
      </p:sp>
      <p:sp>
        <p:nvSpPr>
          <p:cNvPr id="3" name="Text Placeholder 2"/>
          <p:cNvSpPr>
            <a:spLocks noGrp="1"/>
          </p:cNvSpPr>
          <p:nvPr>
            <p:ph type="body" idx="1"/>
          </p:nvPr>
        </p:nvSpPr>
        <p:spPr>
          <a:xfrm>
            <a:off x="722313" y="2547938"/>
            <a:ext cx="7772400" cy="3395662"/>
          </a:xfrm>
        </p:spPr>
        <p:txBody>
          <a:bodyPr>
            <a:normAutofit/>
          </a:bodyPr>
          <a:lstStyle/>
          <a:p>
            <a:r>
              <a:rPr lang="en-US" sz="3200" dirty="0" smtClean="0">
                <a:solidFill>
                  <a:schemeClr val="tx1"/>
                </a:solidFill>
                <a:latin typeface="+mj-lt"/>
              </a:rPr>
              <a:t>The German princes converted to Protestantism.</a:t>
            </a:r>
            <a:endParaRPr lang="en-US" sz="3200" dirty="0">
              <a:solidFill>
                <a:schemeClr val="tx1"/>
              </a:solidFill>
              <a:latin typeface="+mj-lt"/>
            </a:endParaRPr>
          </a:p>
        </p:txBody>
      </p:sp>
      <p:sp>
        <p:nvSpPr>
          <p:cNvPr id="5" name="TextBox 4"/>
          <p:cNvSpPr txBox="1"/>
          <p:nvPr/>
        </p:nvSpPr>
        <p:spPr>
          <a:xfrm>
            <a:off x="533400" y="381000"/>
            <a:ext cx="2874505" cy="584775"/>
          </a:xfrm>
          <a:prstGeom prst="rect">
            <a:avLst/>
          </a:prstGeom>
          <a:noFill/>
        </p:spPr>
        <p:txBody>
          <a:bodyPr wrap="none" rtlCol="0">
            <a:spAutoFit/>
          </a:bodyPr>
          <a:lstStyle/>
          <a:p>
            <a:r>
              <a:rPr lang="en-US" sz="3200" b="1" dirty="0" smtClean="0">
                <a:latin typeface="Aharoni" pitchFamily="2" charset="-79"/>
                <a:cs typeface="Aharoni" pitchFamily="2" charset="-79"/>
              </a:rPr>
              <a:t>Germany - 200</a:t>
            </a:r>
            <a:endParaRPr lang="en-US" sz="3200" b="1" dirty="0">
              <a:latin typeface="Aharoni" pitchFamily="2" charset="-79"/>
              <a:cs typeface="Aharoni" pitchFamily="2" charset="-79"/>
            </a:endParaRPr>
          </a:p>
        </p:txBody>
      </p:sp>
      <p:sp>
        <p:nvSpPr>
          <p:cNvPr id="4" name="Smiley Face 3">
            <a:hlinkClick r:id="rId2" action="ppaction://hlinksldjump"/>
          </p:cNvPr>
          <p:cNvSpPr/>
          <p:nvPr/>
        </p:nvSpPr>
        <p:spPr>
          <a:xfrm>
            <a:off x="4191000" y="5943600"/>
            <a:ext cx="838200" cy="838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5934447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a:bodyPr>
          <a:lstStyle/>
          <a:p>
            <a:r>
              <a:rPr lang="en-US" sz="3200" dirty="0" smtClean="0"/>
              <a:t>How did the Thirty Years’ War begin?</a:t>
            </a:r>
            <a:endParaRPr lang="en-US" sz="3200" dirty="0"/>
          </a:p>
        </p:txBody>
      </p:sp>
      <p:sp>
        <p:nvSpPr>
          <p:cNvPr id="3" name="Text Placeholder 2"/>
          <p:cNvSpPr>
            <a:spLocks noGrp="1"/>
          </p:cNvSpPr>
          <p:nvPr>
            <p:ph type="body" idx="1"/>
          </p:nvPr>
        </p:nvSpPr>
        <p:spPr>
          <a:xfrm>
            <a:off x="722313" y="2547938"/>
            <a:ext cx="7772400" cy="3852862"/>
          </a:xfrm>
        </p:spPr>
        <p:txBody>
          <a:bodyPr>
            <a:normAutofit/>
          </a:bodyPr>
          <a:lstStyle/>
          <a:p>
            <a:endParaRPr lang="en-US" sz="3200" dirty="0" smtClean="0">
              <a:latin typeface="+mj-lt"/>
            </a:endParaRPr>
          </a:p>
        </p:txBody>
      </p:sp>
      <p:sp>
        <p:nvSpPr>
          <p:cNvPr id="5" name="TextBox 4"/>
          <p:cNvSpPr txBox="1"/>
          <p:nvPr/>
        </p:nvSpPr>
        <p:spPr>
          <a:xfrm>
            <a:off x="533400" y="381000"/>
            <a:ext cx="3110147" cy="584775"/>
          </a:xfrm>
          <a:prstGeom prst="rect">
            <a:avLst/>
          </a:prstGeom>
          <a:noFill/>
        </p:spPr>
        <p:txBody>
          <a:bodyPr wrap="none" rtlCol="0">
            <a:spAutoFit/>
          </a:bodyPr>
          <a:lstStyle/>
          <a:p>
            <a:r>
              <a:rPr lang="en-US" sz="3200" b="1" dirty="0" smtClean="0">
                <a:latin typeface="Aharoni" pitchFamily="2" charset="-79"/>
                <a:cs typeface="Aharoni" pitchFamily="2" charset="-79"/>
              </a:rPr>
              <a:t>Germany –  300</a:t>
            </a:r>
            <a:endParaRPr lang="en-US" sz="3200" b="1" dirty="0">
              <a:latin typeface="Aharoni" pitchFamily="2" charset="-79"/>
              <a:cs typeface="Aharoni" pitchFamily="2" charset="-79"/>
            </a:endParaRPr>
          </a:p>
        </p:txBody>
      </p:sp>
    </p:spTree>
    <p:extLst>
      <p:ext uri="{BB962C8B-B14F-4D97-AF65-F5344CB8AC3E}">
        <p14:creationId xmlns:p14="http://schemas.microsoft.com/office/powerpoint/2010/main" val="30056582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a:bodyPr>
          <a:lstStyle/>
          <a:p>
            <a:r>
              <a:rPr lang="en-US" sz="3200" dirty="0"/>
              <a:t>How did the Thirty Years’ War begin?</a:t>
            </a:r>
          </a:p>
        </p:txBody>
      </p:sp>
      <p:sp>
        <p:nvSpPr>
          <p:cNvPr id="3" name="Text Placeholder 2"/>
          <p:cNvSpPr>
            <a:spLocks noGrp="1"/>
          </p:cNvSpPr>
          <p:nvPr>
            <p:ph type="body" idx="1"/>
          </p:nvPr>
        </p:nvSpPr>
        <p:spPr>
          <a:xfrm>
            <a:off x="722313" y="2547938"/>
            <a:ext cx="7772400" cy="3395662"/>
          </a:xfrm>
        </p:spPr>
        <p:txBody>
          <a:bodyPr>
            <a:normAutofit/>
          </a:bodyPr>
          <a:lstStyle/>
          <a:p>
            <a:r>
              <a:rPr lang="en-US" sz="3200" dirty="0" smtClean="0">
                <a:solidFill>
                  <a:schemeClr val="tx1"/>
                </a:solidFill>
                <a:latin typeface="+mj-lt"/>
              </a:rPr>
              <a:t>As a religious conflict between the Protestant German princes and the Catholic Hapsburg Empire.</a:t>
            </a:r>
            <a:endParaRPr lang="en-US" sz="3200" dirty="0">
              <a:solidFill>
                <a:schemeClr val="tx1"/>
              </a:solidFill>
              <a:latin typeface="+mj-lt"/>
            </a:endParaRPr>
          </a:p>
        </p:txBody>
      </p:sp>
      <p:sp>
        <p:nvSpPr>
          <p:cNvPr id="5" name="TextBox 4"/>
          <p:cNvSpPr txBox="1"/>
          <p:nvPr/>
        </p:nvSpPr>
        <p:spPr>
          <a:xfrm>
            <a:off x="533400" y="381000"/>
            <a:ext cx="2874505" cy="584775"/>
          </a:xfrm>
          <a:prstGeom prst="rect">
            <a:avLst/>
          </a:prstGeom>
          <a:noFill/>
        </p:spPr>
        <p:txBody>
          <a:bodyPr wrap="none" rtlCol="0">
            <a:spAutoFit/>
          </a:bodyPr>
          <a:lstStyle/>
          <a:p>
            <a:r>
              <a:rPr lang="en-US" sz="3200" b="1" dirty="0" smtClean="0">
                <a:latin typeface="Aharoni" pitchFamily="2" charset="-79"/>
                <a:cs typeface="Aharoni" pitchFamily="2" charset="-79"/>
              </a:rPr>
              <a:t>Germany - 300</a:t>
            </a:r>
            <a:endParaRPr lang="en-US" sz="3200" b="1" dirty="0">
              <a:latin typeface="Aharoni" pitchFamily="2" charset="-79"/>
              <a:cs typeface="Aharoni" pitchFamily="2" charset="-79"/>
            </a:endParaRPr>
          </a:p>
        </p:txBody>
      </p:sp>
      <p:sp>
        <p:nvSpPr>
          <p:cNvPr id="4" name="Smiley Face 3">
            <a:hlinkClick r:id="rId2" action="ppaction://hlinksldjump"/>
          </p:cNvPr>
          <p:cNvSpPr/>
          <p:nvPr/>
        </p:nvSpPr>
        <p:spPr>
          <a:xfrm>
            <a:off x="4191000" y="5943600"/>
            <a:ext cx="838200" cy="838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93870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a:bodyPr>
          <a:lstStyle/>
          <a:p>
            <a:r>
              <a:rPr lang="en-US" sz="3200" dirty="0" smtClean="0"/>
              <a:t>Why were the German princes attracted to Protestantism?</a:t>
            </a:r>
            <a:endParaRPr lang="en-US" sz="3200" dirty="0"/>
          </a:p>
        </p:txBody>
      </p:sp>
      <p:sp>
        <p:nvSpPr>
          <p:cNvPr id="3" name="Text Placeholder 2"/>
          <p:cNvSpPr>
            <a:spLocks noGrp="1"/>
          </p:cNvSpPr>
          <p:nvPr>
            <p:ph type="body" idx="1"/>
          </p:nvPr>
        </p:nvSpPr>
        <p:spPr>
          <a:xfrm>
            <a:off x="722313" y="2547938"/>
            <a:ext cx="7772400" cy="3852862"/>
          </a:xfrm>
        </p:spPr>
        <p:txBody>
          <a:bodyPr>
            <a:normAutofit/>
          </a:bodyPr>
          <a:lstStyle/>
          <a:p>
            <a:endParaRPr lang="en-US" sz="3200" dirty="0" smtClean="0">
              <a:latin typeface="+mj-lt"/>
            </a:endParaRPr>
          </a:p>
        </p:txBody>
      </p:sp>
      <p:sp>
        <p:nvSpPr>
          <p:cNvPr id="5" name="TextBox 4"/>
          <p:cNvSpPr txBox="1"/>
          <p:nvPr/>
        </p:nvSpPr>
        <p:spPr>
          <a:xfrm>
            <a:off x="533400" y="381000"/>
            <a:ext cx="3110147" cy="584775"/>
          </a:xfrm>
          <a:prstGeom prst="rect">
            <a:avLst/>
          </a:prstGeom>
          <a:noFill/>
        </p:spPr>
        <p:txBody>
          <a:bodyPr wrap="none" rtlCol="0">
            <a:spAutoFit/>
          </a:bodyPr>
          <a:lstStyle/>
          <a:p>
            <a:r>
              <a:rPr lang="en-US" sz="3200" b="1" dirty="0" smtClean="0">
                <a:latin typeface="Aharoni" pitchFamily="2" charset="-79"/>
                <a:cs typeface="Aharoni" pitchFamily="2" charset="-79"/>
              </a:rPr>
              <a:t>Germany –  400</a:t>
            </a:r>
            <a:endParaRPr lang="en-US" sz="3200" b="1" dirty="0">
              <a:latin typeface="Aharoni" pitchFamily="2" charset="-79"/>
              <a:cs typeface="Aharoni" pitchFamily="2" charset="-79"/>
            </a:endParaRPr>
          </a:p>
        </p:txBody>
      </p:sp>
    </p:spTree>
    <p:extLst>
      <p:ext uri="{BB962C8B-B14F-4D97-AF65-F5344CB8AC3E}">
        <p14:creationId xmlns:p14="http://schemas.microsoft.com/office/powerpoint/2010/main" val="312484482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a:bodyPr>
          <a:lstStyle/>
          <a:p>
            <a:r>
              <a:rPr lang="en-US" sz="3200" dirty="0"/>
              <a:t>Why were the German princes attracted to Protestantism?</a:t>
            </a:r>
          </a:p>
        </p:txBody>
      </p:sp>
      <p:sp>
        <p:nvSpPr>
          <p:cNvPr id="3" name="Text Placeholder 2"/>
          <p:cNvSpPr>
            <a:spLocks noGrp="1"/>
          </p:cNvSpPr>
          <p:nvPr>
            <p:ph type="body" idx="1"/>
          </p:nvPr>
        </p:nvSpPr>
        <p:spPr>
          <a:xfrm>
            <a:off x="722313" y="2547938"/>
            <a:ext cx="7772400" cy="3395662"/>
          </a:xfrm>
        </p:spPr>
        <p:txBody>
          <a:bodyPr>
            <a:normAutofit/>
          </a:bodyPr>
          <a:lstStyle/>
          <a:p>
            <a:r>
              <a:rPr lang="en-US" sz="3200" dirty="0" smtClean="0">
                <a:solidFill>
                  <a:schemeClr val="tx1"/>
                </a:solidFill>
                <a:latin typeface="+mj-lt"/>
              </a:rPr>
              <a:t>They no longer had to answer to the Church in Rome</a:t>
            </a:r>
          </a:p>
          <a:p>
            <a:r>
              <a:rPr lang="en-US" sz="3200" dirty="0" smtClean="0">
                <a:solidFill>
                  <a:schemeClr val="tx1"/>
                </a:solidFill>
                <a:latin typeface="+mj-lt"/>
              </a:rPr>
              <a:t>All money in German states stayed in German states</a:t>
            </a:r>
          </a:p>
          <a:p>
            <a:r>
              <a:rPr lang="en-US" sz="3200" dirty="0" smtClean="0">
                <a:solidFill>
                  <a:schemeClr val="tx1"/>
                </a:solidFill>
                <a:latin typeface="+mj-lt"/>
              </a:rPr>
              <a:t>All Church land returned to German states</a:t>
            </a:r>
            <a:endParaRPr lang="en-US" sz="3200" dirty="0">
              <a:solidFill>
                <a:schemeClr val="tx1"/>
              </a:solidFill>
              <a:latin typeface="+mj-lt"/>
            </a:endParaRPr>
          </a:p>
        </p:txBody>
      </p:sp>
      <p:sp>
        <p:nvSpPr>
          <p:cNvPr id="5" name="TextBox 4"/>
          <p:cNvSpPr txBox="1"/>
          <p:nvPr/>
        </p:nvSpPr>
        <p:spPr>
          <a:xfrm>
            <a:off x="533400" y="381000"/>
            <a:ext cx="2874505" cy="584775"/>
          </a:xfrm>
          <a:prstGeom prst="rect">
            <a:avLst/>
          </a:prstGeom>
          <a:noFill/>
        </p:spPr>
        <p:txBody>
          <a:bodyPr wrap="none" rtlCol="0">
            <a:spAutoFit/>
          </a:bodyPr>
          <a:lstStyle/>
          <a:p>
            <a:r>
              <a:rPr lang="en-US" sz="3200" b="1" dirty="0" smtClean="0">
                <a:latin typeface="Aharoni" pitchFamily="2" charset="-79"/>
                <a:cs typeface="Aharoni" pitchFamily="2" charset="-79"/>
              </a:rPr>
              <a:t>Germany - 400</a:t>
            </a:r>
            <a:endParaRPr lang="en-US" sz="3200" b="1" dirty="0">
              <a:latin typeface="Aharoni" pitchFamily="2" charset="-79"/>
              <a:cs typeface="Aharoni" pitchFamily="2" charset="-79"/>
            </a:endParaRPr>
          </a:p>
        </p:txBody>
      </p:sp>
      <p:sp>
        <p:nvSpPr>
          <p:cNvPr id="4" name="Smiley Face 3">
            <a:hlinkClick r:id="" action="ppaction://hlinkshowjump?jump=nextslide"/>
          </p:cNvPr>
          <p:cNvSpPr/>
          <p:nvPr/>
        </p:nvSpPr>
        <p:spPr>
          <a:xfrm>
            <a:off x="4191000" y="5943600"/>
            <a:ext cx="838200" cy="838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6457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a:bodyPr>
          <a:lstStyle/>
          <a:p>
            <a:r>
              <a:rPr lang="en-US" sz="3200" dirty="0" smtClean="0"/>
              <a:t>What brand of Protestantism were the German princes?</a:t>
            </a:r>
            <a:endParaRPr lang="en-US" sz="3200" dirty="0"/>
          </a:p>
        </p:txBody>
      </p:sp>
      <p:sp>
        <p:nvSpPr>
          <p:cNvPr id="3" name="Text Placeholder 2"/>
          <p:cNvSpPr>
            <a:spLocks noGrp="1"/>
          </p:cNvSpPr>
          <p:nvPr>
            <p:ph type="body" idx="1"/>
          </p:nvPr>
        </p:nvSpPr>
        <p:spPr>
          <a:xfrm>
            <a:off x="722313" y="2547938"/>
            <a:ext cx="7772400" cy="3852862"/>
          </a:xfrm>
        </p:spPr>
        <p:txBody>
          <a:bodyPr>
            <a:normAutofit/>
          </a:bodyPr>
          <a:lstStyle/>
          <a:p>
            <a:endParaRPr lang="en-US" sz="3200" dirty="0" smtClean="0">
              <a:latin typeface="+mj-lt"/>
            </a:endParaRPr>
          </a:p>
        </p:txBody>
      </p:sp>
      <p:sp>
        <p:nvSpPr>
          <p:cNvPr id="5" name="TextBox 4"/>
          <p:cNvSpPr txBox="1"/>
          <p:nvPr/>
        </p:nvSpPr>
        <p:spPr>
          <a:xfrm>
            <a:off x="533400" y="381000"/>
            <a:ext cx="4398961" cy="584775"/>
          </a:xfrm>
          <a:prstGeom prst="rect">
            <a:avLst/>
          </a:prstGeom>
          <a:noFill/>
        </p:spPr>
        <p:txBody>
          <a:bodyPr wrap="none" rtlCol="0">
            <a:spAutoFit/>
          </a:bodyPr>
          <a:lstStyle/>
          <a:p>
            <a:r>
              <a:rPr lang="en-US" sz="3200" b="1" dirty="0" smtClean="0">
                <a:latin typeface="Aharoni" pitchFamily="2" charset="-79"/>
                <a:cs typeface="Aharoni" pitchFamily="2" charset="-79"/>
              </a:rPr>
              <a:t>Germany –  Bonus 200</a:t>
            </a:r>
            <a:endParaRPr lang="en-US" sz="3200" b="1" dirty="0">
              <a:latin typeface="Aharoni" pitchFamily="2" charset="-79"/>
              <a:cs typeface="Aharoni" pitchFamily="2" charset="-79"/>
            </a:endParaRPr>
          </a:p>
        </p:txBody>
      </p:sp>
    </p:spTree>
    <p:extLst>
      <p:ext uri="{BB962C8B-B14F-4D97-AF65-F5344CB8AC3E}">
        <p14:creationId xmlns:p14="http://schemas.microsoft.com/office/powerpoint/2010/main" val="2105999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fontScale="90000"/>
          </a:bodyPr>
          <a:lstStyle/>
          <a:p>
            <a:r>
              <a:rPr lang="en-US" dirty="0" smtClean="0"/>
              <a:t>Into which languages was the Bible translated and printed?</a:t>
            </a:r>
            <a:endParaRPr lang="en-US" dirty="0"/>
          </a:p>
        </p:txBody>
      </p:sp>
      <p:sp>
        <p:nvSpPr>
          <p:cNvPr id="3" name="Text Placeholder 2"/>
          <p:cNvSpPr>
            <a:spLocks noGrp="1"/>
          </p:cNvSpPr>
          <p:nvPr>
            <p:ph type="body" idx="1"/>
          </p:nvPr>
        </p:nvSpPr>
        <p:spPr>
          <a:xfrm>
            <a:off x="722313" y="2547938"/>
            <a:ext cx="7772400" cy="3852862"/>
          </a:xfrm>
        </p:spPr>
        <p:txBody>
          <a:bodyPr>
            <a:normAutofit/>
          </a:bodyPr>
          <a:lstStyle/>
          <a:p>
            <a:r>
              <a:rPr lang="en-US" sz="3200" dirty="0" smtClean="0">
                <a:solidFill>
                  <a:schemeClr val="tx1"/>
                </a:solidFill>
                <a:latin typeface="+mj-lt"/>
              </a:rPr>
              <a:t>English</a:t>
            </a:r>
          </a:p>
          <a:p>
            <a:r>
              <a:rPr lang="en-US" sz="3200" dirty="0" smtClean="0">
                <a:solidFill>
                  <a:schemeClr val="tx1"/>
                </a:solidFill>
                <a:latin typeface="+mj-lt"/>
              </a:rPr>
              <a:t>French</a:t>
            </a:r>
          </a:p>
          <a:p>
            <a:r>
              <a:rPr lang="en-US" sz="3200" dirty="0" smtClean="0">
                <a:solidFill>
                  <a:schemeClr val="tx1"/>
                </a:solidFill>
                <a:latin typeface="+mj-lt"/>
              </a:rPr>
              <a:t>German</a:t>
            </a:r>
            <a:endParaRPr lang="en-US" sz="3200" dirty="0">
              <a:solidFill>
                <a:schemeClr val="tx1"/>
              </a:solidFill>
              <a:latin typeface="+mj-lt"/>
            </a:endParaRPr>
          </a:p>
        </p:txBody>
      </p:sp>
      <p:sp>
        <p:nvSpPr>
          <p:cNvPr id="5" name="TextBox 4"/>
          <p:cNvSpPr txBox="1"/>
          <p:nvPr/>
        </p:nvSpPr>
        <p:spPr>
          <a:xfrm>
            <a:off x="533400" y="381000"/>
            <a:ext cx="5482591" cy="584775"/>
          </a:xfrm>
          <a:prstGeom prst="rect">
            <a:avLst/>
          </a:prstGeom>
          <a:noFill/>
        </p:spPr>
        <p:txBody>
          <a:bodyPr wrap="none" rtlCol="0">
            <a:spAutoFit/>
          </a:bodyPr>
          <a:lstStyle/>
          <a:p>
            <a:r>
              <a:rPr lang="en-US" sz="3200" b="1" dirty="0" smtClean="0">
                <a:latin typeface="Aharoni" pitchFamily="2" charset="-79"/>
                <a:cs typeface="Aharoni" pitchFamily="2" charset="-79"/>
              </a:rPr>
              <a:t>The Reformation – Bonus 50</a:t>
            </a:r>
            <a:endParaRPr lang="en-US" sz="3200" b="1" dirty="0">
              <a:latin typeface="Aharoni" pitchFamily="2" charset="-79"/>
              <a:cs typeface="Aharoni" pitchFamily="2" charset="-79"/>
            </a:endParaRPr>
          </a:p>
        </p:txBody>
      </p:sp>
      <p:sp>
        <p:nvSpPr>
          <p:cNvPr id="4" name="Smiley Face 3">
            <a:hlinkClick r:id="rId2" action="ppaction://hlinksldjump"/>
          </p:cNvPr>
          <p:cNvSpPr/>
          <p:nvPr/>
        </p:nvSpPr>
        <p:spPr>
          <a:xfrm>
            <a:off x="4191000" y="5943600"/>
            <a:ext cx="838200" cy="838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8893620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a:bodyPr>
          <a:lstStyle/>
          <a:p>
            <a:r>
              <a:rPr lang="en-US" sz="3200" dirty="0"/>
              <a:t>What brand of Protestantism were the German princes?</a:t>
            </a:r>
          </a:p>
        </p:txBody>
      </p:sp>
      <p:sp>
        <p:nvSpPr>
          <p:cNvPr id="3" name="Text Placeholder 2"/>
          <p:cNvSpPr>
            <a:spLocks noGrp="1"/>
          </p:cNvSpPr>
          <p:nvPr>
            <p:ph type="body" idx="1"/>
          </p:nvPr>
        </p:nvSpPr>
        <p:spPr>
          <a:xfrm>
            <a:off x="722313" y="2547938"/>
            <a:ext cx="7772400" cy="3395662"/>
          </a:xfrm>
        </p:spPr>
        <p:txBody>
          <a:bodyPr>
            <a:normAutofit/>
          </a:bodyPr>
          <a:lstStyle/>
          <a:p>
            <a:r>
              <a:rPr lang="en-US" sz="3200" dirty="0" smtClean="0">
                <a:solidFill>
                  <a:schemeClr val="tx1"/>
                </a:solidFill>
                <a:latin typeface="+mj-lt"/>
              </a:rPr>
              <a:t>Lutheran</a:t>
            </a:r>
            <a:endParaRPr lang="en-US" sz="3200" dirty="0">
              <a:solidFill>
                <a:schemeClr val="tx1"/>
              </a:solidFill>
              <a:latin typeface="+mj-lt"/>
            </a:endParaRPr>
          </a:p>
        </p:txBody>
      </p:sp>
      <p:sp>
        <p:nvSpPr>
          <p:cNvPr id="5" name="TextBox 4"/>
          <p:cNvSpPr txBox="1"/>
          <p:nvPr/>
        </p:nvSpPr>
        <p:spPr>
          <a:xfrm>
            <a:off x="533400" y="381000"/>
            <a:ext cx="4285147" cy="584775"/>
          </a:xfrm>
          <a:prstGeom prst="rect">
            <a:avLst/>
          </a:prstGeom>
          <a:noFill/>
        </p:spPr>
        <p:txBody>
          <a:bodyPr wrap="none" rtlCol="0">
            <a:spAutoFit/>
          </a:bodyPr>
          <a:lstStyle/>
          <a:p>
            <a:r>
              <a:rPr lang="en-US" sz="3200" b="1" dirty="0" smtClean="0">
                <a:latin typeface="Aharoni" pitchFamily="2" charset="-79"/>
                <a:cs typeface="Aharoni" pitchFamily="2" charset="-79"/>
              </a:rPr>
              <a:t>Germany – Bonus 200</a:t>
            </a:r>
            <a:endParaRPr lang="en-US" sz="3200" b="1" dirty="0">
              <a:latin typeface="Aharoni" pitchFamily="2" charset="-79"/>
              <a:cs typeface="Aharoni" pitchFamily="2" charset="-79"/>
            </a:endParaRPr>
          </a:p>
        </p:txBody>
      </p:sp>
      <p:sp>
        <p:nvSpPr>
          <p:cNvPr id="4" name="Smiley Face 3">
            <a:hlinkClick r:id="rId2" action="ppaction://hlinksldjump"/>
          </p:cNvPr>
          <p:cNvSpPr/>
          <p:nvPr/>
        </p:nvSpPr>
        <p:spPr>
          <a:xfrm>
            <a:off x="4191000" y="5943600"/>
            <a:ext cx="838200" cy="838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077939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a:bodyPr>
          <a:lstStyle/>
          <a:p>
            <a:r>
              <a:rPr lang="en-US" sz="3200" dirty="0" smtClean="0"/>
              <a:t>What are the two religious and three political terms of the Peace of Westphalia?</a:t>
            </a:r>
            <a:endParaRPr lang="en-US" sz="3200" dirty="0"/>
          </a:p>
        </p:txBody>
      </p:sp>
      <p:sp>
        <p:nvSpPr>
          <p:cNvPr id="3" name="Text Placeholder 2"/>
          <p:cNvSpPr>
            <a:spLocks noGrp="1"/>
          </p:cNvSpPr>
          <p:nvPr>
            <p:ph type="body" idx="1"/>
          </p:nvPr>
        </p:nvSpPr>
        <p:spPr>
          <a:xfrm>
            <a:off x="722313" y="2547938"/>
            <a:ext cx="7772400" cy="3852862"/>
          </a:xfrm>
        </p:spPr>
        <p:txBody>
          <a:bodyPr>
            <a:normAutofit/>
          </a:bodyPr>
          <a:lstStyle/>
          <a:p>
            <a:endParaRPr lang="en-US" sz="3200" dirty="0" smtClean="0">
              <a:latin typeface="+mj-lt"/>
            </a:endParaRPr>
          </a:p>
        </p:txBody>
      </p:sp>
      <p:sp>
        <p:nvSpPr>
          <p:cNvPr id="5" name="TextBox 4"/>
          <p:cNvSpPr txBox="1"/>
          <p:nvPr/>
        </p:nvSpPr>
        <p:spPr>
          <a:xfrm>
            <a:off x="533400" y="381000"/>
            <a:ext cx="3110147" cy="584775"/>
          </a:xfrm>
          <a:prstGeom prst="rect">
            <a:avLst/>
          </a:prstGeom>
          <a:noFill/>
        </p:spPr>
        <p:txBody>
          <a:bodyPr wrap="none" rtlCol="0">
            <a:spAutoFit/>
          </a:bodyPr>
          <a:lstStyle/>
          <a:p>
            <a:r>
              <a:rPr lang="en-US" sz="3200" b="1" dirty="0" smtClean="0">
                <a:latin typeface="Aharoni" pitchFamily="2" charset="-79"/>
                <a:cs typeface="Aharoni" pitchFamily="2" charset="-79"/>
              </a:rPr>
              <a:t>Germany –  500</a:t>
            </a:r>
            <a:endParaRPr lang="en-US" sz="3200" b="1" dirty="0">
              <a:latin typeface="Aharoni" pitchFamily="2" charset="-79"/>
              <a:cs typeface="Aharoni" pitchFamily="2" charset="-79"/>
            </a:endParaRPr>
          </a:p>
        </p:txBody>
      </p:sp>
    </p:spTree>
    <p:extLst>
      <p:ext uri="{BB962C8B-B14F-4D97-AF65-F5344CB8AC3E}">
        <p14:creationId xmlns:p14="http://schemas.microsoft.com/office/powerpoint/2010/main" val="114640387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a:bodyPr>
          <a:lstStyle/>
          <a:p>
            <a:r>
              <a:rPr lang="en-US" sz="3200" dirty="0"/>
              <a:t>What are the two religious and three political terms of the Peace of Westphalia?</a:t>
            </a:r>
          </a:p>
        </p:txBody>
      </p:sp>
      <p:sp>
        <p:nvSpPr>
          <p:cNvPr id="3" name="Text Placeholder 2"/>
          <p:cNvSpPr>
            <a:spLocks noGrp="1"/>
          </p:cNvSpPr>
          <p:nvPr>
            <p:ph type="body" idx="1"/>
          </p:nvPr>
        </p:nvSpPr>
        <p:spPr>
          <a:xfrm>
            <a:off x="722313" y="2547938"/>
            <a:ext cx="7772400" cy="3395662"/>
          </a:xfrm>
        </p:spPr>
        <p:txBody>
          <a:bodyPr>
            <a:normAutofit fontScale="70000" lnSpcReduction="20000"/>
          </a:bodyPr>
          <a:lstStyle/>
          <a:p>
            <a:r>
              <a:rPr lang="en-US" sz="3200" dirty="0" smtClean="0">
                <a:solidFill>
                  <a:schemeClr val="tx1"/>
                </a:solidFill>
                <a:latin typeface="+mj-lt"/>
              </a:rPr>
              <a:t>Religious:</a:t>
            </a:r>
          </a:p>
          <a:p>
            <a:r>
              <a:rPr lang="en-US" sz="3200" dirty="0">
                <a:solidFill>
                  <a:schemeClr val="tx1"/>
                </a:solidFill>
                <a:latin typeface="+mj-lt"/>
              </a:rPr>
              <a:t>	</a:t>
            </a:r>
            <a:r>
              <a:rPr lang="en-US" sz="3200" dirty="0" smtClean="0">
                <a:solidFill>
                  <a:schemeClr val="tx1"/>
                </a:solidFill>
                <a:latin typeface="+mj-lt"/>
              </a:rPr>
              <a:t>The princes in each German state would determine the religion of his own state (Catholic, Lutheran, or Calvin)</a:t>
            </a:r>
          </a:p>
          <a:p>
            <a:r>
              <a:rPr lang="en-US" sz="3200" dirty="0">
                <a:solidFill>
                  <a:schemeClr val="tx1"/>
                </a:solidFill>
                <a:latin typeface="+mj-lt"/>
              </a:rPr>
              <a:t>	</a:t>
            </a:r>
            <a:r>
              <a:rPr lang="en-US" sz="3200" dirty="0" smtClean="0">
                <a:solidFill>
                  <a:schemeClr val="tx1"/>
                </a:solidFill>
                <a:latin typeface="+mj-lt"/>
              </a:rPr>
              <a:t>Christians living in a state of different denominations were allowed to practice their faith</a:t>
            </a:r>
          </a:p>
          <a:p>
            <a:r>
              <a:rPr lang="en-US" sz="3200" dirty="0" smtClean="0">
                <a:solidFill>
                  <a:schemeClr val="tx1"/>
                </a:solidFill>
                <a:latin typeface="+mj-lt"/>
              </a:rPr>
              <a:t>Political:</a:t>
            </a:r>
          </a:p>
          <a:p>
            <a:r>
              <a:rPr lang="en-US" sz="3200" dirty="0">
                <a:solidFill>
                  <a:schemeClr val="tx1"/>
                </a:solidFill>
                <a:latin typeface="+mj-lt"/>
              </a:rPr>
              <a:t>	</a:t>
            </a:r>
            <a:r>
              <a:rPr lang="en-US" sz="3200" dirty="0" smtClean="0">
                <a:solidFill>
                  <a:schemeClr val="tx1"/>
                </a:solidFill>
                <a:latin typeface="+mj-lt"/>
              </a:rPr>
              <a:t>Netherlands and Switzerland independent</a:t>
            </a:r>
          </a:p>
          <a:p>
            <a:r>
              <a:rPr lang="en-US" sz="3200" dirty="0">
                <a:solidFill>
                  <a:schemeClr val="tx1"/>
                </a:solidFill>
                <a:latin typeface="+mj-lt"/>
              </a:rPr>
              <a:t>	</a:t>
            </a:r>
            <a:r>
              <a:rPr lang="en-US" sz="3200" dirty="0" smtClean="0">
                <a:solidFill>
                  <a:schemeClr val="tx1"/>
                </a:solidFill>
                <a:latin typeface="+mj-lt"/>
              </a:rPr>
              <a:t>Many country borders were expanded and defined</a:t>
            </a:r>
          </a:p>
          <a:p>
            <a:r>
              <a:rPr lang="en-US" sz="3200" dirty="0">
                <a:solidFill>
                  <a:schemeClr val="tx1"/>
                </a:solidFill>
                <a:latin typeface="+mj-lt"/>
              </a:rPr>
              <a:t>	</a:t>
            </a:r>
            <a:r>
              <a:rPr lang="en-US" sz="3200" dirty="0" smtClean="0">
                <a:solidFill>
                  <a:schemeClr val="tx1"/>
                </a:solidFill>
                <a:latin typeface="+mj-lt"/>
              </a:rPr>
              <a:t>Each country had sovereign over itself</a:t>
            </a:r>
            <a:endParaRPr lang="en-US" sz="3200" dirty="0">
              <a:solidFill>
                <a:schemeClr val="tx1"/>
              </a:solidFill>
              <a:latin typeface="+mj-lt"/>
            </a:endParaRPr>
          </a:p>
        </p:txBody>
      </p:sp>
      <p:sp>
        <p:nvSpPr>
          <p:cNvPr id="5" name="TextBox 4"/>
          <p:cNvSpPr txBox="1"/>
          <p:nvPr/>
        </p:nvSpPr>
        <p:spPr>
          <a:xfrm>
            <a:off x="533400" y="381000"/>
            <a:ext cx="2996333" cy="584775"/>
          </a:xfrm>
          <a:prstGeom prst="rect">
            <a:avLst/>
          </a:prstGeom>
          <a:noFill/>
        </p:spPr>
        <p:txBody>
          <a:bodyPr wrap="none" rtlCol="0">
            <a:spAutoFit/>
          </a:bodyPr>
          <a:lstStyle/>
          <a:p>
            <a:r>
              <a:rPr lang="en-US" sz="3200" b="1" dirty="0" smtClean="0">
                <a:latin typeface="Aharoni" pitchFamily="2" charset="-79"/>
                <a:cs typeface="Aharoni" pitchFamily="2" charset="-79"/>
              </a:rPr>
              <a:t>Germany – 500</a:t>
            </a:r>
            <a:endParaRPr lang="en-US" sz="3200" b="1" dirty="0">
              <a:latin typeface="Aharoni" pitchFamily="2" charset="-79"/>
              <a:cs typeface="Aharoni" pitchFamily="2" charset="-79"/>
            </a:endParaRPr>
          </a:p>
        </p:txBody>
      </p:sp>
      <p:sp>
        <p:nvSpPr>
          <p:cNvPr id="4" name="Smiley Face 3">
            <a:hlinkClick r:id="rId2" action="ppaction://hlinksldjump"/>
          </p:cNvPr>
          <p:cNvSpPr/>
          <p:nvPr/>
        </p:nvSpPr>
        <p:spPr>
          <a:xfrm>
            <a:off x="4191000" y="5943600"/>
            <a:ext cx="838200" cy="838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0226291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fontScale="90000"/>
          </a:bodyPr>
          <a:lstStyle/>
          <a:p>
            <a:r>
              <a:rPr lang="en-US" sz="3200" dirty="0" smtClean="0"/>
              <a:t>Why did the pope distribute titles to monarchs such as “Defender of the Faith” and “Most Christian King”?</a:t>
            </a:r>
            <a:endParaRPr lang="en-US" sz="3200" dirty="0"/>
          </a:p>
        </p:txBody>
      </p:sp>
      <p:sp>
        <p:nvSpPr>
          <p:cNvPr id="3" name="Text Placeholder 2"/>
          <p:cNvSpPr>
            <a:spLocks noGrp="1"/>
          </p:cNvSpPr>
          <p:nvPr>
            <p:ph type="body" idx="1"/>
          </p:nvPr>
        </p:nvSpPr>
        <p:spPr>
          <a:xfrm>
            <a:off x="722313" y="2547938"/>
            <a:ext cx="7772400" cy="3852862"/>
          </a:xfrm>
        </p:spPr>
        <p:txBody>
          <a:bodyPr>
            <a:normAutofit/>
          </a:bodyPr>
          <a:lstStyle/>
          <a:p>
            <a:endParaRPr lang="en-US" sz="3200" dirty="0" smtClean="0">
              <a:latin typeface="+mj-lt"/>
            </a:endParaRPr>
          </a:p>
        </p:txBody>
      </p:sp>
      <p:sp>
        <p:nvSpPr>
          <p:cNvPr id="5" name="TextBox 4"/>
          <p:cNvSpPr txBox="1"/>
          <p:nvPr/>
        </p:nvSpPr>
        <p:spPr>
          <a:xfrm>
            <a:off x="533400" y="381000"/>
            <a:ext cx="3656770" cy="584775"/>
          </a:xfrm>
          <a:prstGeom prst="rect">
            <a:avLst/>
          </a:prstGeom>
          <a:noFill/>
        </p:spPr>
        <p:txBody>
          <a:bodyPr wrap="none" rtlCol="0">
            <a:spAutoFit/>
          </a:bodyPr>
          <a:lstStyle/>
          <a:p>
            <a:r>
              <a:rPr lang="en-US" sz="3200" b="1" dirty="0" smtClean="0">
                <a:latin typeface="Aharoni" pitchFamily="2" charset="-79"/>
                <a:cs typeface="Aharoni" pitchFamily="2" charset="-79"/>
              </a:rPr>
              <a:t>Final Bonus –  1000</a:t>
            </a:r>
            <a:endParaRPr lang="en-US" sz="3200" b="1" dirty="0">
              <a:latin typeface="Aharoni" pitchFamily="2" charset="-79"/>
              <a:cs typeface="Aharoni" pitchFamily="2" charset="-79"/>
            </a:endParaRPr>
          </a:p>
        </p:txBody>
      </p:sp>
    </p:spTree>
    <p:extLst>
      <p:ext uri="{BB962C8B-B14F-4D97-AF65-F5344CB8AC3E}">
        <p14:creationId xmlns:p14="http://schemas.microsoft.com/office/powerpoint/2010/main" val="87258046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fontScale="90000"/>
          </a:bodyPr>
          <a:lstStyle/>
          <a:p>
            <a:r>
              <a:rPr lang="en-US" sz="3200" dirty="0"/>
              <a:t>Why did the pope distribute titles to monarchs such as “Defender of the Faith” and “Most Christian King”?</a:t>
            </a:r>
          </a:p>
        </p:txBody>
      </p:sp>
      <p:sp>
        <p:nvSpPr>
          <p:cNvPr id="3" name="Text Placeholder 2"/>
          <p:cNvSpPr>
            <a:spLocks noGrp="1"/>
          </p:cNvSpPr>
          <p:nvPr>
            <p:ph type="body" idx="1"/>
          </p:nvPr>
        </p:nvSpPr>
        <p:spPr>
          <a:xfrm>
            <a:off x="722313" y="2547938"/>
            <a:ext cx="7772400" cy="3395662"/>
          </a:xfrm>
        </p:spPr>
        <p:txBody>
          <a:bodyPr>
            <a:normAutofit/>
          </a:bodyPr>
          <a:lstStyle/>
          <a:p>
            <a:r>
              <a:rPr lang="en-US" sz="3200" dirty="0" smtClean="0">
                <a:solidFill>
                  <a:schemeClr val="tx1"/>
                </a:solidFill>
                <a:latin typeface="+mj-lt"/>
              </a:rPr>
              <a:t>Monarchs had ultimate power in their country.  The pope was hoping that with titles such as these, monarchs would help to stop the spread of Protestantism.</a:t>
            </a:r>
            <a:endParaRPr lang="en-US" sz="3200" dirty="0">
              <a:solidFill>
                <a:schemeClr val="tx1"/>
              </a:solidFill>
              <a:latin typeface="+mj-lt"/>
            </a:endParaRPr>
          </a:p>
        </p:txBody>
      </p:sp>
      <p:sp>
        <p:nvSpPr>
          <p:cNvPr id="5" name="TextBox 4"/>
          <p:cNvSpPr txBox="1"/>
          <p:nvPr/>
        </p:nvSpPr>
        <p:spPr>
          <a:xfrm>
            <a:off x="533400" y="381000"/>
            <a:ext cx="3542958" cy="584775"/>
          </a:xfrm>
          <a:prstGeom prst="rect">
            <a:avLst/>
          </a:prstGeom>
          <a:noFill/>
        </p:spPr>
        <p:txBody>
          <a:bodyPr wrap="none" rtlCol="0">
            <a:spAutoFit/>
          </a:bodyPr>
          <a:lstStyle/>
          <a:p>
            <a:r>
              <a:rPr lang="en-US" sz="3200" b="1" dirty="0" smtClean="0">
                <a:latin typeface="Aharoni" pitchFamily="2" charset="-79"/>
                <a:cs typeface="Aharoni" pitchFamily="2" charset="-79"/>
              </a:rPr>
              <a:t>Final Bonus – 1000</a:t>
            </a:r>
            <a:endParaRPr lang="en-US" sz="3200" b="1" dirty="0">
              <a:latin typeface="Aharoni" pitchFamily="2" charset="-79"/>
              <a:cs typeface="Aharoni" pitchFamily="2" charset="-79"/>
            </a:endParaRPr>
          </a:p>
        </p:txBody>
      </p:sp>
      <p:sp>
        <p:nvSpPr>
          <p:cNvPr id="4" name="Smiley Face 3">
            <a:hlinkClick r:id="rId2" action="ppaction://hlinksldjump"/>
          </p:cNvPr>
          <p:cNvSpPr/>
          <p:nvPr/>
        </p:nvSpPr>
        <p:spPr>
          <a:xfrm>
            <a:off x="4191000" y="5943600"/>
            <a:ext cx="838200" cy="838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3676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a:bodyPr>
          <a:lstStyle/>
          <a:p>
            <a:r>
              <a:rPr lang="en-US" dirty="0" smtClean="0"/>
              <a:t>Explain the Reformation.</a:t>
            </a:r>
            <a:endParaRPr lang="en-US" dirty="0"/>
          </a:p>
        </p:txBody>
      </p:sp>
      <p:sp>
        <p:nvSpPr>
          <p:cNvPr id="3" name="Text Placeholder 2"/>
          <p:cNvSpPr>
            <a:spLocks noGrp="1"/>
          </p:cNvSpPr>
          <p:nvPr>
            <p:ph type="body" idx="1"/>
          </p:nvPr>
        </p:nvSpPr>
        <p:spPr>
          <a:xfrm>
            <a:off x="722313" y="2547938"/>
            <a:ext cx="7772400" cy="3852862"/>
          </a:xfrm>
        </p:spPr>
        <p:txBody>
          <a:bodyPr>
            <a:normAutofit/>
          </a:bodyPr>
          <a:lstStyle/>
          <a:p>
            <a:endParaRPr lang="en-US" sz="3200" dirty="0" smtClean="0">
              <a:latin typeface="+mj-lt"/>
            </a:endParaRPr>
          </a:p>
        </p:txBody>
      </p:sp>
      <p:sp>
        <p:nvSpPr>
          <p:cNvPr id="5" name="TextBox 4"/>
          <p:cNvSpPr txBox="1"/>
          <p:nvPr/>
        </p:nvSpPr>
        <p:spPr>
          <a:xfrm>
            <a:off x="533400" y="381000"/>
            <a:ext cx="4363695" cy="584775"/>
          </a:xfrm>
          <a:prstGeom prst="rect">
            <a:avLst/>
          </a:prstGeom>
          <a:noFill/>
        </p:spPr>
        <p:txBody>
          <a:bodyPr wrap="none" rtlCol="0">
            <a:spAutoFit/>
          </a:bodyPr>
          <a:lstStyle/>
          <a:p>
            <a:r>
              <a:rPr lang="en-US" sz="3200" b="1" dirty="0" smtClean="0">
                <a:latin typeface="Aharoni" pitchFamily="2" charset="-79"/>
                <a:cs typeface="Aharoni" pitchFamily="2" charset="-79"/>
              </a:rPr>
              <a:t>The Reformation – 200</a:t>
            </a:r>
            <a:endParaRPr lang="en-US" sz="3200" b="1" dirty="0">
              <a:latin typeface="Aharoni" pitchFamily="2" charset="-79"/>
              <a:cs typeface="Aharoni" pitchFamily="2" charset="-79"/>
            </a:endParaRPr>
          </a:p>
        </p:txBody>
      </p:sp>
    </p:spTree>
    <p:extLst>
      <p:ext uri="{BB962C8B-B14F-4D97-AF65-F5344CB8AC3E}">
        <p14:creationId xmlns:p14="http://schemas.microsoft.com/office/powerpoint/2010/main" val="11781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a:bodyPr>
          <a:lstStyle/>
          <a:p>
            <a:r>
              <a:rPr lang="en-US" dirty="0" smtClean="0"/>
              <a:t>Explain the Reformation.</a:t>
            </a:r>
            <a:endParaRPr lang="en-US" dirty="0"/>
          </a:p>
        </p:txBody>
      </p:sp>
      <p:sp>
        <p:nvSpPr>
          <p:cNvPr id="3" name="Text Placeholder 2"/>
          <p:cNvSpPr>
            <a:spLocks noGrp="1"/>
          </p:cNvSpPr>
          <p:nvPr>
            <p:ph type="body" idx="1"/>
          </p:nvPr>
        </p:nvSpPr>
        <p:spPr>
          <a:xfrm>
            <a:off x="722313" y="2547938"/>
            <a:ext cx="7772400" cy="3852862"/>
          </a:xfrm>
        </p:spPr>
        <p:txBody>
          <a:bodyPr>
            <a:normAutofit/>
          </a:bodyPr>
          <a:lstStyle/>
          <a:p>
            <a:r>
              <a:rPr lang="en-US" sz="3200" dirty="0" smtClean="0">
                <a:solidFill>
                  <a:schemeClr val="tx1"/>
                </a:solidFill>
                <a:latin typeface="+mj-lt"/>
              </a:rPr>
              <a:t>The Reformation was a religious movement during the 16</a:t>
            </a:r>
            <a:r>
              <a:rPr lang="en-US" sz="3200" baseline="30000" dirty="0" smtClean="0">
                <a:solidFill>
                  <a:schemeClr val="tx1"/>
                </a:solidFill>
                <a:latin typeface="+mj-lt"/>
              </a:rPr>
              <a:t>th</a:t>
            </a:r>
            <a:r>
              <a:rPr lang="en-US" sz="3200" dirty="0" smtClean="0">
                <a:solidFill>
                  <a:schemeClr val="tx1"/>
                </a:solidFill>
                <a:latin typeface="+mj-lt"/>
              </a:rPr>
              <a:t> century that began as an attempt to reform the Roman Catholic Church and resulted in the creation of Protestant Churches.</a:t>
            </a:r>
            <a:endParaRPr lang="en-US" sz="3200" dirty="0">
              <a:solidFill>
                <a:schemeClr val="tx1"/>
              </a:solidFill>
              <a:latin typeface="+mj-lt"/>
            </a:endParaRPr>
          </a:p>
        </p:txBody>
      </p:sp>
      <p:sp>
        <p:nvSpPr>
          <p:cNvPr id="5" name="TextBox 4"/>
          <p:cNvSpPr txBox="1"/>
          <p:nvPr/>
        </p:nvSpPr>
        <p:spPr>
          <a:xfrm>
            <a:off x="533400" y="381000"/>
            <a:ext cx="4363695" cy="584775"/>
          </a:xfrm>
          <a:prstGeom prst="rect">
            <a:avLst/>
          </a:prstGeom>
          <a:noFill/>
        </p:spPr>
        <p:txBody>
          <a:bodyPr wrap="none" rtlCol="0">
            <a:spAutoFit/>
          </a:bodyPr>
          <a:lstStyle/>
          <a:p>
            <a:r>
              <a:rPr lang="en-US" sz="3200" b="1" dirty="0" smtClean="0">
                <a:latin typeface="Aharoni" pitchFamily="2" charset="-79"/>
                <a:cs typeface="Aharoni" pitchFamily="2" charset="-79"/>
              </a:rPr>
              <a:t>The Reformation – 200</a:t>
            </a:r>
            <a:endParaRPr lang="en-US" sz="3200" b="1" dirty="0">
              <a:latin typeface="Aharoni" pitchFamily="2" charset="-79"/>
              <a:cs typeface="Aharoni" pitchFamily="2" charset="-79"/>
            </a:endParaRPr>
          </a:p>
        </p:txBody>
      </p:sp>
      <p:sp>
        <p:nvSpPr>
          <p:cNvPr id="4" name="Smiley Face 3">
            <a:hlinkClick r:id="rId2" action="ppaction://hlinksldjump"/>
          </p:cNvPr>
          <p:cNvSpPr/>
          <p:nvPr/>
        </p:nvSpPr>
        <p:spPr>
          <a:xfrm>
            <a:off x="4191000" y="5943600"/>
            <a:ext cx="838200" cy="838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35582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323975"/>
          </a:xfrm>
        </p:spPr>
        <p:txBody>
          <a:bodyPr>
            <a:normAutofit fontScale="90000"/>
          </a:bodyPr>
          <a:lstStyle/>
          <a:p>
            <a:r>
              <a:rPr lang="en-US" dirty="0" smtClean="0"/>
              <a:t>Where was power concentrated in most European states?</a:t>
            </a:r>
            <a:endParaRPr lang="en-US" dirty="0"/>
          </a:p>
        </p:txBody>
      </p:sp>
      <p:sp>
        <p:nvSpPr>
          <p:cNvPr id="3" name="Text Placeholder 2"/>
          <p:cNvSpPr>
            <a:spLocks noGrp="1"/>
          </p:cNvSpPr>
          <p:nvPr>
            <p:ph type="body" idx="1"/>
          </p:nvPr>
        </p:nvSpPr>
        <p:spPr>
          <a:xfrm>
            <a:off x="722313" y="2547938"/>
            <a:ext cx="7772400" cy="3852862"/>
          </a:xfrm>
        </p:spPr>
        <p:txBody>
          <a:bodyPr>
            <a:normAutofit/>
          </a:bodyPr>
          <a:lstStyle/>
          <a:p>
            <a:endParaRPr lang="en-US" sz="3200" dirty="0" smtClean="0">
              <a:latin typeface="+mj-lt"/>
            </a:endParaRPr>
          </a:p>
        </p:txBody>
      </p:sp>
      <p:sp>
        <p:nvSpPr>
          <p:cNvPr id="5" name="TextBox 4"/>
          <p:cNvSpPr txBox="1"/>
          <p:nvPr/>
        </p:nvSpPr>
        <p:spPr>
          <a:xfrm>
            <a:off x="533400" y="381000"/>
            <a:ext cx="4363695" cy="584775"/>
          </a:xfrm>
          <a:prstGeom prst="rect">
            <a:avLst/>
          </a:prstGeom>
          <a:noFill/>
        </p:spPr>
        <p:txBody>
          <a:bodyPr wrap="none" rtlCol="0">
            <a:spAutoFit/>
          </a:bodyPr>
          <a:lstStyle/>
          <a:p>
            <a:r>
              <a:rPr lang="en-US" sz="3200" b="1" dirty="0" smtClean="0">
                <a:latin typeface="Aharoni" pitchFamily="2" charset="-79"/>
                <a:cs typeface="Aharoni" pitchFamily="2" charset="-79"/>
              </a:rPr>
              <a:t>The Reformation – 300</a:t>
            </a:r>
            <a:endParaRPr lang="en-US" sz="3200" b="1" dirty="0">
              <a:latin typeface="Aharoni" pitchFamily="2" charset="-79"/>
              <a:cs typeface="Aharoni" pitchFamily="2" charset="-79"/>
            </a:endParaRPr>
          </a:p>
        </p:txBody>
      </p:sp>
    </p:spTree>
    <p:extLst>
      <p:ext uri="{BB962C8B-B14F-4D97-AF65-F5344CB8AC3E}">
        <p14:creationId xmlns:p14="http://schemas.microsoft.com/office/powerpoint/2010/main" val="41257883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Custom 1">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0070C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86</TotalTime>
  <Words>1732</Words>
  <Application>Microsoft Office PowerPoint</Application>
  <PresentationFormat>On-screen Show (4:3)</PresentationFormat>
  <Paragraphs>214</Paragraphs>
  <Slides>64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64</vt:i4>
      </vt:variant>
    </vt:vector>
  </HeadingPairs>
  <TitlesOfParts>
    <vt:vector size="69" baseType="lpstr">
      <vt:lpstr>Aharoni</vt:lpstr>
      <vt:lpstr>Franklin Gothic Book</vt:lpstr>
      <vt:lpstr>Perpetua</vt:lpstr>
      <vt:lpstr>Wingdings 2</vt:lpstr>
      <vt:lpstr>Equity</vt:lpstr>
      <vt:lpstr>Do Now:</vt:lpstr>
      <vt:lpstr>PowerPoint Presentation</vt:lpstr>
      <vt:lpstr>In which town and country did the Reformation begin?</vt:lpstr>
      <vt:lpstr>In which town and country did the Reformation begin?</vt:lpstr>
      <vt:lpstr>Into which languages was the Bible translated and printed?</vt:lpstr>
      <vt:lpstr>Into which languages was the Bible translated and printed?</vt:lpstr>
      <vt:lpstr>Explain the Reformation.</vt:lpstr>
      <vt:lpstr>Explain the Reformation.</vt:lpstr>
      <vt:lpstr>Where was power concentrated in most European states?</vt:lpstr>
      <vt:lpstr>Where was power concentrated in most European states?</vt:lpstr>
      <vt:lpstr>Discuss four conflicts that challenged the authority of the Church in Rome.</vt:lpstr>
      <vt:lpstr>Discuss four conflicts that challenged the authority of the Church in Rome.</vt:lpstr>
      <vt:lpstr>The Reformation eventually lead to the growth of individualism and secularism.  Explain.</vt:lpstr>
      <vt:lpstr>The Reformation eventually lead to the growth of individualism and secularism.  Explain.</vt:lpstr>
      <vt:lpstr>How did Martin Luther begin the Protestant Reformation?</vt:lpstr>
      <vt:lpstr>How did Martin Luther begin the Protestant Reformation?</vt:lpstr>
      <vt:lpstr>What was the 95 Theses?</vt:lpstr>
      <vt:lpstr>What was the 95 Theses?</vt:lpstr>
      <vt:lpstr>Why did Martin Luther write his 95 Theses?</vt:lpstr>
      <vt:lpstr>Why did Martin Luther write his 95 Theses?</vt:lpstr>
      <vt:lpstr>Who is John Wycliffe?  What happened to him?</vt:lpstr>
      <vt:lpstr>Who is John Wycliffe?  What happened to him?</vt:lpstr>
      <vt:lpstr>Who is Jan Hus?  What happened to him?</vt:lpstr>
      <vt:lpstr>Who is Jan Hus?  What happened to him?</vt:lpstr>
      <vt:lpstr>What are the three core beliefs of Lutheranism?</vt:lpstr>
      <vt:lpstr>What are the three core beliefs of Lutheranism?</vt:lpstr>
      <vt:lpstr>What is another name for the Catholic Reformation?</vt:lpstr>
      <vt:lpstr>What is another name for the Catholic Reformation?</vt:lpstr>
      <vt:lpstr>What was the Council of Trent and what was its purpose?</vt:lpstr>
      <vt:lpstr>What was the Council of Trent and what was its purpose?</vt:lpstr>
      <vt:lpstr>Who were the Jesuits and what was their purpose?</vt:lpstr>
      <vt:lpstr>Who were the Jesuits and what was their purpose?</vt:lpstr>
      <vt:lpstr>What was the Inquisition and what was its purpose?</vt:lpstr>
      <vt:lpstr>What was the Inquisition and what was its purpose?</vt:lpstr>
      <vt:lpstr>Discuss all five points of discussion at the Council of Trent.</vt:lpstr>
      <vt:lpstr>Discuss all five points of discussion at the Council of Trent.</vt:lpstr>
      <vt:lpstr>Explain how the Index of Forbidden Books further shows the importance of the printing press.</vt:lpstr>
      <vt:lpstr>Explain how the Index of Forbidden Books further shows the importance of the printing press.</vt:lpstr>
      <vt:lpstr>Why did Henry VIII break from the Church in Rome?</vt:lpstr>
      <vt:lpstr>Why did Henry VIII break from the Church in Rome?</vt:lpstr>
      <vt:lpstr>What was the Edict of Nantes?</vt:lpstr>
      <vt:lpstr>What was the Edict of Nantes?</vt:lpstr>
      <vt:lpstr>Who changed the Thirty Years’ War from a religious conflict into a political conflict?</vt:lpstr>
      <vt:lpstr>Who changed the Thirty Years’ War from a religious conflict into a political conflict?</vt:lpstr>
      <vt:lpstr>What are the three core beliefs of John Calvin?</vt:lpstr>
      <vt:lpstr>What are the three core beliefs of John Calvin?</vt:lpstr>
      <vt:lpstr>Explain the development of the Anglican Church.</vt:lpstr>
      <vt:lpstr>Explain the development of the Anglican Church.</vt:lpstr>
      <vt:lpstr>Queen Elizabeth I is credited with the victory over what fleet?</vt:lpstr>
      <vt:lpstr>Queen Elizabeth I is credited with the victory over what fleet?</vt:lpstr>
      <vt:lpstr>How was the Holy Roman Empire divided?</vt:lpstr>
      <vt:lpstr>How was the Holy Roman Empire divided?</vt:lpstr>
      <vt:lpstr>How did the authority of the pope end in Northern Germany?</vt:lpstr>
      <vt:lpstr>How did the authority of the pope end in Northern Germany?</vt:lpstr>
      <vt:lpstr>How did the Thirty Years’ War begin?</vt:lpstr>
      <vt:lpstr>How did the Thirty Years’ War begin?</vt:lpstr>
      <vt:lpstr>Why were the German princes attracted to Protestantism?</vt:lpstr>
      <vt:lpstr>Why were the German princes attracted to Protestantism?</vt:lpstr>
      <vt:lpstr>What brand of Protestantism were the German princes?</vt:lpstr>
      <vt:lpstr>What brand of Protestantism were the German princes?</vt:lpstr>
      <vt:lpstr>What are the two religious and three political terms of the Peace of Westphalia?</vt:lpstr>
      <vt:lpstr>What are the two religious and three political terms of the Peace of Westphalia?</vt:lpstr>
      <vt:lpstr>Why did the pope distribute titles to monarchs such as “Defender of the Faith” and “Most Christian King”?</vt:lpstr>
      <vt:lpstr>Why did the pope distribute titles to monarchs such as “Defender of the Faith” and “Most Christian King”?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Now:</dc:title>
  <dc:creator>Hana A. Hecht (hahecht)</dc:creator>
  <cp:lastModifiedBy>Hana A. Hecht (hahecht)</cp:lastModifiedBy>
  <cp:revision>16</cp:revision>
  <dcterms:created xsi:type="dcterms:W3CDTF">2013-10-06T23:57:45Z</dcterms:created>
  <dcterms:modified xsi:type="dcterms:W3CDTF">2015-10-12T17:53:37Z</dcterms:modified>
</cp:coreProperties>
</file>