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8"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516CC66-09C1-4266-82D0-213C87418E86}" type="datetimeFigureOut">
              <a:rPr lang="en-US" smtClean="0"/>
              <a:t>10/23/2014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7C7424-E700-4373-BD92-EE73650AAC8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6CC66-09C1-4266-82D0-213C87418E8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6CC66-09C1-4266-82D0-213C87418E8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6CC66-09C1-4266-82D0-213C87418E8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16CC66-09C1-4266-82D0-213C87418E8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47C7424-E700-4373-BD92-EE73650AAC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6CC66-09C1-4266-82D0-213C87418E8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16CC66-09C1-4266-82D0-213C87418E86}"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16CC66-09C1-4266-82D0-213C87418E86}"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6CC66-09C1-4266-82D0-213C87418E86}"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6CC66-09C1-4266-82D0-213C87418E8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16CC66-09C1-4266-82D0-213C87418E8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C7424-E700-4373-BD92-EE73650AAC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516CC66-09C1-4266-82D0-213C87418E86}" type="datetimeFigureOut">
              <a:rPr lang="en-US" smtClean="0"/>
              <a:t>10/23/2014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7C7424-E700-4373-BD92-EE73650AAC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23.xml"/><Relationship Id="rId18" Type="http://schemas.openxmlformats.org/officeDocument/2006/relationships/slide" Target="slide49.xml"/><Relationship Id="rId3" Type="http://schemas.openxmlformats.org/officeDocument/2006/relationships/slide" Target="slide5.xml"/><Relationship Id="rId21" Type="http://schemas.openxmlformats.org/officeDocument/2006/relationships/slide" Target="slide53.xml"/><Relationship Id="rId7" Type="http://schemas.openxmlformats.org/officeDocument/2006/relationships/slide" Target="slide15.xml"/><Relationship Id="rId12" Type="http://schemas.openxmlformats.org/officeDocument/2006/relationships/slide" Target="slide45.xml"/><Relationship Id="rId17" Type="http://schemas.openxmlformats.org/officeDocument/2006/relationships/slide" Target="slide39.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41.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33.xml"/><Relationship Id="rId5" Type="http://schemas.openxmlformats.org/officeDocument/2006/relationships/slide" Target="slide9.xml"/><Relationship Id="rId15" Type="http://schemas.openxmlformats.org/officeDocument/2006/relationships/slide" Target="slide47.xml"/><Relationship Id="rId10" Type="http://schemas.openxmlformats.org/officeDocument/2006/relationships/slide" Target="slide19.xml"/><Relationship Id="rId19" Type="http://schemas.openxmlformats.org/officeDocument/2006/relationships/slide" Target="slide29.xml"/><Relationship Id="rId4" Type="http://schemas.openxmlformats.org/officeDocument/2006/relationships/slide" Target="slide11.xml"/><Relationship Id="rId9" Type="http://schemas.openxmlformats.org/officeDocument/2006/relationships/slide" Target="slide43.xml"/><Relationship Id="rId14" Type="http://schemas.openxmlformats.org/officeDocument/2006/relationships/slide" Target="slide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Before Playing the review game…</a:t>
            </a:r>
            <a:endParaRPr lang="en-US" dirty="0"/>
          </a:p>
        </p:txBody>
      </p:sp>
      <p:sp>
        <p:nvSpPr>
          <p:cNvPr id="3" name="Subtitle 2"/>
          <p:cNvSpPr>
            <a:spLocks noGrp="1"/>
          </p:cNvSpPr>
          <p:nvPr>
            <p:ph type="subTitle" idx="1"/>
          </p:nvPr>
        </p:nvSpPr>
        <p:spPr/>
        <p:txBody>
          <a:bodyPr/>
          <a:lstStyle/>
          <a:p>
            <a:r>
              <a:rPr lang="en-US" dirty="0" smtClean="0"/>
              <a:t>Please note that in addition to knowing SOL WHII.4 for Unit 3, you must also review 2c, 2e, 3a, 3b, and 3c.</a:t>
            </a:r>
            <a:endParaRPr lang="en-US" dirty="0"/>
          </a:p>
        </p:txBody>
      </p:sp>
    </p:spTree>
    <p:extLst>
      <p:ext uri="{BB962C8B-B14F-4D97-AF65-F5344CB8AC3E}">
        <p14:creationId xmlns:p14="http://schemas.microsoft.com/office/powerpoint/2010/main" val="397948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400</a:t>
            </a:r>
            <a:endParaRPr lang="en-US" dirty="0"/>
          </a:p>
        </p:txBody>
      </p:sp>
      <p:sp>
        <p:nvSpPr>
          <p:cNvPr id="3" name="Content Placeholder 2"/>
          <p:cNvSpPr>
            <a:spLocks noGrp="1"/>
          </p:cNvSpPr>
          <p:nvPr>
            <p:ph idx="1"/>
          </p:nvPr>
        </p:nvSpPr>
        <p:spPr/>
        <p:txBody>
          <a:bodyPr/>
          <a:lstStyle/>
          <a:p>
            <a:pPr marL="137160" indent="0">
              <a:buNone/>
            </a:pPr>
            <a:r>
              <a:rPr lang="en-US" dirty="0"/>
              <a:t>Explain how “</a:t>
            </a:r>
            <a:r>
              <a:rPr lang="en-US" dirty="0" smtClean="0"/>
              <a:t>God” </a:t>
            </a:r>
            <a:r>
              <a:rPr lang="en-US" dirty="0"/>
              <a:t>motivated exploration.</a:t>
            </a:r>
          </a:p>
          <a:p>
            <a:pPr marL="137160" indent="0">
              <a:buNone/>
            </a:pPr>
            <a:endParaRPr lang="en-US" dirty="0"/>
          </a:p>
          <a:p>
            <a:pPr marL="137160" indent="0">
              <a:buNone/>
            </a:pPr>
            <a:r>
              <a:rPr lang="en-US" dirty="0" smtClean="0"/>
              <a:t>One motive for exploration was to spread the Christian religion; particularly Catholicism</a:t>
            </a:r>
            <a:r>
              <a:rPr lang="en-US" dirty="0" smtClean="0"/>
              <a:t>.</a:t>
            </a:r>
          </a:p>
          <a:p>
            <a:pPr marL="137160" indent="0">
              <a:buNone/>
            </a:pPr>
            <a:r>
              <a:rPr lang="en-US" dirty="0" smtClean="0"/>
              <a:t>Another motive for exploration was religious freedom; to practice their religion without persecution.  </a:t>
            </a:r>
            <a:endParaRPr lang="en-US"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86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500</a:t>
            </a:r>
            <a:endParaRPr lang="en-US" dirty="0"/>
          </a:p>
        </p:txBody>
      </p:sp>
      <p:sp>
        <p:nvSpPr>
          <p:cNvPr id="3" name="Content Placeholder 2"/>
          <p:cNvSpPr>
            <a:spLocks noGrp="1"/>
          </p:cNvSpPr>
          <p:nvPr>
            <p:ph idx="1"/>
          </p:nvPr>
        </p:nvSpPr>
        <p:spPr/>
        <p:txBody>
          <a:bodyPr/>
          <a:lstStyle/>
          <a:p>
            <a:pPr marL="137160" indent="0">
              <a:buNone/>
            </a:pPr>
            <a:r>
              <a:rPr lang="en-US" dirty="0" smtClean="0"/>
              <a:t>What is significant about the year 1453?</a:t>
            </a:r>
            <a:endParaRPr lang="en-US" dirty="0"/>
          </a:p>
        </p:txBody>
      </p:sp>
    </p:spTree>
    <p:extLst>
      <p:ext uri="{BB962C8B-B14F-4D97-AF65-F5344CB8AC3E}">
        <p14:creationId xmlns:p14="http://schemas.microsoft.com/office/powerpoint/2010/main" val="258440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500</a:t>
            </a:r>
            <a:endParaRPr lang="en-US" dirty="0"/>
          </a:p>
        </p:txBody>
      </p:sp>
      <p:sp>
        <p:nvSpPr>
          <p:cNvPr id="3" name="Content Placeholder 2"/>
          <p:cNvSpPr>
            <a:spLocks noGrp="1"/>
          </p:cNvSpPr>
          <p:nvPr>
            <p:ph idx="1"/>
          </p:nvPr>
        </p:nvSpPr>
        <p:spPr/>
        <p:txBody>
          <a:bodyPr/>
          <a:lstStyle/>
          <a:p>
            <a:pPr marL="137160" indent="0">
              <a:buNone/>
            </a:pPr>
            <a:r>
              <a:rPr lang="en-US" dirty="0" smtClean="0"/>
              <a:t>What is the significant about the year 1453?</a:t>
            </a:r>
            <a:endParaRPr lang="en-US" dirty="0"/>
          </a:p>
          <a:p>
            <a:pPr marL="137160" indent="0">
              <a:buNone/>
            </a:pPr>
            <a:endParaRPr lang="en-US" dirty="0"/>
          </a:p>
          <a:p>
            <a:pPr marL="137160" indent="0">
              <a:buNone/>
            </a:pPr>
            <a:r>
              <a:rPr lang="en-US" dirty="0" smtClean="0"/>
              <a:t>This was when the Ottoman Turks defeated the Byzantine Empire and captured Constantinople; renamed it Istanbul.</a:t>
            </a:r>
            <a:endParaRPr lang="en-US"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86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Bonus - 250</a:t>
            </a:r>
            <a:endParaRPr lang="en-US" dirty="0"/>
          </a:p>
        </p:txBody>
      </p:sp>
      <p:sp>
        <p:nvSpPr>
          <p:cNvPr id="3" name="Content Placeholder 2"/>
          <p:cNvSpPr>
            <a:spLocks noGrp="1"/>
          </p:cNvSpPr>
          <p:nvPr>
            <p:ph idx="1"/>
          </p:nvPr>
        </p:nvSpPr>
        <p:spPr/>
        <p:txBody>
          <a:bodyPr/>
          <a:lstStyle/>
          <a:p>
            <a:pPr marL="137160" indent="0">
              <a:buNone/>
            </a:pPr>
            <a:r>
              <a:rPr lang="en-US" dirty="0" smtClean="0"/>
              <a:t>Why was this important in the world of trade?</a:t>
            </a:r>
            <a:endParaRPr lang="en-US" dirty="0"/>
          </a:p>
        </p:txBody>
      </p:sp>
    </p:spTree>
    <p:extLst>
      <p:ext uri="{BB962C8B-B14F-4D97-AF65-F5344CB8AC3E}">
        <p14:creationId xmlns:p14="http://schemas.microsoft.com/office/powerpoint/2010/main" val="258440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Bonus - 250</a:t>
            </a:r>
            <a:endParaRPr lang="en-US" dirty="0"/>
          </a:p>
        </p:txBody>
      </p:sp>
      <p:sp>
        <p:nvSpPr>
          <p:cNvPr id="3" name="Content Placeholder 2"/>
          <p:cNvSpPr>
            <a:spLocks noGrp="1"/>
          </p:cNvSpPr>
          <p:nvPr>
            <p:ph idx="1"/>
          </p:nvPr>
        </p:nvSpPr>
        <p:spPr/>
        <p:txBody>
          <a:bodyPr>
            <a:normAutofit/>
          </a:bodyPr>
          <a:lstStyle/>
          <a:p>
            <a:pPr marL="137160" indent="0">
              <a:buNone/>
            </a:pPr>
            <a:r>
              <a:rPr lang="en-US" sz="3000" dirty="0" smtClean="0"/>
              <a:t>Why was this important in the world of trade?</a:t>
            </a:r>
            <a:endParaRPr lang="en-US" sz="3000" dirty="0"/>
          </a:p>
          <a:p>
            <a:pPr marL="137160" indent="0">
              <a:buNone/>
            </a:pPr>
            <a:endParaRPr lang="en-US" dirty="0"/>
          </a:p>
          <a:p>
            <a:pPr marL="137160" indent="0">
              <a:buNone/>
            </a:pPr>
            <a:r>
              <a:rPr lang="en-US" sz="2200" dirty="0" smtClean="0"/>
              <a:t>Constantinople was a major trade city at the entrance of the Black Sea.  Controlling it meant controlling trade into Europe from the East.  Until 1453, Constantinople was controlled by the Christians of the Byzantine Empire.  Trade was allowed to come into Europe from the East via the Black Sea.  However, when the Ottoman Turks captured Constantinople, they essentially closed Christian/European access to the Black Sea thus ending trade from the East.  The Europeans needed another route to the East.</a:t>
            </a:r>
            <a:endParaRPr lang="en-US" sz="2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863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monarch was responsible for many navigational innovations to help push exploration forward?</a:t>
            </a:r>
            <a:endParaRPr lang="en-US" sz="3200" dirty="0"/>
          </a:p>
        </p:txBody>
      </p:sp>
    </p:spTree>
    <p:extLst>
      <p:ext uri="{BB962C8B-B14F-4D97-AF65-F5344CB8AC3E}">
        <p14:creationId xmlns:p14="http://schemas.microsoft.com/office/powerpoint/2010/main" val="237640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a:t>Which monarch was responsible for many navigational innovations to help push exploration forward</a:t>
            </a:r>
            <a:r>
              <a:rPr lang="en-US" sz="3200" dirty="0" smtClean="0"/>
              <a:t>?</a:t>
            </a:r>
          </a:p>
          <a:p>
            <a:pPr marL="137160" indent="0">
              <a:buNone/>
            </a:pPr>
            <a:endParaRPr lang="en-US" sz="3200" dirty="0"/>
          </a:p>
          <a:p>
            <a:pPr marL="137160" indent="0">
              <a:buNone/>
            </a:pPr>
            <a:r>
              <a:rPr lang="en-US" sz="3200" dirty="0" smtClean="0"/>
              <a:t>Prince Henry the Navigator of Portugal</a:t>
            </a:r>
            <a:endParaRPr lang="en-US" sz="3200"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513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- 50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lead a voyage to India crossing the Indian Ocean?  Include country.</a:t>
            </a:r>
            <a:endParaRPr lang="en-US" sz="3200" dirty="0"/>
          </a:p>
        </p:txBody>
      </p:sp>
    </p:spTree>
    <p:extLst>
      <p:ext uri="{BB962C8B-B14F-4D97-AF65-F5344CB8AC3E}">
        <p14:creationId xmlns:p14="http://schemas.microsoft.com/office/powerpoint/2010/main" val="484986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- 50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lead a voyage to India crossing the Indian Ocean?  Include country.</a:t>
            </a:r>
          </a:p>
          <a:p>
            <a:pPr marL="137160" indent="0">
              <a:buNone/>
            </a:pPr>
            <a:endParaRPr lang="en-US" sz="3200" dirty="0"/>
          </a:p>
          <a:p>
            <a:pPr marL="137160" indent="0">
              <a:buNone/>
            </a:pPr>
            <a:r>
              <a:rPr lang="en-US" sz="3200" dirty="0" smtClean="0"/>
              <a:t>Vasco da Gama; Portugal</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33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sail in search of a western route to the Indies?  Include country.</a:t>
            </a:r>
            <a:endParaRPr lang="en-US" sz="3200" dirty="0"/>
          </a:p>
        </p:txBody>
      </p:sp>
    </p:spTree>
    <p:extLst>
      <p:ext uri="{BB962C8B-B14F-4D97-AF65-F5344CB8AC3E}">
        <p14:creationId xmlns:p14="http://schemas.microsoft.com/office/powerpoint/2010/main" val="251952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381000"/>
            <a:ext cx="1447800" cy="9906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a:solidFill>
                    <a:schemeClr val="tx1"/>
                  </a:solidFill>
                </a:ln>
              </a:rPr>
              <a:t>Why Explore?</a:t>
            </a:r>
            <a:endParaRPr lang="en-US" sz="1600" dirty="0">
              <a:ln>
                <a:solidFill>
                  <a:schemeClr val="tx1"/>
                </a:solidFill>
              </a:ln>
            </a:endParaRPr>
          </a:p>
        </p:txBody>
      </p:sp>
      <p:sp>
        <p:nvSpPr>
          <p:cNvPr id="3" name="Rounded Rectangle 2"/>
          <p:cNvSpPr/>
          <p:nvPr/>
        </p:nvSpPr>
        <p:spPr>
          <a:xfrm>
            <a:off x="2857500" y="381000"/>
            <a:ext cx="1447800" cy="9906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a:solidFill>
                    <a:schemeClr val="tx1"/>
                  </a:solidFill>
                </a:ln>
              </a:rPr>
              <a:t>Exploration</a:t>
            </a:r>
            <a:endParaRPr lang="en-US" sz="1600" dirty="0">
              <a:ln>
                <a:solidFill>
                  <a:schemeClr val="tx1"/>
                </a:solidFill>
              </a:ln>
            </a:endParaRPr>
          </a:p>
        </p:txBody>
      </p:sp>
      <p:sp>
        <p:nvSpPr>
          <p:cNvPr id="4" name="Rounded Rectangle 3"/>
          <p:cNvSpPr/>
          <p:nvPr/>
        </p:nvSpPr>
        <p:spPr>
          <a:xfrm>
            <a:off x="5029200" y="381000"/>
            <a:ext cx="1447800" cy="9906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a:solidFill>
                    <a:schemeClr val="tx1"/>
                  </a:solidFill>
                </a:ln>
              </a:rPr>
              <a:t>A Whole New World</a:t>
            </a:r>
            <a:endParaRPr lang="en-US" sz="1600" dirty="0">
              <a:ln>
                <a:solidFill>
                  <a:schemeClr val="tx1"/>
                </a:solidFill>
              </a:ln>
            </a:endParaRPr>
          </a:p>
        </p:txBody>
      </p:sp>
      <p:sp>
        <p:nvSpPr>
          <p:cNvPr id="5" name="Rounded Rectangle 4"/>
          <p:cNvSpPr/>
          <p:nvPr/>
        </p:nvSpPr>
        <p:spPr>
          <a:xfrm>
            <a:off x="7162800" y="381000"/>
            <a:ext cx="1447800" cy="9906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a:solidFill>
                    <a:schemeClr val="tx1"/>
                  </a:solidFill>
                </a:ln>
              </a:rPr>
              <a:t>Columbian Exchange</a:t>
            </a:r>
            <a:endParaRPr lang="en-US" sz="1600" dirty="0">
              <a:ln>
                <a:solidFill>
                  <a:schemeClr val="tx1"/>
                </a:solidFill>
              </a:ln>
            </a:endParaRPr>
          </a:p>
        </p:txBody>
      </p:sp>
      <p:sp>
        <p:nvSpPr>
          <p:cNvPr id="6" name="Rounded Rectangle 5"/>
          <p:cNvSpPr/>
          <p:nvPr/>
        </p:nvSpPr>
        <p:spPr>
          <a:xfrm>
            <a:off x="685800" y="1752600"/>
            <a:ext cx="1447800" cy="8695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100</a:t>
            </a:r>
            <a:endParaRPr lang="en-US" dirty="0"/>
          </a:p>
        </p:txBody>
      </p:sp>
      <p:sp>
        <p:nvSpPr>
          <p:cNvPr id="7" name="Rounded Rectangle 6"/>
          <p:cNvSpPr/>
          <p:nvPr/>
        </p:nvSpPr>
        <p:spPr>
          <a:xfrm>
            <a:off x="685800" y="2743200"/>
            <a:ext cx="1447800" cy="86957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200</a:t>
            </a:r>
            <a:endParaRPr lang="en-US" dirty="0"/>
          </a:p>
        </p:txBody>
      </p:sp>
      <p:sp>
        <p:nvSpPr>
          <p:cNvPr id="8" name="Rounded Rectangle 7"/>
          <p:cNvSpPr/>
          <p:nvPr/>
        </p:nvSpPr>
        <p:spPr>
          <a:xfrm>
            <a:off x="685800" y="5759824"/>
            <a:ext cx="1447800" cy="86957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500</a:t>
            </a:r>
            <a:endParaRPr lang="en-US" dirty="0"/>
          </a:p>
        </p:txBody>
      </p:sp>
      <p:sp>
        <p:nvSpPr>
          <p:cNvPr id="9" name="Rounded Rectangle 8"/>
          <p:cNvSpPr/>
          <p:nvPr/>
        </p:nvSpPr>
        <p:spPr>
          <a:xfrm>
            <a:off x="685800" y="4742329"/>
            <a:ext cx="1447800" cy="86957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400</a:t>
            </a:r>
            <a:endParaRPr lang="en-US" dirty="0"/>
          </a:p>
        </p:txBody>
      </p:sp>
      <p:sp>
        <p:nvSpPr>
          <p:cNvPr id="10" name="Rounded Rectangle 9"/>
          <p:cNvSpPr/>
          <p:nvPr/>
        </p:nvSpPr>
        <p:spPr>
          <a:xfrm>
            <a:off x="685800" y="3733800"/>
            <a:ext cx="1447800" cy="8695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300</a:t>
            </a:r>
            <a:endParaRPr lang="en-US" dirty="0"/>
          </a:p>
        </p:txBody>
      </p:sp>
      <p:sp>
        <p:nvSpPr>
          <p:cNvPr id="11" name="Rounded Rectangle 10"/>
          <p:cNvSpPr/>
          <p:nvPr/>
        </p:nvSpPr>
        <p:spPr>
          <a:xfrm>
            <a:off x="2857500" y="1752600"/>
            <a:ext cx="1447800" cy="86957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100</a:t>
            </a:r>
            <a:endParaRPr lang="en-US" dirty="0"/>
          </a:p>
        </p:txBody>
      </p:sp>
      <p:sp>
        <p:nvSpPr>
          <p:cNvPr id="12" name="Rounded Rectangle 11"/>
          <p:cNvSpPr/>
          <p:nvPr/>
        </p:nvSpPr>
        <p:spPr>
          <a:xfrm>
            <a:off x="5029200" y="1752600"/>
            <a:ext cx="1447800" cy="86957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8" action="ppaction://hlinksldjump"/>
              </a:rPr>
              <a:t>100</a:t>
            </a:r>
            <a:endParaRPr lang="en-US" dirty="0"/>
          </a:p>
        </p:txBody>
      </p:sp>
      <p:sp>
        <p:nvSpPr>
          <p:cNvPr id="13" name="Rounded Rectangle 12"/>
          <p:cNvSpPr/>
          <p:nvPr/>
        </p:nvSpPr>
        <p:spPr>
          <a:xfrm>
            <a:off x="7162800" y="1752600"/>
            <a:ext cx="1447800" cy="86957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9" action="ppaction://hlinksldjump"/>
              </a:rPr>
              <a:t>100</a:t>
            </a:r>
            <a:endParaRPr lang="en-US" dirty="0"/>
          </a:p>
        </p:txBody>
      </p:sp>
      <p:sp>
        <p:nvSpPr>
          <p:cNvPr id="14" name="Rounded Rectangle 13"/>
          <p:cNvSpPr/>
          <p:nvPr/>
        </p:nvSpPr>
        <p:spPr>
          <a:xfrm>
            <a:off x="2857500" y="2743200"/>
            <a:ext cx="1447800" cy="86957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0" action="ppaction://hlinksldjump"/>
              </a:rPr>
              <a:t>200</a:t>
            </a:r>
            <a:endParaRPr lang="en-US" dirty="0"/>
          </a:p>
        </p:txBody>
      </p:sp>
      <p:sp>
        <p:nvSpPr>
          <p:cNvPr id="15" name="Rounded Rectangle 14"/>
          <p:cNvSpPr/>
          <p:nvPr/>
        </p:nvSpPr>
        <p:spPr>
          <a:xfrm>
            <a:off x="5029200" y="2743200"/>
            <a:ext cx="1447800" cy="86957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1" action="ppaction://hlinksldjump"/>
              </a:rPr>
              <a:t>200</a:t>
            </a:r>
            <a:endParaRPr lang="en-US" dirty="0"/>
          </a:p>
        </p:txBody>
      </p:sp>
      <p:sp>
        <p:nvSpPr>
          <p:cNvPr id="16" name="Rounded Rectangle 15"/>
          <p:cNvSpPr/>
          <p:nvPr/>
        </p:nvSpPr>
        <p:spPr>
          <a:xfrm>
            <a:off x="7162800" y="2743200"/>
            <a:ext cx="1447800" cy="86957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2" action="ppaction://hlinksldjump"/>
              </a:rPr>
              <a:t>200</a:t>
            </a:r>
            <a:endParaRPr lang="en-US" dirty="0"/>
          </a:p>
        </p:txBody>
      </p:sp>
      <p:sp>
        <p:nvSpPr>
          <p:cNvPr id="17" name="Rounded Rectangle 16"/>
          <p:cNvSpPr/>
          <p:nvPr/>
        </p:nvSpPr>
        <p:spPr>
          <a:xfrm>
            <a:off x="2857500" y="3733800"/>
            <a:ext cx="1447800" cy="86957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3" action="ppaction://hlinksldjump"/>
              </a:rPr>
              <a:t>300</a:t>
            </a:r>
            <a:endParaRPr lang="en-US" dirty="0"/>
          </a:p>
        </p:txBody>
      </p:sp>
      <p:sp>
        <p:nvSpPr>
          <p:cNvPr id="18" name="Rounded Rectangle 17"/>
          <p:cNvSpPr/>
          <p:nvPr/>
        </p:nvSpPr>
        <p:spPr>
          <a:xfrm>
            <a:off x="5029200" y="3733800"/>
            <a:ext cx="1447800" cy="86957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4" action="ppaction://hlinksldjump"/>
              </a:rPr>
              <a:t>300</a:t>
            </a:r>
            <a:endParaRPr lang="en-US" dirty="0"/>
          </a:p>
        </p:txBody>
      </p:sp>
      <p:sp>
        <p:nvSpPr>
          <p:cNvPr id="19" name="Rounded Rectangle 18"/>
          <p:cNvSpPr/>
          <p:nvPr/>
        </p:nvSpPr>
        <p:spPr>
          <a:xfrm>
            <a:off x="7162800" y="3733800"/>
            <a:ext cx="1447800" cy="86957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5" action="ppaction://hlinksldjump"/>
              </a:rPr>
              <a:t>300</a:t>
            </a:r>
            <a:endParaRPr lang="en-US" dirty="0"/>
          </a:p>
        </p:txBody>
      </p:sp>
      <p:sp>
        <p:nvSpPr>
          <p:cNvPr id="20" name="Rounded Rectangle 19"/>
          <p:cNvSpPr/>
          <p:nvPr/>
        </p:nvSpPr>
        <p:spPr>
          <a:xfrm>
            <a:off x="2857500" y="4742329"/>
            <a:ext cx="1447800" cy="8695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6" action="ppaction://hlinksldjump"/>
              </a:rPr>
              <a:t>400</a:t>
            </a:r>
            <a:endParaRPr lang="en-US" dirty="0"/>
          </a:p>
        </p:txBody>
      </p:sp>
      <p:sp>
        <p:nvSpPr>
          <p:cNvPr id="21" name="Rounded Rectangle 20"/>
          <p:cNvSpPr/>
          <p:nvPr/>
        </p:nvSpPr>
        <p:spPr>
          <a:xfrm>
            <a:off x="5029200" y="4742329"/>
            <a:ext cx="1447800" cy="86957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7" action="ppaction://hlinksldjump"/>
              </a:rPr>
              <a:t>400</a:t>
            </a:r>
            <a:endParaRPr lang="en-US" dirty="0"/>
          </a:p>
        </p:txBody>
      </p:sp>
      <p:sp>
        <p:nvSpPr>
          <p:cNvPr id="22" name="Rounded Rectangle 21"/>
          <p:cNvSpPr/>
          <p:nvPr/>
        </p:nvSpPr>
        <p:spPr>
          <a:xfrm>
            <a:off x="7162800" y="4742329"/>
            <a:ext cx="1447800" cy="86957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8" action="ppaction://hlinksldjump"/>
              </a:rPr>
              <a:t>400</a:t>
            </a:r>
            <a:endParaRPr lang="en-US" dirty="0"/>
          </a:p>
        </p:txBody>
      </p:sp>
      <p:sp>
        <p:nvSpPr>
          <p:cNvPr id="23" name="Rounded Rectangle 22"/>
          <p:cNvSpPr/>
          <p:nvPr/>
        </p:nvSpPr>
        <p:spPr>
          <a:xfrm>
            <a:off x="2857500" y="5759824"/>
            <a:ext cx="1447800" cy="86957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9" action="ppaction://hlinksldjump"/>
              </a:rPr>
              <a:t>500</a:t>
            </a:r>
            <a:endParaRPr lang="en-US" dirty="0"/>
          </a:p>
        </p:txBody>
      </p:sp>
      <p:sp>
        <p:nvSpPr>
          <p:cNvPr id="24" name="Rounded Rectangle 23"/>
          <p:cNvSpPr/>
          <p:nvPr/>
        </p:nvSpPr>
        <p:spPr>
          <a:xfrm>
            <a:off x="5029200" y="5759824"/>
            <a:ext cx="1447800" cy="869576"/>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0" action="ppaction://hlinksldjump"/>
              </a:rPr>
              <a:t>500</a:t>
            </a:r>
            <a:endParaRPr lang="en-US" dirty="0"/>
          </a:p>
        </p:txBody>
      </p:sp>
      <p:sp>
        <p:nvSpPr>
          <p:cNvPr id="25" name="Rounded Rectangle 24"/>
          <p:cNvSpPr/>
          <p:nvPr/>
        </p:nvSpPr>
        <p:spPr>
          <a:xfrm>
            <a:off x="7162800" y="5759824"/>
            <a:ext cx="1447800" cy="869576"/>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1" action="ppaction://hlinksldjump"/>
              </a:rPr>
              <a:t>500</a:t>
            </a:r>
            <a:endParaRPr lang="en-US" dirty="0"/>
          </a:p>
        </p:txBody>
      </p:sp>
    </p:spTree>
    <p:extLst>
      <p:ext uri="{BB962C8B-B14F-4D97-AF65-F5344CB8AC3E}">
        <p14:creationId xmlns:p14="http://schemas.microsoft.com/office/powerpoint/2010/main" val="535217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sail in search of a western route to the Indies?  Include country.</a:t>
            </a:r>
          </a:p>
          <a:p>
            <a:pPr marL="137160" indent="0">
              <a:buNone/>
            </a:pPr>
            <a:endParaRPr lang="en-US" sz="3200" dirty="0"/>
          </a:p>
          <a:p>
            <a:pPr marL="137160" indent="0">
              <a:buNone/>
            </a:pPr>
            <a:r>
              <a:rPr lang="en-US" sz="3200" dirty="0" smtClean="0"/>
              <a:t>Christopher Columbus; Spain</a:t>
            </a:r>
            <a:endParaRPr lang="en-US" sz="3200"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18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conquered the Aztecs in 1519?  Include country.</a:t>
            </a:r>
            <a:endParaRPr lang="en-US" sz="3200" dirty="0"/>
          </a:p>
        </p:txBody>
      </p:sp>
    </p:spTree>
    <p:extLst>
      <p:ext uri="{BB962C8B-B14F-4D97-AF65-F5344CB8AC3E}">
        <p14:creationId xmlns:p14="http://schemas.microsoft.com/office/powerpoint/2010/main" val="3869151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conquered the Aztecs in 1519?  Include country.</a:t>
            </a:r>
          </a:p>
          <a:p>
            <a:pPr marL="137160" indent="0">
              <a:buNone/>
            </a:pPr>
            <a:endParaRPr lang="en-US" sz="3200" dirty="0"/>
          </a:p>
          <a:p>
            <a:pPr marL="137160" indent="0">
              <a:buNone/>
            </a:pPr>
            <a:r>
              <a:rPr lang="en-US" sz="3200" dirty="0" smtClean="0"/>
              <a:t>Hernando Cortez; Spain</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2866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conquered the Incan Empire in 1533?  Include country.</a:t>
            </a:r>
            <a:endParaRPr lang="en-US" sz="3200" dirty="0"/>
          </a:p>
        </p:txBody>
      </p:sp>
    </p:spTree>
    <p:extLst>
      <p:ext uri="{BB962C8B-B14F-4D97-AF65-F5344CB8AC3E}">
        <p14:creationId xmlns:p14="http://schemas.microsoft.com/office/powerpoint/2010/main" val="149946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conquered the Incan Empire in 1533?  Include country.</a:t>
            </a:r>
          </a:p>
          <a:p>
            <a:pPr marL="137160" indent="0">
              <a:buNone/>
            </a:pPr>
            <a:endParaRPr lang="en-US" sz="3200" dirty="0"/>
          </a:p>
          <a:p>
            <a:pPr marL="137160" indent="0">
              <a:buNone/>
            </a:pPr>
            <a:r>
              <a:rPr lang="en-US" sz="3200" dirty="0" smtClean="0"/>
              <a:t>Francisco Pizarro; Spain</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672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circumnavigate the globe?  Include country.</a:t>
            </a:r>
            <a:endParaRPr lang="en-US" sz="3200" dirty="0"/>
          </a:p>
        </p:txBody>
      </p:sp>
    </p:spTree>
    <p:extLst>
      <p:ext uri="{BB962C8B-B14F-4D97-AF65-F5344CB8AC3E}">
        <p14:creationId xmlns:p14="http://schemas.microsoft.com/office/powerpoint/2010/main" val="1875309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first to circumnavigate the globe?  Include country.</a:t>
            </a:r>
          </a:p>
          <a:p>
            <a:pPr marL="137160" indent="0">
              <a:buNone/>
            </a:pPr>
            <a:endParaRPr lang="en-US" sz="3200" dirty="0"/>
          </a:p>
          <a:p>
            <a:pPr marL="137160" indent="0">
              <a:buNone/>
            </a:pPr>
            <a:r>
              <a:rPr lang="en-US" sz="3200" dirty="0" smtClean="0"/>
              <a:t>Ferdinand Magellan; Spain</a:t>
            </a:r>
            <a:endParaRPr lang="en-US" sz="3200"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9964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second to circumnavigate the globe?  Include country.</a:t>
            </a:r>
            <a:endParaRPr lang="en-US" sz="3200" dirty="0"/>
          </a:p>
        </p:txBody>
      </p:sp>
    </p:spTree>
    <p:extLst>
      <p:ext uri="{BB962C8B-B14F-4D97-AF65-F5344CB8AC3E}">
        <p14:creationId xmlns:p14="http://schemas.microsoft.com/office/powerpoint/2010/main" val="2743348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Bonus - 200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was the second to circumnavigate the globe?  Include country.</a:t>
            </a:r>
          </a:p>
          <a:p>
            <a:pPr marL="137160" indent="0">
              <a:buNone/>
            </a:pPr>
            <a:endParaRPr lang="en-US" sz="3200" dirty="0"/>
          </a:p>
          <a:p>
            <a:pPr marL="137160" indent="0">
              <a:buNone/>
            </a:pPr>
            <a:r>
              <a:rPr lang="en-US" sz="3200" dirty="0" smtClean="0"/>
              <a:t>Sir Francis Drake; England</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7910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explored and mapped the St. Lawrence River?  What did he claim for France?</a:t>
            </a:r>
            <a:endParaRPr lang="en-US" sz="3200" dirty="0"/>
          </a:p>
        </p:txBody>
      </p:sp>
    </p:spTree>
    <p:extLst>
      <p:ext uri="{BB962C8B-B14F-4D97-AF65-F5344CB8AC3E}">
        <p14:creationId xmlns:p14="http://schemas.microsoft.com/office/powerpoint/2010/main" val="362444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100</a:t>
            </a:r>
            <a:endParaRPr lang="en-US" dirty="0"/>
          </a:p>
        </p:txBody>
      </p:sp>
      <p:sp>
        <p:nvSpPr>
          <p:cNvPr id="3" name="Content Placeholder 2"/>
          <p:cNvSpPr>
            <a:spLocks noGrp="1"/>
          </p:cNvSpPr>
          <p:nvPr>
            <p:ph idx="1"/>
          </p:nvPr>
        </p:nvSpPr>
        <p:spPr/>
        <p:txBody>
          <a:bodyPr/>
          <a:lstStyle/>
          <a:p>
            <a:pPr marL="137160" indent="0">
              <a:buNone/>
            </a:pPr>
            <a:r>
              <a:rPr lang="en-US" dirty="0" smtClean="0"/>
              <a:t>Define “diffusion.”  Use it in historical context.</a:t>
            </a:r>
            <a:endParaRPr lang="en-US" dirty="0"/>
          </a:p>
        </p:txBody>
      </p:sp>
    </p:spTree>
    <p:extLst>
      <p:ext uri="{BB962C8B-B14F-4D97-AF65-F5344CB8AC3E}">
        <p14:creationId xmlns:p14="http://schemas.microsoft.com/office/powerpoint/2010/main" val="3924370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Which explorer explored and mapped the St. Lawrence River?  What did he claim for France?</a:t>
            </a:r>
          </a:p>
          <a:p>
            <a:pPr marL="137160" indent="0">
              <a:buNone/>
            </a:pPr>
            <a:endParaRPr lang="en-US" sz="3200" dirty="0"/>
          </a:p>
          <a:p>
            <a:pPr marL="137160" indent="0">
              <a:buNone/>
            </a:pPr>
            <a:r>
              <a:rPr lang="en-US" sz="3200" dirty="0" smtClean="0"/>
              <a:t>Jacques Cartier; claimed Canada for France</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4481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two colonies did Portugal retain after being annexed by Spain?</a:t>
            </a:r>
            <a:endParaRPr lang="en-US" sz="3200" dirty="0"/>
          </a:p>
        </p:txBody>
      </p:sp>
    </p:spTree>
    <p:extLst>
      <p:ext uri="{BB962C8B-B14F-4D97-AF65-F5344CB8AC3E}">
        <p14:creationId xmlns:p14="http://schemas.microsoft.com/office/powerpoint/2010/main" val="3278839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two colonies did Portugal retain after being annexed by Spain?</a:t>
            </a:r>
          </a:p>
          <a:p>
            <a:pPr marL="137160" indent="0">
              <a:buNone/>
            </a:pPr>
            <a:endParaRPr lang="en-US" sz="3200" dirty="0"/>
          </a:p>
          <a:p>
            <a:pPr marL="137160" indent="0">
              <a:buNone/>
            </a:pPr>
            <a:r>
              <a:rPr lang="en-US" sz="3200" dirty="0" smtClean="0"/>
              <a:t>Angola and Brazil</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762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is an </a:t>
            </a:r>
            <a:r>
              <a:rPr lang="en-US" sz="3200" dirty="0" err="1" smtClean="0"/>
              <a:t>ecomienda</a:t>
            </a:r>
            <a:r>
              <a:rPr lang="en-US" sz="3200" dirty="0" smtClean="0"/>
              <a:t>?</a:t>
            </a:r>
            <a:endParaRPr lang="en-US" sz="3200" dirty="0"/>
          </a:p>
        </p:txBody>
      </p:sp>
    </p:spTree>
    <p:extLst>
      <p:ext uri="{BB962C8B-B14F-4D97-AF65-F5344CB8AC3E}">
        <p14:creationId xmlns:p14="http://schemas.microsoft.com/office/powerpoint/2010/main" val="3043917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is an </a:t>
            </a:r>
            <a:r>
              <a:rPr lang="en-US" sz="3200" dirty="0" err="1" smtClean="0"/>
              <a:t>encomienda</a:t>
            </a:r>
            <a:r>
              <a:rPr lang="en-US" sz="3200" dirty="0" smtClean="0"/>
              <a:t>?</a:t>
            </a:r>
          </a:p>
          <a:p>
            <a:pPr marL="137160" indent="0">
              <a:buNone/>
            </a:pPr>
            <a:endParaRPr lang="en-US" sz="3200" dirty="0"/>
          </a:p>
          <a:p>
            <a:pPr marL="137160" indent="0">
              <a:buNone/>
            </a:pPr>
            <a:r>
              <a:rPr lang="en-US" sz="3200" dirty="0" smtClean="0"/>
              <a:t>System of governance which allowed Spanish settlers to use Native Americans as forced labor.</a:t>
            </a:r>
            <a:endParaRPr lang="en-US" sz="3200"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5034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Bonus - 100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Why did the Spanish Empire decline?</a:t>
            </a:r>
            <a:endParaRPr lang="en-US" sz="3200" dirty="0"/>
          </a:p>
        </p:txBody>
      </p:sp>
    </p:spTree>
    <p:extLst>
      <p:ext uri="{BB962C8B-B14F-4D97-AF65-F5344CB8AC3E}">
        <p14:creationId xmlns:p14="http://schemas.microsoft.com/office/powerpoint/2010/main" val="2798442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Bonus - 100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Why did the Spanish Empire decline?</a:t>
            </a:r>
          </a:p>
          <a:p>
            <a:pPr marL="137160" indent="0">
              <a:buNone/>
            </a:pPr>
            <a:endParaRPr lang="en-US" sz="3200" dirty="0"/>
          </a:p>
          <a:p>
            <a:pPr marL="137160" indent="0">
              <a:buNone/>
            </a:pPr>
            <a:r>
              <a:rPr lang="en-US" sz="3200" dirty="0" smtClean="0"/>
              <a:t>Among other reasons, the excess gold and silver flowing into Spain caused inflation which further weakened the Spanish economy, leading to the decline of the Spanish Empire.</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2207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effect did Exploration have on Africa?</a:t>
            </a:r>
            <a:endParaRPr lang="en-US" sz="3200" dirty="0"/>
          </a:p>
        </p:txBody>
      </p:sp>
    </p:spTree>
    <p:extLst>
      <p:ext uri="{BB962C8B-B14F-4D97-AF65-F5344CB8AC3E}">
        <p14:creationId xmlns:p14="http://schemas.microsoft.com/office/powerpoint/2010/main" val="2369175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effect did Exploration have on Africa?</a:t>
            </a:r>
          </a:p>
          <a:p>
            <a:pPr marL="137160" indent="0">
              <a:buNone/>
            </a:pPr>
            <a:endParaRPr lang="en-US" sz="3200" dirty="0"/>
          </a:p>
          <a:p>
            <a:pPr marL="137160" indent="0">
              <a:buNone/>
            </a:pPr>
            <a:r>
              <a:rPr lang="en-US" sz="3200" dirty="0" smtClean="0"/>
              <a:t>Trading posts and colonies were established along the African coast.  But the slave trade depleted the continent of a population which had a disastrous effect on Africa’s development and progress.</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4362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effect did Exploration have on Asia?</a:t>
            </a:r>
            <a:endParaRPr lang="en-US" sz="3200" dirty="0"/>
          </a:p>
        </p:txBody>
      </p:sp>
    </p:spTree>
    <p:extLst>
      <p:ext uri="{BB962C8B-B14F-4D97-AF65-F5344CB8AC3E}">
        <p14:creationId xmlns:p14="http://schemas.microsoft.com/office/powerpoint/2010/main" val="2700926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100</a:t>
            </a:r>
            <a:endParaRPr lang="en-US" dirty="0"/>
          </a:p>
        </p:txBody>
      </p:sp>
      <p:sp>
        <p:nvSpPr>
          <p:cNvPr id="3" name="Content Placeholder 2"/>
          <p:cNvSpPr>
            <a:spLocks noGrp="1"/>
          </p:cNvSpPr>
          <p:nvPr>
            <p:ph idx="1"/>
          </p:nvPr>
        </p:nvSpPr>
        <p:spPr/>
        <p:txBody>
          <a:bodyPr/>
          <a:lstStyle/>
          <a:p>
            <a:pPr marL="137160" indent="0">
              <a:buNone/>
            </a:pPr>
            <a:r>
              <a:rPr lang="en-US" dirty="0" smtClean="0"/>
              <a:t>Define “diffusion.”  Use it in historical context.</a:t>
            </a:r>
          </a:p>
          <a:p>
            <a:pPr marL="137160" indent="0">
              <a:buNone/>
            </a:pPr>
            <a:endParaRPr lang="en-US" dirty="0"/>
          </a:p>
          <a:p>
            <a:pPr marL="137160" indent="0">
              <a:buNone/>
            </a:pPr>
            <a:r>
              <a:rPr lang="en-US" dirty="0" smtClean="0"/>
              <a:t>“Diffusion” means spread.  Religious diffusion was a motivation for exploration because many within the Church wanted to spread Christianity.  European migration to the colonies resulted in a cultural and social diffusion of European society in the New World.</a:t>
            </a:r>
            <a:endParaRPr lang="en-US"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90485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effect did Exploration have on Asia?</a:t>
            </a:r>
          </a:p>
          <a:p>
            <a:pPr marL="137160" indent="0">
              <a:buNone/>
            </a:pPr>
            <a:endParaRPr lang="en-US" sz="3200" dirty="0"/>
          </a:p>
          <a:p>
            <a:pPr marL="137160" indent="0">
              <a:buNone/>
            </a:pPr>
            <a:r>
              <a:rPr lang="en-US" sz="3200" dirty="0" smtClean="0"/>
              <a:t>Europeans established trading posts and colonies in Asia.  There was some colonization by small groups of merchants in the Indies, India, and China.  There was tremendous influence by the Portuguese, Dutch, and British trading companies.</a:t>
            </a:r>
            <a:endParaRPr lang="en-US" sz="32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535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were the effects of European migration and settlement on the Americas?</a:t>
            </a:r>
            <a:endParaRPr lang="en-US" sz="3200" dirty="0"/>
          </a:p>
        </p:txBody>
      </p:sp>
    </p:spTree>
    <p:extLst>
      <p:ext uri="{BB962C8B-B14F-4D97-AF65-F5344CB8AC3E}">
        <p14:creationId xmlns:p14="http://schemas.microsoft.com/office/powerpoint/2010/main" val="2585354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Whole New World</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sz="3200" dirty="0" smtClean="0"/>
              <a:t>What were the effects of European migration and settlement on the Americas?</a:t>
            </a:r>
          </a:p>
          <a:p>
            <a:pPr marL="137160" indent="0">
              <a:buNone/>
            </a:pPr>
            <a:endParaRPr lang="en-US" sz="3200" dirty="0"/>
          </a:p>
          <a:p>
            <a:pPr marL="137160" indent="0">
              <a:buNone/>
            </a:pPr>
            <a:r>
              <a:rPr lang="en-US" sz="2300" dirty="0" smtClean="0"/>
              <a:t>There was a concerted effort by Catholic missionaries to convert the Native Americans.  Hundreds of thousands were converted to Christianity, which only hastened the destruction of Native American culture.</a:t>
            </a:r>
          </a:p>
          <a:p>
            <a:pPr marL="137160" indent="0">
              <a:buNone/>
            </a:pPr>
            <a:r>
              <a:rPr lang="en-US" sz="2300" dirty="0" smtClean="0"/>
              <a:t>Europeans migrated to new colonies bringing with them the cultural and social patterns of their parent country.  Legacy of rigid class system and dictatorial rule in Latin America was left over from the </a:t>
            </a:r>
            <a:r>
              <a:rPr lang="en-US" sz="2300" dirty="0" err="1" smtClean="0"/>
              <a:t>encomienda</a:t>
            </a:r>
            <a:r>
              <a:rPr lang="en-US" sz="2300" dirty="0" smtClean="0"/>
              <a:t>.</a:t>
            </a:r>
          </a:p>
          <a:p>
            <a:pPr marL="137160" indent="0">
              <a:buNone/>
            </a:pPr>
            <a:r>
              <a:rPr lang="en-US" sz="2300" dirty="0" smtClean="0"/>
              <a:t>European diseases killed most Native Americans.</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63618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Triangular Trade?</a:t>
            </a:r>
            <a:endParaRPr lang="en-US" sz="3200" dirty="0"/>
          </a:p>
        </p:txBody>
      </p:sp>
    </p:spTree>
    <p:extLst>
      <p:ext uri="{BB962C8B-B14F-4D97-AF65-F5344CB8AC3E}">
        <p14:creationId xmlns:p14="http://schemas.microsoft.com/office/powerpoint/2010/main" val="1457888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100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Triangular Trade?</a:t>
            </a:r>
          </a:p>
          <a:p>
            <a:pPr marL="137160" indent="0">
              <a:buNone/>
            </a:pPr>
            <a:endParaRPr lang="en-US" sz="3200" dirty="0"/>
          </a:p>
          <a:p>
            <a:pPr marL="137160" indent="0">
              <a:buNone/>
            </a:pPr>
            <a:r>
              <a:rPr lang="en-US" sz="3200" dirty="0" smtClean="0"/>
              <a:t>The trade pattern established by European nations that linked Europe, Africa, and the Americas.  The main items of trade were slaves, sugar, and rum.</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596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Middle Passage?</a:t>
            </a:r>
            <a:endParaRPr lang="en-US" sz="3200" dirty="0"/>
          </a:p>
        </p:txBody>
      </p:sp>
    </p:spTree>
    <p:extLst>
      <p:ext uri="{BB962C8B-B14F-4D97-AF65-F5344CB8AC3E}">
        <p14:creationId xmlns:p14="http://schemas.microsoft.com/office/powerpoint/2010/main" val="1404784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Middle Passage?</a:t>
            </a:r>
          </a:p>
          <a:p>
            <a:pPr marL="137160" indent="0">
              <a:buNone/>
            </a:pPr>
            <a:endParaRPr lang="en-US" sz="3200" dirty="0"/>
          </a:p>
          <a:p>
            <a:pPr marL="137160" indent="0">
              <a:buNone/>
            </a:pPr>
            <a:r>
              <a:rPr lang="en-US" sz="3200" dirty="0" smtClean="0"/>
              <a:t>The slave journey across the Atlantic from Africa.  It was brutal and degrading.  Many died before reaching their </a:t>
            </a:r>
            <a:r>
              <a:rPr lang="en-US" sz="3200" dirty="0" smtClean="0"/>
              <a:t>destination</a:t>
            </a:r>
            <a:r>
              <a:rPr lang="en-US" sz="3200" dirty="0" smtClean="0"/>
              <a:t>.</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354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Columbian Exchange?</a:t>
            </a:r>
            <a:endParaRPr lang="en-US" sz="3200" dirty="0"/>
          </a:p>
        </p:txBody>
      </p:sp>
    </p:spTree>
    <p:extLst>
      <p:ext uri="{BB962C8B-B14F-4D97-AF65-F5344CB8AC3E}">
        <p14:creationId xmlns:p14="http://schemas.microsoft.com/office/powerpoint/2010/main" val="568564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300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the Columbian Exchange?</a:t>
            </a:r>
          </a:p>
          <a:p>
            <a:pPr marL="137160" indent="0">
              <a:buNone/>
            </a:pPr>
            <a:endParaRPr lang="en-US" sz="3200" dirty="0"/>
          </a:p>
          <a:p>
            <a:pPr marL="137160" indent="0">
              <a:buNone/>
            </a:pPr>
            <a:r>
              <a:rPr lang="en-US" sz="3200" dirty="0" smtClean="0"/>
              <a:t>An exchange of goods, plants, animals, and diseases that followed Columbus’ initial connection between Europe and the Americas.</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6646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exchanged from the Western Hemisphere to the Eastern Hemisphere?</a:t>
            </a:r>
            <a:endParaRPr lang="en-US" sz="3200" dirty="0"/>
          </a:p>
        </p:txBody>
      </p:sp>
    </p:spTree>
    <p:extLst>
      <p:ext uri="{BB962C8B-B14F-4D97-AF65-F5344CB8AC3E}">
        <p14:creationId xmlns:p14="http://schemas.microsoft.com/office/powerpoint/2010/main" val="397388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200</a:t>
            </a:r>
            <a:endParaRPr lang="en-US" dirty="0"/>
          </a:p>
        </p:txBody>
      </p:sp>
      <p:sp>
        <p:nvSpPr>
          <p:cNvPr id="3" name="Content Placeholder 2"/>
          <p:cNvSpPr>
            <a:spLocks noGrp="1"/>
          </p:cNvSpPr>
          <p:nvPr>
            <p:ph idx="1"/>
          </p:nvPr>
        </p:nvSpPr>
        <p:spPr/>
        <p:txBody>
          <a:bodyPr/>
          <a:lstStyle/>
          <a:p>
            <a:pPr marL="137160" indent="0">
              <a:buNone/>
            </a:pPr>
            <a:r>
              <a:rPr lang="en-US" dirty="0" smtClean="0"/>
              <a:t>Explain how “Gold” motivated exploration.</a:t>
            </a:r>
            <a:endParaRPr lang="en-US" dirty="0"/>
          </a:p>
        </p:txBody>
      </p:sp>
    </p:spTree>
    <p:extLst>
      <p:ext uri="{BB962C8B-B14F-4D97-AF65-F5344CB8AC3E}">
        <p14:creationId xmlns:p14="http://schemas.microsoft.com/office/powerpoint/2010/main" val="206171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400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exchanged from the Western Hemisphere to the Eastern Hemisphere?</a:t>
            </a:r>
          </a:p>
          <a:p>
            <a:pPr marL="137160" indent="0">
              <a:buNone/>
            </a:pPr>
            <a:endParaRPr lang="en-US" sz="3200" dirty="0"/>
          </a:p>
          <a:p>
            <a:pPr marL="137160" indent="0">
              <a:buNone/>
            </a:pPr>
            <a:r>
              <a:rPr lang="en-US" sz="3200" dirty="0" smtClean="0"/>
              <a:t>Agricultural products, such as corn, potatoes, and tobacco.</a:t>
            </a:r>
            <a:endParaRPr lang="en-US" sz="2300" dirty="0"/>
          </a:p>
        </p:txBody>
      </p:sp>
      <p:sp>
        <p:nvSpPr>
          <p:cNvPr id="4" name="Smiley Face 3">
            <a:hlinkClick r:id="" action="ppaction://hlinkshowjump?jump=nextslide"/>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5746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Bonus - 200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exchanged from the Eastern Hemisphere to the Wester</a:t>
            </a:r>
            <a:r>
              <a:rPr lang="en-US" sz="3200" dirty="0"/>
              <a:t>n</a:t>
            </a:r>
            <a:r>
              <a:rPr lang="en-US" sz="3200" dirty="0" smtClean="0"/>
              <a:t> Hemisphere?</a:t>
            </a:r>
            <a:endParaRPr lang="en-US" sz="3200" dirty="0"/>
          </a:p>
        </p:txBody>
      </p:sp>
    </p:spTree>
    <p:extLst>
      <p:ext uri="{BB962C8B-B14F-4D97-AF65-F5344CB8AC3E}">
        <p14:creationId xmlns:p14="http://schemas.microsoft.com/office/powerpoint/2010/main" val="32288237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Bonus - 200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was exchanged from the Eastern Hemisphere to the Western Hemisphere?</a:t>
            </a:r>
          </a:p>
          <a:p>
            <a:pPr marL="137160" indent="0">
              <a:buNone/>
            </a:pPr>
            <a:endParaRPr lang="en-US" sz="3200" dirty="0"/>
          </a:p>
          <a:p>
            <a:pPr marL="137160" indent="0">
              <a:buNone/>
            </a:pPr>
            <a:r>
              <a:rPr lang="en-US" sz="3200" dirty="0" smtClean="0"/>
              <a:t>Horses, cattle, and diseases (such as smallpox)</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2120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were some of the impacts of the Columbian Exchange?</a:t>
            </a:r>
            <a:endParaRPr lang="en-US" sz="3200" dirty="0"/>
          </a:p>
        </p:txBody>
      </p:sp>
    </p:spTree>
    <p:extLst>
      <p:ext uri="{BB962C8B-B14F-4D97-AF65-F5344CB8AC3E}">
        <p14:creationId xmlns:p14="http://schemas.microsoft.com/office/powerpoint/2010/main" val="3348983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Columbian Exchange</a:t>
            </a:r>
            <a:br>
              <a:rPr lang="en-US" dirty="0" smtClean="0"/>
            </a:br>
            <a:r>
              <a:rPr lang="en-US" dirty="0" smtClean="0"/>
              <a:t>500</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What were some of the impacts of the Columbian Exchange?</a:t>
            </a:r>
          </a:p>
          <a:p>
            <a:pPr marL="137160" indent="0">
              <a:buNone/>
            </a:pPr>
            <a:endParaRPr lang="en-US" sz="3200" dirty="0"/>
          </a:p>
          <a:p>
            <a:pPr marL="137160" indent="0">
              <a:buNone/>
            </a:pPr>
            <a:r>
              <a:rPr lang="en-US" sz="3200" dirty="0" smtClean="0"/>
              <a:t>The shortage of labor to grow cash crops led to the use of African slaves.  The European plantation system in the Caribbean and the Americas destroyed indigenous economies and damaged the environment.</a:t>
            </a:r>
            <a:endParaRPr lang="en-US" sz="2300"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775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200</a:t>
            </a:r>
            <a:endParaRPr lang="en-US" dirty="0"/>
          </a:p>
        </p:txBody>
      </p:sp>
      <p:sp>
        <p:nvSpPr>
          <p:cNvPr id="3" name="Content Placeholder 2"/>
          <p:cNvSpPr>
            <a:spLocks noGrp="1"/>
          </p:cNvSpPr>
          <p:nvPr>
            <p:ph idx="1"/>
          </p:nvPr>
        </p:nvSpPr>
        <p:spPr/>
        <p:txBody>
          <a:bodyPr/>
          <a:lstStyle/>
          <a:p>
            <a:pPr marL="137160" indent="0">
              <a:buNone/>
            </a:pPr>
            <a:r>
              <a:rPr lang="en-US" dirty="0"/>
              <a:t>Explain how “Gold” motivated exploration.</a:t>
            </a:r>
          </a:p>
          <a:p>
            <a:pPr marL="137160" indent="0">
              <a:buNone/>
            </a:pPr>
            <a:endParaRPr lang="en-US" dirty="0"/>
          </a:p>
          <a:p>
            <a:pPr marL="137160" indent="0">
              <a:buNone/>
            </a:pPr>
            <a:r>
              <a:rPr lang="en-US" dirty="0" smtClean="0"/>
              <a:t>The abundance of gold in Africa served as the main impetus for exploration – how to get to the gold without having to go through the Muslim traders.</a:t>
            </a:r>
            <a:endParaRPr lang="en-US"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110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300</a:t>
            </a:r>
            <a:endParaRPr lang="en-US" dirty="0"/>
          </a:p>
        </p:txBody>
      </p:sp>
      <p:sp>
        <p:nvSpPr>
          <p:cNvPr id="3" name="Content Placeholder 2"/>
          <p:cNvSpPr>
            <a:spLocks noGrp="1"/>
          </p:cNvSpPr>
          <p:nvPr>
            <p:ph idx="1"/>
          </p:nvPr>
        </p:nvSpPr>
        <p:spPr/>
        <p:txBody>
          <a:bodyPr/>
          <a:lstStyle/>
          <a:p>
            <a:pPr marL="137160" indent="0">
              <a:buNone/>
            </a:pPr>
            <a:r>
              <a:rPr lang="en-US" dirty="0" smtClean="0"/>
              <a:t>Explain how “Glory” motivated exploration.</a:t>
            </a:r>
            <a:endParaRPr lang="en-US" dirty="0"/>
          </a:p>
        </p:txBody>
      </p:sp>
    </p:spTree>
    <p:extLst>
      <p:ext uri="{BB962C8B-B14F-4D97-AF65-F5344CB8AC3E}">
        <p14:creationId xmlns:p14="http://schemas.microsoft.com/office/powerpoint/2010/main" val="41247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300</a:t>
            </a:r>
            <a:endParaRPr lang="en-US" dirty="0"/>
          </a:p>
        </p:txBody>
      </p:sp>
      <p:sp>
        <p:nvSpPr>
          <p:cNvPr id="3" name="Content Placeholder 2"/>
          <p:cNvSpPr>
            <a:spLocks noGrp="1"/>
          </p:cNvSpPr>
          <p:nvPr>
            <p:ph idx="1"/>
          </p:nvPr>
        </p:nvSpPr>
        <p:spPr/>
        <p:txBody>
          <a:bodyPr/>
          <a:lstStyle/>
          <a:p>
            <a:pPr marL="137160" indent="0">
              <a:buNone/>
            </a:pPr>
            <a:r>
              <a:rPr lang="en-US" dirty="0"/>
              <a:t>Explain how “</a:t>
            </a:r>
            <a:r>
              <a:rPr lang="en-US" dirty="0" smtClean="0"/>
              <a:t>Glory” </a:t>
            </a:r>
            <a:r>
              <a:rPr lang="en-US" dirty="0"/>
              <a:t>motivated exploration.</a:t>
            </a:r>
          </a:p>
          <a:p>
            <a:pPr marL="137160" indent="0">
              <a:buNone/>
            </a:pPr>
            <a:endParaRPr lang="en-US" dirty="0"/>
          </a:p>
          <a:p>
            <a:pPr marL="137160" indent="0">
              <a:buNone/>
            </a:pPr>
            <a:r>
              <a:rPr lang="en-US" dirty="0" smtClean="0"/>
              <a:t>For the individual explorers, fame came from successful exploration and discovery; with fame comes wealth and notoriety.</a:t>
            </a:r>
          </a:p>
          <a:p>
            <a:pPr marL="137160" indent="0">
              <a:buNone/>
            </a:pPr>
            <a:r>
              <a:rPr lang="en-US" dirty="0" smtClean="0"/>
              <a:t>For monarchs, it was economic competition.  The strength of an empire was determined by the size and success of the empire.  More colonies only added to the glory of the empire.</a:t>
            </a:r>
            <a:endParaRPr lang="en-US" dirty="0"/>
          </a:p>
        </p:txBody>
      </p:sp>
      <p:sp>
        <p:nvSpPr>
          <p:cNvPr id="4" name="Smiley Face 3">
            <a:hlinkClick r:id="rId2" action="ppaction://hlinksldjump"/>
          </p:cNvPr>
          <p:cNvSpPr/>
          <p:nvPr/>
        </p:nvSpPr>
        <p:spPr>
          <a:xfrm>
            <a:off x="4191000" y="6172200"/>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45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Explore?</a:t>
            </a:r>
            <a:br>
              <a:rPr lang="en-US" dirty="0" smtClean="0"/>
            </a:br>
            <a:r>
              <a:rPr lang="en-US" dirty="0" smtClean="0"/>
              <a:t>400</a:t>
            </a:r>
            <a:endParaRPr lang="en-US" dirty="0"/>
          </a:p>
        </p:txBody>
      </p:sp>
      <p:sp>
        <p:nvSpPr>
          <p:cNvPr id="3" name="Content Placeholder 2"/>
          <p:cNvSpPr>
            <a:spLocks noGrp="1"/>
          </p:cNvSpPr>
          <p:nvPr>
            <p:ph idx="1"/>
          </p:nvPr>
        </p:nvSpPr>
        <p:spPr/>
        <p:txBody>
          <a:bodyPr/>
          <a:lstStyle/>
          <a:p>
            <a:pPr marL="137160" indent="0">
              <a:buNone/>
            </a:pPr>
            <a:r>
              <a:rPr lang="en-US" dirty="0" smtClean="0"/>
              <a:t>Explain how “God” motivated exploration.</a:t>
            </a:r>
            <a:endParaRPr lang="en-US" dirty="0"/>
          </a:p>
        </p:txBody>
      </p:sp>
    </p:spTree>
    <p:extLst>
      <p:ext uri="{BB962C8B-B14F-4D97-AF65-F5344CB8AC3E}">
        <p14:creationId xmlns:p14="http://schemas.microsoft.com/office/powerpoint/2010/main" val="2584407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000000"/>
      </a:hlink>
      <a:folHlink>
        <a:srgbClr val="FFFFF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TotalTime>
  <Words>1375</Words>
  <Application>Microsoft Office PowerPoint</Application>
  <PresentationFormat>On-screen Show (4:3)</PresentationFormat>
  <Paragraphs>186</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Book Antiqua</vt:lpstr>
      <vt:lpstr>Lucida Sans</vt:lpstr>
      <vt:lpstr>Wingdings</vt:lpstr>
      <vt:lpstr>Wingdings 2</vt:lpstr>
      <vt:lpstr>Wingdings 3</vt:lpstr>
      <vt:lpstr>Apex</vt:lpstr>
      <vt:lpstr>Before Playing the review game…</vt:lpstr>
      <vt:lpstr>PowerPoint Presentation</vt:lpstr>
      <vt:lpstr>Why Explore? 100</vt:lpstr>
      <vt:lpstr>Why Explore? 100</vt:lpstr>
      <vt:lpstr>Why Explore? 200</vt:lpstr>
      <vt:lpstr>Why Explore? 200</vt:lpstr>
      <vt:lpstr>Why Explore? 300</vt:lpstr>
      <vt:lpstr>Why Explore? 300</vt:lpstr>
      <vt:lpstr>Why Explore? 400</vt:lpstr>
      <vt:lpstr>Why Explore? 400</vt:lpstr>
      <vt:lpstr>Why Explore? 500</vt:lpstr>
      <vt:lpstr>Why Explore? 500</vt:lpstr>
      <vt:lpstr>Why Explore? Bonus - 250</vt:lpstr>
      <vt:lpstr>Why Explore? Bonus - 250</vt:lpstr>
      <vt:lpstr>Exploration 100</vt:lpstr>
      <vt:lpstr>Exploration 100</vt:lpstr>
      <vt:lpstr>Exploration Bonus - 50</vt:lpstr>
      <vt:lpstr>Exploration Bonus - 50</vt:lpstr>
      <vt:lpstr>Exploration 200</vt:lpstr>
      <vt:lpstr>Exploration 200</vt:lpstr>
      <vt:lpstr>Exploration Bonus - 100</vt:lpstr>
      <vt:lpstr>Exploration Bonus - 100</vt:lpstr>
      <vt:lpstr>Exploration 300</vt:lpstr>
      <vt:lpstr>Exploration 300</vt:lpstr>
      <vt:lpstr>Exploration 400</vt:lpstr>
      <vt:lpstr>Exploration 400</vt:lpstr>
      <vt:lpstr>Exploration Bonus - 200</vt:lpstr>
      <vt:lpstr>Exploration Bonus - 200</vt:lpstr>
      <vt:lpstr>Exploration 500</vt:lpstr>
      <vt:lpstr>Exploration 500</vt:lpstr>
      <vt:lpstr>A Whole New World 100</vt:lpstr>
      <vt:lpstr>A Whole New World 100</vt:lpstr>
      <vt:lpstr>A Whole New World 200</vt:lpstr>
      <vt:lpstr>A Whole New World 200</vt:lpstr>
      <vt:lpstr>A Whole New World Bonus - 100</vt:lpstr>
      <vt:lpstr>A Whole New World Bonus - 100</vt:lpstr>
      <vt:lpstr>A Whole New World 300</vt:lpstr>
      <vt:lpstr>A Whole New World 300</vt:lpstr>
      <vt:lpstr>A Whole New World 400</vt:lpstr>
      <vt:lpstr>A Whole New World 400</vt:lpstr>
      <vt:lpstr>A Whole New World 500</vt:lpstr>
      <vt:lpstr>A Whole New World 500</vt:lpstr>
      <vt:lpstr>Columbian Exchange 100</vt:lpstr>
      <vt:lpstr>Columbian Exchange 100</vt:lpstr>
      <vt:lpstr>Columbian Exchange 200</vt:lpstr>
      <vt:lpstr>Columbian Exchange 200</vt:lpstr>
      <vt:lpstr>Columbian Exchange 300</vt:lpstr>
      <vt:lpstr>Columbian Exchange 300</vt:lpstr>
      <vt:lpstr>Columbian Exchange 400</vt:lpstr>
      <vt:lpstr>Columbian Exchange 400</vt:lpstr>
      <vt:lpstr>Columbian Exchange Bonus - 200</vt:lpstr>
      <vt:lpstr>Columbian Exchange Bonus - 200</vt:lpstr>
      <vt:lpstr>Columbian Exchange 500</vt:lpstr>
      <vt:lpstr>Columbian Exchange 500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Hana A. Hecht (hahecht)</dc:creator>
  <cp:lastModifiedBy>Hana A. Hecht (hahecht)</cp:lastModifiedBy>
  <cp:revision>11</cp:revision>
  <dcterms:created xsi:type="dcterms:W3CDTF">2013-10-22T02:15:32Z</dcterms:created>
  <dcterms:modified xsi:type="dcterms:W3CDTF">2014-10-23T13:39:56Z</dcterms:modified>
</cp:coreProperties>
</file>