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6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F691-BCCF-4A55-9D66-7384B24BDB94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A28D9-06F6-48BB-99DB-88877D7F4F0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9.xml"/><Relationship Id="rId18" Type="http://schemas.openxmlformats.org/officeDocument/2006/relationships/slide" Target="slide39.xml"/><Relationship Id="rId26" Type="http://schemas.openxmlformats.org/officeDocument/2006/relationships/slide" Target="slide59.xml"/><Relationship Id="rId3" Type="http://schemas.openxmlformats.org/officeDocument/2006/relationships/slide" Target="slide5.xml"/><Relationship Id="rId21" Type="http://schemas.openxmlformats.org/officeDocument/2006/relationships/slide" Target="slide45.xml"/><Relationship Id="rId7" Type="http://schemas.openxmlformats.org/officeDocument/2006/relationships/slide" Target="slide13.xml"/><Relationship Id="rId12" Type="http://schemas.openxmlformats.org/officeDocument/2006/relationships/slide" Target="slide27.xml"/><Relationship Id="rId17" Type="http://schemas.openxmlformats.org/officeDocument/2006/relationships/slide" Target="slide37.xml"/><Relationship Id="rId25" Type="http://schemas.openxmlformats.org/officeDocument/2006/relationships/slide" Target="slide57.xml"/><Relationship Id="rId2" Type="http://schemas.openxmlformats.org/officeDocument/2006/relationships/slide" Target="slide3.xml"/><Relationship Id="rId16" Type="http://schemas.openxmlformats.org/officeDocument/2006/relationships/slide" Target="slide35.xml"/><Relationship Id="rId20" Type="http://schemas.openxmlformats.org/officeDocument/2006/relationships/slide" Target="slide4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23.xml"/><Relationship Id="rId24" Type="http://schemas.openxmlformats.org/officeDocument/2006/relationships/slide" Target="slide53.xml"/><Relationship Id="rId5" Type="http://schemas.openxmlformats.org/officeDocument/2006/relationships/slide" Target="slide11.xml"/><Relationship Id="rId15" Type="http://schemas.openxmlformats.org/officeDocument/2006/relationships/slide" Target="slide33.xml"/><Relationship Id="rId23" Type="http://schemas.openxmlformats.org/officeDocument/2006/relationships/slide" Target="slide51.xml"/><Relationship Id="rId10" Type="http://schemas.openxmlformats.org/officeDocument/2006/relationships/slide" Target="slide21.xml"/><Relationship Id="rId19" Type="http://schemas.openxmlformats.org/officeDocument/2006/relationships/slide" Target="slide41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31.xml"/><Relationship Id="rId22" Type="http://schemas.openxmlformats.org/officeDocument/2006/relationships/slide" Target="slide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Want to play a game?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forget to also study the following </a:t>
            </a:r>
            <a:r>
              <a:rPr lang="en-US" smtClean="0"/>
              <a:t>previous SOLs:  </a:t>
            </a:r>
            <a:r>
              <a:rPr lang="en-US" dirty="0" smtClean="0"/>
              <a:t>2c, 2e, 3c, 4a, 4c, 4d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which ruler did the Ottoman Empire reach its peak?</a:t>
            </a:r>
          </a:p>
          <a:p>
            <a:endParaRPr lang="en-US" dirty="0"/>
          </a:p>
          <a:p>
            <a:r>
              <a:rPr lang="en-US" dirty="0" smtClean="0"/>
              <a:t>Suleiman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did the Ottoman Empire Expand?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far did the Ottoman Empire Expand?</a:t>
            </a:r>
          </a:p>
          <a:p>
            <a:endParaRPr lang="en-US" dirty="0"/>
          </a:p>
          <a:p>
            <a:r>
              <a:rPr lang="en-US" dirty="0" smtClean="0"/>
              <a:t>Southwest Asia, Southeastern Europe (Balkan Peninsula), and North Africa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</a:t>
            </a:r>
            <a:r>
              <a:rPr lang="en-US" dirty="0"/>
              <a:t>1</a:t>
            </a:r>
            <a:r>
              <a:rPr lang="en-US" dirty="0" smtClean="0"/>
              <a:t>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was the Mughal Empire?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7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was the Mughal Empire?</a:t>
            </a:r>
          </a:p>
          <a:p>
            <a:endParaRPr lang="en-US" dirty="0"/>
          </a:p>
          <a:p>
            <a:r>
              <a:rPr lang="en-US" dirty="0" smtClean="0"/>
              <a:t>North India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Mughal rulers were descendants of which people?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09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Mughal rulers were descendants of which people?</a:t>
            </a:r>
          </a:p>
          <a:p>
            <a:endParaRPr lang="en-US" dirty="0"/>
          </a:p>
          <a:p>
            <a:r>
              <a:rPr lang="en-US" dirty="0" smtClean="0"/>
              <a:t>Mongols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religion was brought into India by the Mughal rulers?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5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religion was brought into India by the Mughal rulers?</a:t>
            </a:r>
          </a:p>
          <a:p>
            <a:endParaRPr lang="en-US" dirty="0"/>
          </a:p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4" name="Smiley Face 3">
            <a:hlinkClick r:id="" action="ppaction://hlinkshowjump?jump=nextslide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Bonus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did Southern India trade?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6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353291"/>
            <a:ext cx="1371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Ottoman Empire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0" y="353291"/>
            <a:ext cx="1371600" cy="762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Mughal Empire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86200" y="353291"/>
            <a:ext cx="1371600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86400" y="381000"/>
            <a:ext cx="1371600" cy="7620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086600" y="381000"/>
            <a:ext cx="1371600" cy="7620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1295400"/>
            <a:ext cx="13716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100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85800" y="2362200"/>
            <a:ext cx="13716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 action="ppaction://hlinksldjump"/>
              </a:rPr>
              <a:t>2</a:t>
            </a:r>
            <a:r>
              <a:rPr lang="en-US" dirty="0" smtClean="0">
                <a:hlinkClick r:id="rId3" action="ppaction://hlinksldjump"/>
              </a:rPr>
              <a:t>00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5800" y="3429000"/>
            <a:ext cx="13716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4" action="ppaction://hlinksldjump"/>
              </a:rPr>
              <a:t>3</a:t>
            </a:r>
            <a:r>
              <a:rPr lang="en-US" dirty="0" smtClean="0">
                <a:hlinkClick r:id="rId4" action="ppaction://hlinksldjump"/>
              </a:rPr>
              <a:t>00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85800" y="5638800"/>
            <a:ext cx="13716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5" action="ppaction://hlinksldjump"/>
              </a:rPr>
              <a:t>5</a:t>
            </a:r>
            <a:r>
              <a:rPr lang="en-US" dirty="0" smtClean="0">
                <a:hlinkClick r:id="rId5" action="ppaction://hlinksldjump"/>
              </a:rPr>
              <a:t>00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71945" y="4495800"/>
            <a:ext cx="1371600" cy="76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6" action="ppaction://hlinksldjump"/>
              </a:rPr>
              <a:t>4</a:t>
            </a:r>
            <a:r>
              <a:rPr lang="en-US" dirty="0" smtClean="0">
                <a:hlinkClick r:id="rId6" action="ppaction://hlinksldjump"/>
              </a:rPr>
              <a:t>00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292927" y="1295400"/>
            <a:ext cx="13716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/>
              </a:rPr>
              <a:t>100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292927" y="2362200"/>
            <a:ext cx="13716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8" action="ppaction://hlinksldjump"/>
              </a:rPr>
              <a:t>2</a:t>
            </a:r>
            <a:r>
              <a:rPr lang="en-US" dirty="0" smtClean="0">
                <a:hlinkClick r:id="rId8" action="ppaction://hlinksldjump"/>
              </a:rPr>
              <a:t>00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292927" y="3429000"/>
            <a:ext cx="13716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9" action="ppaction://hlinksldjump"/>
              </a:rPr>
              <a:t>3</a:t>
            </a:r>
            <a:r>
              <a:rPr lang="en-US" dirty="0" smtClean="0">
                <a:hlinkClick r:id="rId9" action="ppaction://hlinksldjump"/>
              </a:rPr>
              <a:t>00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292927" y="4495800"/>
            <a:ext cx="13716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0" action="ppaction://hlinksldjump"/>
              </a:rPr>
              <a:t>4</a:t>
            </a:r>
            <a:r>
              <a:rPr lang="en-US" dirty="0" smtClean="0">
                <a:hlinkClick r:id="rId10" action="ppaction://hlinksldjump"/>
              </a:rPr>
              <a:t>00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92927" y="5638800"/>
            <a:ext cx="13716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1" action="ppaction://hlinksldjump"/>
              </a:rPr>
              <a:t>5</a:t>
            </a:r>
            <a:r>
              <a:rPr lang="en-US" dirty="0" smtClean="0">
                <a:hlinkClick r:id="rId11" action="ppaction://hlinksldjump"/>
              </a:rPr>
              <a:t>00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86200" y="1295400"/>
            <a:ext cx="13716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2" action="ppaction://hlinksldjump"/>
              </a:rPr>
              <a:t>100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886200" y="2362200"/>
            <a:ext cx="13716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3" action="ppaction://hlinksldjump"/>
              </a:rPr>
              <a:t>2</a:t>
            </a:r>
            <a:r>
              <a:rPr lang="en-US" dirty="0" smtClean="0">
                <a:hlinkClick r:id="rId13" action="ppaction://hlinksldjump"/>
              </a:rPr>
              <a:t>00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886200" y="3429000"/>
            <a:ext cx="13716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4" action="ppaction://hlinksldjump"/>
              </a:rPr>
              <a:t>3</a:t>
            </a:r>
            <a:r>
              <a:rPr lang="en-US" dirty="0" smtClean="0">
                <a:hlinkClick r:id="rId14" action="ppaction://hlinksldjump"/>
              </a:rPr>
              <a:t>00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886200" y="4495800"/>
            <a:ext cx="13716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5" action="ppaction://hlinksldjump"/>
              </a:rPr>
              <a:t>4</a:t>
            </a:r>
            <a:r>
              <a:rPr lang="en-US" dirty="0" smtClean="0">
                <a:hlinkClick r:id="rId15" action="ppaction://hlinksldjump"/>
              </a:rPr>
              <a:t>00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886200" y="5638800"/>
            <a:ext cx="1371600" cy="762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6" action="ppaction://hlinksldjump"/>
              </a:rPr>
              <a:t>5</a:t>
            </a:r>
            <a:r>
              <a:rPr lang="en-US" dirty="0" smtClean="0">
                <a:hlinkClick r:id="rId16" action="ppaction://hlinksldjump"/>
              </a:rPr>
              <a:t>00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486400" y="1295400"/>
            <a:ext cx="13716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7" action="ppaction://hlinksldjump"/>
              </a:rPr>
              <a:t>100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5521036" y="2362200"/>
            <a:ext cx="13716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8" action="ppaction://hlinksldjump"/>
              </a:rPr>
              <a:t>2</a:t>
            </a:r>
            <a:r>
              <a:rPr lang="en-US" dirty="0" smtClean="0">
                <a:hlinkClick r:id="rId18" action="ppaction://hlinksldjump"/>
              </a:rPr>
              <a:t>00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521036" y="3429000"/>
            <a:ext cx="13716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19" action="ppaction://hlinksldjump"/>
              </a:rPr>
              <a:t>3</a:t>
            </a:r>
            <a:r>
              <a:rPr lang="en-US" dirty="0" smtClean="0">
                <a:hlinkClick r:id="rId19" action="ppaction://hlinksldjump"/>
              </a:rPr>
              <a:t>00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5486400" y="4495800"/>
            <a:ext cx="13716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0" action="ppaction://hlinksldjump"/>
              </a:rPr>
              <a:t>4</a:t>
            </a:r>
            <a:r>
              <a:rPr lang="en-US" dirty="0" smtClean="0">
                <a:hlinkClick r:id="rId20" action="ppaction://hlinksldjump"/>
              </a:rPr>
              <a:t>00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521036" y="5638800"/>
            <a:ext cx="13716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1" action="ppaction://hlinksldjump"/>
              </a:rPr>
              <a:t>5</a:t>
            </a:r>
            <a:r>
              <a:rPr lang="en-US" dirty="0" smtClean="0">
                <a:hlinkClick r:id="rId21" action="ppaction://hlinksldjump"/>
              </a:rPr>
              <a:t>00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086600" y="1295400"/>
            <a:ext cx="13716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2" action="ppaction://hlinksldjump"/>
              </a:rPr>
              <a:t>100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086600" y="2362200"/>
            <a:ext cx="13716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3" action="ppaction://hlinksldjump"/>
              </a:rPr>
              <a:t>2</a:t>
            </a:r>
            <a:r>
              <a:rPr lang="en-US" dirty="0" smtClean="0">
                <a:hlinkClick r:id="rId23" action="ppaction://hlinksldjump"/>
              </a:rPr>
              <a:t>00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7086600" y="3429000"/>
            <a:ext cx="13716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4" action="ppaction://hlinksldjump"/>
              </a:rPr>
              <a:t>3</a:t>
            </a:r>
            <a:r>
              <a:rPr lang="en-US" dirty="0" smtClean="0">
                <a:hlinkClick r:id="rId24" action="ppaction://hlinksldjump"/>
              </a:rPr>
              <a:t>00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7086600" y="4495800"/>
            <a:ext cx="13716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5" action="ppaction://hlinksldjump"/>
              </a:rPr>
              <a:t>4</a:t>
            </a:r>
            <a:r>
              <a:rPr lang="en-US" dirty="0" smtClean="0">
                <a:hlinkClick r:id="rId25" action="ppaction://hlinksldjump"/>
              </a:rPr>
              <a:t>00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086600" y="5638800"/>
            <a:ext cx="1371600" cy="76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26" action="ppaction://hlinksldjump"/>
              </a:rPr>
              <a:t>5</a:t>
            </a:r>
            <a:r>
              <a:rPr lang="en-US" dirty="0" smtClean="0">
                <a:hlinkClick r:id="rId26" action="ppaction://hlinksldjump"/>
              </a:rPr>
              <a:t>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– Bonus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did Southern India trade?</a:t>
            </a:r>
          </a:p>
          <a:p>
            <a:endParaRPr lang="en-US" dirty="0"/>
          </a:p>
          <a:p>
            <a:r>
              <a:rPr lang="en-US" dirty="0" smtClean="0"/>
              <a:t>Silks, spices, and gems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 architectural contribution of the Mughal Empire.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4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–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an architectural contribution of the Mughal Empire.</a:t>
            </a:r>
          </a:p>
          <a:p>
            <a:endParaRPr lang="en-US" dirty="0"/>
          </a:p>
          <a:p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relationship between the Mughal rulers and European powers (2)?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93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–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relationship between the Mughal rulers and European powers (2)?</a:t>
            </a:r>
          </a:p>
          <a:p>
            <a:endParaRPr lang="en-US" dirty="0"/>
          </a:p>
          <a:p>
            <a:r>
              <a:rPr lang="en-US" dirty="0" smtClean="0"/>
              <a:t>1 – Established European trading posts</a:t>
            </a:r>
          </a:p>
          <a:p>
            <a:r>
              <a:rPr lang="en-US" dirty="0" smtClean="0"/>
              <a:t>2 – Influence of Indian textiles on British textile industry</a:t>
            </a:r>
            <a:endParaRPr lang="en-US" dirty="0"/>
          </a:p>
        </p:txBody>
      </p:sp>
      <p:sp>
        <p:nvSpPr>
          <p:cNvPr id="4" name="Smiley Face 3">
            <a:hlinkClick r:id="" action="ppaction://hlinkshowjump?jump=nextslide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Empire- Bonus 250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three European countries competed for the Indian Ocean trade by establishing coastal ports on the Indian subcontinent?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22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Mughal Empire – Bonus 250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three European countries competed for the Indian Ocean trade by establishing coastal ports on the Indian subcontinent?</a:t>
            </a:r>
          </a:p>
          <a:p>
            <a:endParaRPr lang="en-US" dirty="0"/>
          </a:p>
          <a:p>
            <a:r>
              <a:rPr lang="en-US" dirty="0" smtClean="0"/>
              <a:t>Portugal, England, Netherlands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name of the dynasty that took control back from the Mongols?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3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name of the dynasty that took control back from the Mongols?</a:t>
            </a:r>
          </a:p>
          <a:p>
            <a:endParaRPr lang="en-US" dirty="0"/>
          </a:p>
          <a:p>
            <a:r>
              <a:rPr lang="en-US" dirty="0" smtClean="0"/>
              <a:t>Ming Dynasty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architectural wonder did the Ming Dynasty contribute?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4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Ottoman Empire emerged as a political and economic power following which event?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61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architectural wonder did the Ming Dynasty contribute?</a:t>
            </a:r>
          </a:p>
          <a:p>
            <a:endParaRPr lang="en-US" dirty="0"/>
          </a:p>
          <a:p>
            <a:r>
              <a:rPr lang="en-US" dirty="0" smtClean="0"/>
              <a:t>Great Wall of China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which products did China trade?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57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which </a:t>
            </a:r>
            <a:r>
              <a:rPr lang="en-US" dirty="0"/>
              <a:t>products did China trade?</a:t>
            </a:r>
          </a:p>
          <a:p>
            <a:endParaRPr lang="en-US" dirty="0"/>
          </a:p>
          <a:p>
            <a:r>
              <a:rPr lang="en-US" dirty="0" smtClean="0"/>
              <a:t>Tea and Porcelain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China deal with European traders?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8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China deal with European traders?</a:t>
            </a:r>
          </a:p>
          <a:p>
            <a:endParaRPr lang="en-US" dirty="0"/>
          </a:p>
          <a:p>
            <a:r>
              <a:rPr lang="en-US" dirty="0" smtClean="0"/>
              <a:t>Created foreign enclaves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Chinese try to limit the influence of European merchants?  Be specific!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8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the Chinese try to limit the influence of European merchants?  Be specific!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Chinese did not want to be under the control of foreign influence like they were under the Mongols.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there an emperor in Japan?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3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there an emperor in Japan?</a:t>
            </a:r>
          </a:p>
          <a:p>
            <a:endParaRPr lang="en-US" dirty="0"/>
          </a:p>
          <a:p>
            <a:r>
              <a:rPr lang="en-US" dirty="0" smtClean="0"/>
              <a:t>Yes but he was powerless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shogun?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8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Ottoman Empire emerged as a political and economic power following which event?</a:t>
            </a:r>
          </a:p>
          <a:p>
            <a:endParaRPr lang="en-US" dirty="0"/>
          </a:p>
          <a:p>
            <a:r>
              <a:rPr lang="en-US" dirty="0" smtClean="0"/>
              <a:t>The Conquest of Constantinople (Istanbul)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shogun?</a:t>
            </a:r>
          </a:p>
          <a:p>
            <a:endParaRPr lang="en-US" dirty="0"/>
          </a:p>
          <a:p>
            <a:r>
              <a:rPr lang="en-US" dirty="0" smtClean="0"/>
              <a:t>Military leader that controlled a portion of Japan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name of the family that ruled the powerful </a:t>
            </a:r>
            <a:r>
              <a:rPr lang="en-US" dirty="0" err="1" smtClean="0"/>
              <a:t>shogunate</a:t>
            </a:r>
            <a:r>
              <a:rPr lang="en-US" dirty="0" smtClean="0"/>
              <a:t> in Japan?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20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name of the family that ruled the powerful </a:t>
            </a:r>
            <a:r>
              <a:rPr lang="en-US" dirty="0" err="1"/>
              <a:t>shogunate</a:t>
            </a:r>
            <a:r>
              <a:rPr lang="en-US" dirty="0"/>
              <a:t> in Japan?</a:t>
            </a:r>
          </a:p>
          <a:p>
            <a:endParaRPr lang="en-US" dirty="0"/>
          </a:p>
          <a:p>
            <a:r>
              <a:rPr lang="en-US" dirty="0" smtClean="0"/>
              <a:t>Tokugawa </a:t>
            </a:r>
            <a:r>
              <a:rPr lang="en-US" dirty="0" err="1" smtClean="0"/>
              <a:t>Shogunate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Japan adopt a policy of isolation?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71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Japan adopt a policy of isolation?</a:t>
            </a:r>
          </a:p>
          <a:p>
            <a:endParaRPr lang="en-US" dirty="0"/>
          </a:p>
          <a:p>
            <a:r>
              <a:rPr lang="en-US" dirty="0" smtClean="0"/>
              <a:t>To limit foreign influence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Japan attempt to limit the influence of European merchants?  Be specific!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3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- 500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Japan attempt to limit the influence of European merchants?  Be specific!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They did not trust foreigners, Europeans in particular, because they had a different values system that the Japanese found distrustful.  Example:  Samurai vs. Gun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Africa export?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Africa export?</a:t>
            </a:r>
          </a:p>
          <a:p>
            <a:endParaRPr lang="en-US" dirty="0"/>
          </a:p>
          <a:p>
            <a:r>
              <a:rPr lang="en-US" dirty="0" smtClean="0"/>
              <a:t>Slaves and raw materials, such as ivory and gold</a:t>
            </a:r>
            <a:endParaRPr lang="en-US" dirty="0"/>
          </a:p>
        </p:txBody>
      </p:sp>
      <p:sp>
        <p:nvSpPr>
          <p:cNvPr id="4" name="Smiley Face 3">
            <a:hlinkClick r:id="" action="ppaction://hlinkshowjump?jump=nextslide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Bonus 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Africa import?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6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original location of the Ottoman Empire?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54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Bonus 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Africa </a:t>
            </a:r>
            <a:r>
              <a:rPr lang="en-US" dirty="0" smtClean="0"/>
              <a:t>import?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Manufactured goods from Europe, Asia, and the Americas, and New food products such as corn and peanuts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effect did the exportation of slaves and demand for imported goods have on Africa?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1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effect did the exportation of slaves and demand for imported goods have on Africa?</a:t>
            </a:r>
          </a:p>
          <a:p>
            <a:endParaRPr lang="en-US" dirty="0"/>
          </a:p>
          <a:p>
            <a:r>
              <a:rPr lang="en-US" dirty="0" smtClean="0"/>
              <a:t>Began to change traditional economic patterns in Africa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mercantilism works for what end?  (What is the purpose of the theory?)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7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theory of mercantilism works for what end?  (What is the purpose of the theory?)</a:t>
            </a:r>
          </a:p>
          <a:p>
            <a:endParaRPr lang="en-US" dirty="0"/>
          </a:p>
          <a:p>
            <a:r>
              <a:rPr lang="en-US" dirty="0" smtClean="0"/>
              <a:t>For European powers to be self-sufficient</a:t>
            </a:r>
            <a:endParaRPr lang="en-US" dirty="0"/>
          </a:p>
        </p:txBody>
      </p:sp>
      <p:sp>
        <p:nvSpPr>
          <p:cNvPr id="4" name="Smiley Face 3">
            <a:hlinkClick r:id="" action="ppaction://hlinkshowjump?jump=nextslide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8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Bonus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theory of mercantilism, why do colonies exist?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3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Bonus 150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theory of mercantilism, why do colonies exist?</a:t>
            </a:r>
          </a:p>
          <a:p>
            <a:endParaRPr lang="en-US" dirty="0"/>
          </a:p>
          <a:p>
            <a:r>
              <a:rPr lang="en-US" dirty="0" smtClean="0"/>
              <a:t>Benefit of mother country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Commercial Revolution?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1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Commercial Revolution?</a:t>
            </a:r>
          </a:p>
          <a:p>
            <a:endParaRPr lang="en-US" dirty="0"/>
          </a:p>
          <a:p>
            <a:r>
              <a:rPr lang="en-US" dirty="0" smtClean="0"/>
              <a:t>When European maritime nations competed for overseas markets, colonies, and resources.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new economic system that emerged during the Commercial Revolution?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3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original location of the Ottoman Empire?</a:t>
            </a:r>
          </a:p>
          <a:p>
            <a:endParaRPr lang="en-US" dirty="0"/>
          </a:p>
          <a:p>
            <a:r>
              <a:rPr lang="en-US" dirty="0" smtClean="0"/>
              <a:t>Asia Minor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– 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new economic system that emerged during the Commercial Revolution?</a:t>
            </a:r>
          </a:p>
          <a:p>
            <a:endParaRPr lang="en-US" dirty="0"/>
          </a:p>
          <a:p>
            <a:r>
              <a:rPr lang="en-US" dirty="0" smtClean="0"/>
              <a:t>New money and banking systems were created</a:t>
            </a:r>
          </a:p>
          <a:p>
            <a:r>
              <a:rPr lang="en-US" dirty="0" smtClean="0"/>
              <a:t>Economic practices such as mercantilism evolved</a:t>
            </a:r>
          </a:p>
          <a:p>
            <a:r>
              <a:rPr lang="en-US" dirty="0" smtClean="0"/>
              <a:t>Colonial economies were limited by economic needs of mother country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did the Ottoman Empire trade?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94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did the Ottoman Empire </a:t>
            </a:r>
            <a:r>
              <a:rPr lang="en-US" dirty="0" smtClean="0"/>
              <a:t>trade?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Coffee and Ceramics</a:t>
            </a:r>
            <a:endParaRPr lang="en-US" dirty="0"/>
          </a:p>
        </p:txBody>
      </p:sp>
      <p:sp>
        <p:nvSpPr>
          <p:cNvPr id="4" name="Smiley Face 3">
            <a:hlinkClick r:id="rId2" action="ppaction://hlinksldjump"/>
          </p:cNvPr>
          <p:cNvSpPr/>
          <p:nvPr/>
        </p:nvSpPr>
        <p:spPr>
          <a:xfrm>
            <a:off x="7696200" y="5410200"/>
            <a:ext cx="1066800" cy="11430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Ottoman Empire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which ruler did the Ottoman Empire reach its peak?</a:t>
            </a:r>
          </a:p>
          <a:p>
            <a:endParaRPr lang="en-US" dirty="0"/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2997" y="3953470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hlinkClick r:id="" action="ppaction://hlinkshowjump?jump=nextslide"/>
              </a:rPr>
              <a:t>?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78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Custom 1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0C0C0C"/>
      </a:hlink>
      <a:folHlink>
        <a:srgbClr val="F2F2F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109</TotalTime>
  <Words>1150</Words>
  <Application>Microsoft Office PowerPoint</Application>
  <PresentationFormat>On-screen Show (4:3)</PresentationFormat>
  <Paragraphs>296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Arial</vt:lpstr>
      <vt:lpstr>Courier New</vt:lpstr>
      <vt:lpstr>Trebuchet MS</vt:lpstr>
      <vt:lpstr>Verdana</vt:lpstr>
      <vt:lpstr>Wingdings 2</vt:lpstr>
      <vt:lpstr>Summer</vt:lpstr>
      <vt:lpstr>Want to play a game?</vt:lpstr>
      <vt:lpstr>PowerPoint Presentation</vt:lpstr>
      <vt:lpstr>Ottoman Empire - 100</vt:lpstr>
      <vt:lpstr>Ottoman Empire - 100</vt:lpstr>
      <vt:lpstr>Ottoman Empire - 200</vt:lpstr>
      <vt:lpstr>Ottoman Empire - 200</vt:lpstr>
      <vt:lpstr>Ottoman Empire - 300</vt:lpstr>
      <vt:lpstr>Ottoman Empire - 300</vt:lpstr>
      <vt:lpstr>Ottoman Empire - 400</vt:lpstr>
      <vt:lpstr>Ottoman Empire - 400</vt:lpstr>
      <vt:lpstr>Ottoman Empire - 500</vt:lpstr>
      <vt:lpstr>Ottoman Empire - 500</vt:lpstr>
      <vt:lpstr>Mughal Empire- 100</vt:lpstr>
      <vt:lpstr>Mughal Empire - 100</vt:lpstr>
      <vt:lpstr>Mughal Empire- 200</vt:lpstr>
      <vt:lpstr>Mughal Empire - 200</vt:lpstr>
      <vt:lpstr>Mughal Empire- 300</vt:lpstr>
      <vt:lpstr>Mughal Empire - 300</vt:lpstr>
      <vt:lpstr>Mughal Empire- Bonus 150</vt:lpstr>
      <vt:lpstr>Mughal Empire – Bonus 150</vt:lpstr>
      <vt:lpstr>Mughal Empire- 400</vt:lpstr>
      <vt:lpstr>Mughal Empire – 400</vt:lpstr>
      <vt:lpstr>Mughal Empire- 500</vt:lpstr>
      <vt:lpstr>Mughal Empire – 500</vt:lpstr>
      <vt:lpstr>Mughal Empire- Bonus 250</vt:lpstr>
      <vt:lpstr>Mughal Empire – Bonus 250</vt:lpstr>
      <vt:lpstr>China - 100</vt:lpstr>
      <vt:lpstr>China - 100</vt:lpstr>
      <vt:lpstr>China - 200</vt:lpstr>
      <vt:lpstr>China - 200</vt:lpstr>
      <vt:lpstr>China - 300</vt:lpstr>
      <vt:lpstr>China - 300</vt:lpstr>
      <vt:lpstr>China - 400</vt:lpstr>
      <vt:lpstr>China - 400</vt:lpstr>
      <vt:lpstr>China - 500</vt:lpstr>
      <vt:lpstr>China - 500</vt:lpstr>
      <vt:lpstr>Japan - 100</vt:lpstr>
      <vt:lpstr>Japan - 100</vt:lpstr>
      <vt:lpstr>Japan - 200</vt:lpstr>
      <vt:lpstr>Japan - 200</vt:lpstr>
      <vt:lpstr>Japan - 300</vt:lpstr>
      <vt:lpstr>Japan - 300</vt:lpstr>
      <vt:lpstr>Japan - 400</vt:lpstr>
      <vt:lpstr>Japan - 400</vt:lpstr>
      <vt:lpstr>Japan - 500</vt:lpstr>
      <vt:lpstr>Japan - 500</vt:lpstr>
      <vt:lpstr>Overall – 100</vt:lpstr>
      <vt:lpstr>Overall - 100</vt:lpstr>
      <vt:lpstr>Overall – Bonus 50</vt:lpstr>
      <vt:lpstr>Overall – Bonus 50</vt:lpstr>
      <vt:lpstr>Overall – 200</vt:lpstr>
      <vt:lpstr>Overall – 200</vt:lpstr>
      <vt:lpstr>Overall – 300</vt:lpstr>
      <vt:lpstr>Overall – 300</vt:lpstr>
      <vt:lpstr>Overall – Bonus 150</vt:lpstr>
      <vt:lpstr>Overall – Bonus 150</vt:lpstr>
      <vt:lpstr>Overall – 400</vt:lpstr>
      <vt:lpstr>Overall – 400</vt:lpstr>
      <vt:lpstr>Overall – 500</vt:lpstr>
      <vt:lpstr>Overall – 500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Want to play a game?</dc:title>
  <dc:creator>Default Name</dc:creator>
  <cp:lastModifiedBy>Hana A. Hecht (hahecht)</cp:lastModifiedBy>
  <cp:revision>12</cp:revision>
  <dcterms:created xsi:type="dcterms:W3CDTF">2012-11-12T17:21:12Z</dcterms:created>
  <dcterms:modified xsi:type="dcterms:W3CDTF">2014-11-10T21:17:00Z</dcterms:modified>
</cp:coreProperties>
</file>