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9" r:id="rId104"/>
    <p:sldId id="357" r:id="rId105"/>
    <p:sldId id="358" r:id="rId106"/>
    <p:sldId id="360" r:id="rId107"/>
    <p:sldId id="361" r:id="rId108"/>
    <p:sldId id="362" r:id="rId109"/>
    <p:sldId id="363" r:id="rId110"/>
    <p:sldId id="364" r:id="rId111"/>
    <p:sldId id="365" r:id="rId112"/>
    <p:sldId id="366" r:id="rId113"/>
    <p:sldId id="368" r:id="rId114"/>
    <p:sldId id="369" r:id="rId115"/>
    <p:sldId id="370" r:id="rId116"/>
    <p:sldId id="371" r:id="rId117"/>
    <p:sldId id="372" r:id="rId118"/>
    <p:sldId id="373" r:id="rId119"/>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tableStyles" Target="tableStyle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customXml" Target="../customXml/item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viewProps" Target="viewProps.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E4A8CDC-C936-4D80-AD0B-95F5E1DFE1D5}" type="datetimeFigureOut">
              <a:rPr lang="en-US" smtClean="0"/>
              <a:t>12/11/2014</a:t>
            </a:fld>
            <a:endParaRPr lang="en-US"/>
          </a:p>
        </p:txBody>
      </p:sp>
      <p:sp>
        <p:nvSpPr>
          <p:cNvPr id="8" name="Slide Number Placeholder 7"/>
          <p:cNvSpPr>
            <a:spLocks noGrp="1"/>
          </p:cNvSpPr>
          <p:nvPr>
            <p:ph type="sldNum" sz="quarter" idx="11"/>
          </p:nvPr>
        </p:nvSpPr>
        <p:spPr/>
        <p:txBody>
          <a:bodyPr/>
          <a:lstStyle/>
          <a:p>
            <a:fld id="{E2200211-442E-4D85-AA43-5CE1D156748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4A8CDC-C936-4D80-AD0B-95F5E1DFE1D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00211-442E-4D85-AA43-5CE1D156748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4A8CDC-C936-4D80-AD0B-95F5E1DFE1D5}"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00211-442E-4D85-AA43-5CE1D156748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CE4A8CDC-C936-4D80-AD0B-95F5E1DFE1D5}" type="datetimeFigureOut">
              <a:rPr lang="en-US" smtClean="0"/>
              <a:t>12/11/2014</a:t>
            </a:fld>
            <a:endParaRPr lang="en-US"/>
          </a:p>
        </p:txBody>
      </p:sp>
      <p:sp>
        <p:nvSpPr>
          <p:cNvPr id="10" name="Slide Number Placeholder 9"/>
          <p:cNvSpPr>
            <a:spLocks noGrp="1"/>
          </p:cNvSpPr>
          <p:nvPr>
            <p:ph type="sldNum" sz="quarter" idx="15"/>
          </p:nvPr>
        </p:nvSpPr>
        <p:spPr/>
        <p:txBody>
          <a:bodyPr/>
          <a:lstStyle/>
          <a:p>
            <a:fld id="{E2200211-442E-4D85-AA43-5CE1D1567481}" type="slidenum">
              <a:rPr lang="en-US" smtClean="0"/>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E4A8CDC-C936-4D80-AD0B-95F5E1DFE1D5}" type="datetimeFigureOut">
              <a:rPr lang="en-US" smtClean="0"/>
              <a:t>12/11/2014</a:t>
            </a:fld>
            <a:endParaRPr lang="en-US"/>
          </a:p>
        </p:txBody>
      </p:sp>
      <p:sp>
        <p:nvSpPr>
          <p:cNvPr id="8" name="Slide Number Placeholder 7"/>
          <p:cNvSpPr>
            <a:spLocks noGrp="1"/>
          </p:cNvSpPr>
          <p:nvPr>
            <p:ph type="sldNum" sz="quarter" idx="11"/>
          </p:nvPr>
        </p:nvSpPr>
        <p:spPr/>
        <p:txBody>
          <a:bodyPr/>
          <a:lstStyle/>
          <a:p>
            <a:fld id="{E2200211-442E-4D85-AA43-5CE1D156748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CE4A8CDC-C936-4D80-AD0B-95F5E1DFE1D5}" type="datetimeFigureOut">
              <a:rPr lang="en-US" smtClean="0"/>
              <a:t>12/11/2014</a:t>
            </a:fld>
            <a:endParaRPr lang="en-US"/>
          </a:p>
        </p:txBody>
      </p:sp>
      <p:sp>
        <p:nvSpPr>
          <p:cNvPr id="10" name="Slide Number Placeholder 9"/>
          <p:cNvSpPr>
            <a:spLocks noGrp="1"/>
          </p:cNvSpPr>
          <p:nvPr>
            <p:ph type="sldNum" sz="quarter" idx="11"/>
          </p:nvPr>
        </p:nvSpPr>
        <p:spPr/>
        <p:txBody>
          <a:bodyPr/>
          <a:lstStyle/>
          <a:p>
            <a:fld id="{E2200211-442E-4D85-AA43-5CE1D1567481}" type="slidenum">
              <a:rPr lang="en-US" smtClean="0"/>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CE4A8CDC-C936-4D80-AD0B-95F5E1DFE1D5}" type="datetimeFigureOut">
              <a:rPr lang="en-US" smtClean="0"/>
              <a:t>12/11/2014</a:t>
            </a:fld>
            <a:endParaRPr lang="en-US"/>
          </a:p>
        </p:txBody>
      </p:sp>
      <p:sp>
        <p:nvSpPr>
          <p:cNvPr id="11" name="Slide Number Placeholder 10"/>
          <p:cNvSpPr>
            <a:spLocks noGrp="1"/>
          </p:cNvSpPr>
          <p:nvPr>
            <p:ph type="sldNum" sz="quarter" idx="11"/>
          </p:nvPr>
        </p:nvSpPr>
        <p:spPr/>
        <p:txBody>
          <a:bodyPr/>
          <a:lstStyle/>
          <a:p>
            <a:fld id="{E2200211-442E-4D85-AA43-5CE1D1567481}" type="slidenum">
              <a:rPr lang="en-US" smtClean="0"/>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CE4A8CDC-C936-4D80-AD0B-95F5E1DFE1D5}" type="datetimeFigureOut">
              <a:rPr lang="en-US" smtClean="0"/>
              <a:t>12/11/2014</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E2200211-442E-4D85-AA43-5CE1D1567481}" type="slidenum">
              <a:rPr lang="en-US" smtClean="0"/>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A8CDC-C936-4D80-AD0B-95F5E1DFE1D5}"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00211-442E-4D85-AA43-5CE1D1567481}"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E4A8CDC-C936-4D80-AD0B-95F5E1DFE1D5}" type="datetimeFigureOut">
              <a:rPr lang="en-US" smtClean="0"/>
              <a:t>12/11/2014</a:t>
            </a:fld>
            <a:endParaRPr lang="en-US"/>
          </a:p>
        </p:txBody>
      </p:sp>
      <p:sp>
        <p:nvSpPr>
          <p:cNvPr id="9" name="Slide Number Placeholder 8"/>
          <p:cNvSpPr>
            <a:spLocks noGrp="1"/>
          </p:cNvSpPr>
          <p:nvPr>
            <p:ph type="sldNum" sz="quarter" idx="11"/>
          </p:nvPr>
        </p:nvSpPr>
        <p:spPr/>
        <p:txBody>
          <a:bodyPr/>
          <a:lstStyle/>
          <a:p>
            <a:fld id="{E2200211-442E-4D85-AA43-5CE1D1567481}"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E4A8CDC-C936-4D80-AD0B-95F5E1DFE1D5}" type="datetimeFigureOut">
              <a:rPr lang="en-US" smtClean="0"/>
              <a:t>12/11/2014</a:t>
            </a:fld>
            <a:endParaRPr lang="en-US"/>
          </a:p>
        </p:txBody>
      </p:sp>
      <p:sp>
        <p:nvSpPr>
          <p:cNvPr id="9" name="Slide Number Placeholder 8"/>
          <p:cNvSpPr>
            <a:spLocks noGrp="1"/>
          </p:cNvSpPr>
          <p:nvPr>
            <p:ph type="sldNum" sz="quarter" idx="11"/>
          </p:nvPr>
        </p:nvSpPr>
        <p:spPr/>
        <p:txBody>
          <a:bodyPr/>
          <a:lstStyle/>
          <a:p>
            <a:fld id="{E2200211-442E-4D85-AA43-5CE1D1567481}" type="slidenum">
              <a:rPr lang="en-US" smtClean="0"/>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CE4A8CDC-C936-4D80-AD0B-95F5E1DFE1D5}" type="datetimeFigureOut">
              <a:rPr lang="en-US" smtClean="0"/>
              <a:t>12/11/2014</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E2200211-442E-4D85-AA43-5CE1D156748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slide" Target="slide46.xml"/><Relationship Id="rId18" Type="http://schemas.openxmlformats.org/officeDocument/2006/relationships/slide" Target="slide66.xml"/><Relationship Id="rId26" Type="http://schemas.openxmlformats.org/officeDocument/2006/relationships/slide" Target="slide98.xml"/><Relationship Id="rId3" Type="http://schemas.openxmlformats.org/officeDocument/2006/relationships/slide" Target="slide6.xml"/><Relationship Id="rId21" Type="http://schemas.openxmlformats.org/officeDocument/2006/relationships/slide" Target="slide78.xml"/><Relationship Id="rId34" Type="http://schemas.openxmlformats.org/officeDocument/2006/relationships/slide" Target="slide116.xml"/><Relationship Id="rId7" Type="http://schemas.openxmlformats.org/officeDocument/2006/relationships/slide" Target="slide22.xml"/><Relationship Id="rId12" Type="http://schemas.openxmlformats.org/officeDocument/2006/relationships/slide" Target="slide42.xml"/><Relationship Id="rId17" Type="http://schemas.openxmlformats.org/officeDocument/2006/relationships/slide" Target="slide62.xml"/><Relationship Id="rId25" Type="http://schemas.openxmlformats.org/officeDocument/2006/relationships/slide" Target="slide94.xml"/><Relationship Id="rId33" Type="http://schemas.openxmlformats.org/officeDocument/2006/relationships/slide" Target="slide110.xml"/><Relationship Id="rId2" Type="http://schemas.openxmlformats.org/officeDocument/2006/relationships/slide" Target="slide2.xml"/><Relationship Id="rId16" Type="http://schemas.openxmlformats.org/officeDocument/2006/relationships/slide" Target="slide58.xml"/><Relationship Id="rId20" Type="http://schemas.openxmlformats.org/officeDocument/2006/relationships/slide" Target="slide74.xml"/><Relationship Id="rId29" Type="http://schemas.openxmlformats.org/officeDocument/2006/relationships/slide" Target="slide102.xml"/><Relationship Id="rId1" Type="http://schemas.openxmlformats.org/officeDocument/2006/relationships/slideLayout" Target="../slideLayouts/slideLayout1.xml"/><Relationship Id="rId6" Type="http://schemas.openxmlformats.org/officeDocument/2006/relationships/slide" Target="slide18.xml"/><Relationship Id="rId11" Type="http://schemas.openxmlformats.org/officeDocument/2006/relationships/slide" Target="slide38.xml"/><Relationship Id="rId24" Type="http://schemas.openxmlformats.org/officeDocument/2006/relationships/slide" Target="slide90.xml"/><Relationship Id="rId32" Type="http://schemas.openxmlformats.org/officeDocument/2006/relationships/slide" Target="slide112.xml"/><Relationship Id="rId5" Type="http://schemas.openxmlformats.org/officeDocument/2006/relationships/slide" Target="slide14.xml"/><Relationship Id="rId15" Type="http://schemas.openxmlformats.org/officeDocument/2006/relationships/slide" Target="slide54.xml"/><Relationship Id="rId23" Type="http://schemas.openxmlformats.org/officeDocument/2006/relationships/slide" Target="slide86.xml"/><Relationship Id="rId28" Type="http://schemas.openxmlformats.org/officeDocument/2006/relationships/slide" Target="slide104.xml"/><Relationship Id="rId10" Type="http://schemas.openxmlformats.org/officeDocument/2006/relationships/slide" Target="slide34.xml"/><Relationship Id="rId19" Type="http://schemas.openxmlformats.org/officeDocument/2006/relationships/slide" Target="slide70.xml"/><Relationship Id="rId31" Type="http://schemas.openxmlformats.org/officeDocument/2006/relationships/slide" Target="slide106.xml"/><Relationship Id="rId4" Type="http://schemas.openxmlformats.org/officeDocument/2006/relationships/slide" Target="slide10.xml"/><Relationship Id="rId9" Type="http://schemas.openxmlformats.org/officeDocument/2006/relationships/slide" Target="slide30.xml"/><Relationship Id="rId14" Type="http://schemas.openxmlformats.org/officeDocument/2006/relationships/slide" Target="slide50.xml"/><Relationship Id="rId22" Type="http://schemas.openxmlformats.org/officeDocument/2006/relationships/slide" Target="slide82.xml"/><Relationship Id="rId27" Type="http://schemas.openxmlformats.org/officeDocument/2006/relationships/slide" Target="slide114.xml"/><Relationship Id="rId30" Type="http://schemas.openxmlformats.org/officeDocument/2006/relationships/slide" Target="slide108.xml"/><Relationship Id="rId8" Type="http://schemas.openxmlformats.org/officeDocument/2006/relationships/slide" Target="slide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slide" Target="slide11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slide" Target="slide10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slide" Target="slide104.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slide" Target="slide102.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slide" Target="slide106.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slide" Target="slide116.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slide" Target="slide11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slide" Target="slide114.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457200"/>
            <a:ext cx="1371600" cy="838200"/>
          </a:xfrm>
          <a:prstGeom prst="roundRect">
            <a:avLst/>
          </a:prstGeom>
          <a:solidFill>
            <a:schemeClr val="tx1">
              <a:lumMod val="50000"/>
            </a:schemeClr>
          </a:solid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Science &amp; Culture</a:t>
            </a:r>
            <a:endParaRPr lang="en-US" b="1" dirty="0"/>
          </a:p>
        </p:txBody>
      </p:sp>
      <p:sp>
        <p:nvSpPr>
          <p:cNvPr id="5" name="Rounded Rectangle 4"/>
          <p:cNvSpPr/>
          <p:nvPr/>
        </p:nvSpPr>
        <p:spPr>
          <a:xfrm>
            <a:off x="2133600" y="457200"/>
            <a:ext cx="1371600" cy="838200"/>
          </a:xfrm>
          <a:prstGeom prst="round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Politics</a:t>
            </a:r>
            <a:endParaRPr lang="en-US" b="1" dirty="0"/>
          </a:p>
        </p:txBody>
      </p:sp>
      <p:sp>
        <p:nvSpPr>
          <p:cNvPr id="6" name="Rounded Rectangle 5"/>
          <p:cNvSpPr/>
          <p:nvPr/>
        </p:nvSpPr>
        <p:spPr>
          <a:xfrm>
            <a:off x="3810000" y="457200"/>
            <a:ext cx="1371600" cy="838200"/>
          </a:xfrm>
          <a:prstGeom prst="round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England</a:t>
            </a:r>
            <a:endParaRPr lang="en-US" b="1" dirty="0"/>
          </a:p>
        </p:txBody>
      </p:sp>
      <p:sp>
        <p:nvSpPr>
          <p:cNvPr id="7" name="Rounded Rectangle 6"/>
          <p:cNvSpPr/>
          <p:nvPr/>
        </p:nvSpPr>
        <p:spPr>
          <a:xfrm>
            <a:off x="5486400" y="464127"/>
            <a:ext cx="1371600" cy="838200"/>
          </a:xfrm>
          <a:prstGeom prst="round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France</a:t>
            </a:r>
            <a:endParaRPr lang="en-US" b="1" dirty="0"/>
          </a:p>
        </p:txBody>
      </p:sp>
      <p:sp>
        <p:nvSpPr>
          <p:cNvPr id="8" name="Rounded Rectangle 7"/>
          <p:cNvSpPr/>
          <p:nvPr/>
        </p:nvSpPr>
        <p:spPr>
          <a:xfrm>
            <a:off x="7162800" y="464127"/>
            <a:ext cx="1371600" cy="838200"/>
          </a:xfrm>
          <a:prstGeom prst="roundRect">
            <a:avLst/>
          </a:prstGeom>
          <a:solidFill>
            <a:schemeClr val="accent4">
              <a:lumMod val="5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Latin America</a:t>
            </a:r>
            <a:endParaRPr lang="en-US" b="1" dirty="0"/>
          </a:p>
        </p:txBody>
      </p:sp>
      <p:sp>
        <p:nvSpPr>
          <p:cNvPr id="9" name="Rounded Rectangle 8"/>
          <p:cNvSpPr/>
          <p:nvPr/>
        </p:nvSpPr>
        <p:spPr>
          <a:xfrm>
            <a:off x="457200" y="1447800"/>
            <a:ext cx="1371600" cy="838200"/>
          </a:xfrm>
          <a:prstGeom prst="roundRect">
            <a:avLst/>
          </a:prstGeom>
          <a:solidFill>
            <a:schemeClr val="tx1">
              <a:lumMod val="65000"/>
            </a:schemeClr>
          </a:solidFill>
          <a:ln>
            <a:solidFill>
              <a:schemeClr val="tx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 action="ppaction://hlinksldjump"/>
              </a:rPr>
              <a:t>100</a:t>
            </a:r>
            <a:endParaRPr lang="en-US" b="1" dirty="0"/>
          </a:p>
        </p:txBody>
      </p:sp>
      <p:sp>
        <p:nvSpPr>
          <p:cNvPr id="10" name="Rounded Rectangle 9"/>
          <p:cNvSpPr/>
          <p:nvPr/>
        </p:nvSpPr>
        <p:spPr>
          <a:xfrm>
            <a:off x="457200" y="2438400"/>
            <a:ext cx="1371600" cy="838200"/>
          </a:xfrm>
          <a:prstGeom prst="roundRect">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 action="ppaction://hlinksldjump"/>
              </a:rPr>
              <a:t>200</a:t>
            </a:r>
            <a:endParaRPr lang="en-US" b="1" dirty="0"/>
          </a:p>
        </p:txBody>
      </p:sp>
      <p:sp>
        <p:nvSpPr>
          <p:cNvPr id="11" name="Rounded Rectangle 10"/>
          <p:cNvSpPr/>
          <p:nvPr/>
        </p:nvSpPr>
        <p:spPr>
          <a:xfrm>
            <a:off x="457200" y="3429000"/>
            <a:ext cx="1371600" cy="838200"/>
          </a:xfrm>
          <a:prstGeom prst="roundRect">
            <a:avLst/>
          </a:prstGeom>
          <a:solidFill>
            <a:schemeClr val="tx1">
              <a:lumMod val="85000"/>
            </a:schemeClr>
          </a:solidFill>
          <a:ln>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4" action="ppaction://hlinksldjump"/>
              </a:rPr>
              <a:t>300</a:t>
            </a:r>
            <a:endParaRPr lang="en-US" b="1" dirty="0"/>
          </a:p>
        </p:txBody>
      </p:sp>
      <p:sp>
        <p:nvSpPr>
          <p:cNvPr id="12" name="Rounded Rectangle 11"/>
          <p:cNvSpPr/>
          <p:nvPr/>
        </p:nvSpPr>
        <p:spPr>
          <a:xfrm>
            <a:off x="464127" y="4419600"/>
            <a:ext cx="1371600" cy="838200"/>
          </a:xfrm>
          <a:prstGeom prst="roundRect">
            <a:avLst/>
          </a:prstGeom>
          <a:solidFill>
            <a:schemeClr val="tx1">
              <a:lumMod val="95000"/>
            </a:schemeClr>
          </a:solidFill>
          <a:ln>
            <a:solidFill>
              <a:schemeClr val="tx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5" action="ppaction://hlinksldjump"/>
              </a:rPr>
              <a:t>400</a:t>
            </a:r>
            <a:endParaRPr lang="en-US" b="1" dirty="0"/>
          </a:p>
        </p:txBody>
      </p:sp>
      <p:sp>
        <p:nvSpPr>
          <p:cNvPr id="13" name="Rounded Rectangle 12"/>
          <p:cNvSpPr/>
          <p:nvPr/>
        </p:nvSpPr>
        <p:spPr>
          <a:xfrm>
            <a:off x="464127" y="5410200"/>
            <a:ext cx="1371600" cy="8382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6" action="ppaction://hlinksldjump"/>
              </a:rPr>
              <a:t>500</a:t>
            </a:r>
            <a:endParaRPr lang="en-US" b="1" dirty="0"/>
          </a:p>
        </p:txBody>
      </p:sp>
      <p:sp>
        <p:nvSpPr>
          <p:cNvPr id="14" name="Rounded Rectangle 13"/>
          <p:cNvSpPr/>
          <p:nvPr/>
        </p:nvSpPr>
        <p:spPr>
          <a:xfrm>
            <a:off x="2133600" y="1447800"/>
            <a:ext cx="1371600" cy="838200"/>
          </a:xfrm>
          <a:prstGeom prst="round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7" action="ppaction://hlinksldjump"/>
              </a:rPr>
              <a:t>100</a:t>
            </a:r>
            <a:endParaRPr lang="en-US" b="1" dirty="0"/>
          </a:p>
        </p:txBody>
      </p:sp>
      <p:sp>
        <p:nvSpPr>
          <p:cNvPr id="15" name="Rounded Rectangle 14"/>
          <p:cNvSpPr/>
          <p:nvPr/>
        </p:nvSpPr>
        <p:spPr>
          <a:xfrm>
            <a:off x="2133600" y="2438400"/>
            <a:ext cx="1371600" cy="838200"/>
          </a:xfrm>
          <a:prstGeom prst="roundRect">
            <a:avLst/>
          </a:prstGeom>
          <a:solidFill>
            <a:schemeClr val="bg2">
              <a:lumMod val="60000"/>
              <a:lumOff val="40000"/>
            </a:schemeClr>
          </a:solid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8" action="ppaction://hlinksldjump"/>
              </a:rPr>
              <a:t>2</a:t>
            </a:r>
            <a:r>
              <a:rPr lang="en-US" b="1" dirty="0" smtClean="0">
                <a:hlinkClick r:id="rId8" action="ppaction://hlinksldjump"/>
              </a:rPr>
              <a:t>00</a:t>
            </a:r>
            <a:endParaRPr lang="en-US" b="1" dirty="0"/>
          </a:p>
        </p:txBody>
      </p:sp>
      <p:sp>
        <p:nvSpPr>
          <p:cNvPr id="16" name="Rounded Rectangle 15"/>
          <p:cNvSpPr/>
          <p:nvPr/>
        </p:nvSpPr>
        <p:spPr>
          <a:xfrm>
            <a:off x="2133600" y="3429000"/>
            <a:ext cx="1371600" cy="838200"/>
          </a:xfrm>
          <a:prstGeom prst="roundRect">
            <a:avLst/>
          </a:prstGeom>
          <a:solidFill>
            <a:schemeClr val="bg2">
              <a:lumMod val="40000"/>
              <a:lumOff val="60000"/>
            </a:schemeClr>
          </a:solidFill>
          <a:ln>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9" action="ppaction://hlinksldjump"/>
              </a:rPr>
              <a:t>3</a:t>
            </a:r>
            <a:r>
              <a:rPr lang="en-US" b="1" dirty="0" smtClean="0">
                <a:hlinkClick r:id="rId9" action="ppaction://hlinksldjump"/>
              </a:rPr>
              <a:t>00</a:t>
            </a:r>
            <a:endParaRPr lang="en-US" b="1" dirty="0"/>
          </a:p>
        </p:txBody>
      </p:sp>
      <p:sp>
        <p:nvSpPr>
          <p:cNvPr id="17" name="Rounded Rectangle 16"/>
          <p:cNvSpPr/>
          <p:nvPr/>
        </p:nvSpPr>
        <p:spPr>
          <a:xfrm>
            <a:off x="2133600" y="4419600"/>
            <a:ext cx="1371600" cy="838200"/>
          </a:xfrm>
          <a:prstGeom prst="roundRect">
            <a:avLst/>
          </a:prstGeom>
          <a:solidFill>
            <a:schemeClr val="bg2">
              <a:lumMod val="20000"/>
              <a:lumOff val="80000"/>
            </a:schemeClr>
          </a:solidFill>
          <a:ln>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0" action="ppaction://hlinksldjump"/>
              </a:rPr>
              <a:t>4</a:t>
            </a:r>
            <a:r>
              <a:rPr lang="en-US" b="1" dirty="0" smtClean="0">
                <a:hlinkClick r:id="rId10" action="ppaction://hlinksldjump"/>
              </a:rPr>
              <a:t>00</a:t>
            </a:r>
            <a:endParaRPr lang="en-US" b="1" dirty="0"/>
          </a:p>
        </p:txBody>
      </p:sp>
      <p:sp>
        <p:nvSpPr>
          <p:cNvPr id="18" name="Rounded Rectangle 17"/>
          <p:cNvSpPr/>
          <p:nvPr/>
        </p:nvSpPr>
        <p:spPr>
          <a:xfrm>
            <a:off x="2133600" y="5410200"/>
            <a:ext cx="1371600" cy="83820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1" action="ppaction://hlinksldjump"/>
              </a:rPr>
              <a:t>5</a:t>
            </a:r>
            <a:r>
              <a:rPr lang="en-US" b="1" dirty="0" smtClean="0">
                <a:hlinkClick r:id="rId11" action="ppaction://hlinksldjump"/>
              </a:rPr>
              <a:t>00</a:t>
            </a:r>
            <a:endParaRPr lang="en-US" b="1" dirty="0"/>
          </a:p>
        </p:txBody>
      </p:sp>
      <p:sp>
        <p:nvSpPr>
          <p:cNvPr id="19" name="Rounded Rectangle 18"/>
          <p:cNvSpPr/>
          <p:nvPr/>
        </p:nvSpPr>
        <p:spPr>
          <a:xfrm>
            <a:off x="3810000" y="1447800"/>
            <a:ext cx="1371600" cy="8382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12" action="ppaction://hlinksldjump"/>
              </a:rPr>
              <a:t>100</a:t>
            </a:r>
            <a:endParaRPr lang="en-US" b="1" dirty="0"/>
          </a:p>
        </p:txBody>
      </p:sp>
      <p:sp>
        <p:nvSpPr>
          <p:cNvPr id="20" name="Rounded Rectangle 19"/>
          <p:cNvSpPr/>
          <p:nvPr/>
        </p:nvSpPr>
        <p:spPr>
          <a:xfrm>
            <a:off x="3810000" y="2438400"/>
            <a:ext cx="1371600" cy="838200"/>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3" action="ppaction://hlinksldjump"/>
              </a:rPr>
              <a:t>2</a:t>
            </a:r>
            <a:r>
              <a:rPr lang="en-US" b="1" dirty="0" smtClean="0">
                <a:hlinkClick r:id="rId13" action="ppaction://hlinksldjump"/>
              </a:rPr>
              <a:t>00</a:t>
            </a:r>
            <a:endParaRPr lang="en-US" b="1" dirty="0"/>
          </a:p>
        </p:txBody>
      </p:sp>
      <p:sp>
        <p:nvSpPr>
          <p:cNvPr id="21" name="Rounded Rectangle 20"/>
          <p:cNvSpPr/>
          <p:nvPr/>
        </p:nvSpPr>
        <p:spPr>
          <a:xfrm>
            <a:off x="3810000" y="3429000"/>
            <a:ext cx="1371600" cy="838200"/>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4" action="ppaction://hlinksldjump"/>
              </a:rPr>
              <a:t>3</a:t>
            </a:r>
            <a:r>
              <a:rPr lang="en-US" b="1" dirty="0" smtClean="0">
                <a:hlinkClick r:id="rId14" action="ppaction://hlinksldjump"/>
              </a:rPr>
              <a:t>00</a:t>
            </a:r>
            <a:endParaRPr lang="en-US" b="1" dirty="0"/>
          </a:p>
        </p:txBody>
      </p:sp>
      <p:sp>
        <p:nvSpPr>
          <p:cNvPr id="22" name="Rounded Rectangle 21"/>
          <p:cNvSpPr/>
          <p:nvPr/>
        </p:nvSpPr>
        <p:spPr>
          <a:xfrm>
            <a:off x="3810000" y="4419600"/>
            <a:ext cx="1371600" cy="83820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5" action="ppaction://hlinksldjump"/>
              </a:rPr>
              <a:t>4</a:t>
            </a:r>
            <a:r>
              <a:rPr lang="en-US" b="1" dirty="0" smtClean="0">
                <a:hlinkClick r:id="rId15" action="ppaction://hlinksldjump"/>
              </a:rPr>
              <a:t>00</a:t>
            </a:r>
            <a:endParaRPr lang="en-US" b="1" dirty="0"/>
          </a:p>
        </p:txBody>
      </p:sp>
      <p:sp>
        <p:nvSpPr>
          <p:cNvPr id="23" name="Rounded Rectangle 22"/>
          <p:cNvSpPr/>
          <p:nvPr/>
        </p:nvSpPr>
        <p:spPr>
          <a:xfrm>
            <a:off x="3810000" y="5410200"/>
            <a:ext cx="1371600" cy="83820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6" action="ppaction://hlinksldjump"/>
              </a:rPr>
              <a:t>5</a:t>
            </a:r>
            <a:r>
              <a:rPr lang="en-US" b="1" dirty="0" smtClean="0">
                <a:hlinkClick r:id="rId16" action="ppaction://hlinksldjump"/>
              </a:rPr>
              <a:t>00</a:t>
            </a:r>
            <a:endParaRPr lang="en-US" b="1" dirty="0"/>
          </a:p>
        </p:txBody>
      </p:sp>
      <p:sp>
        <p:nvSpPr>
          <p:cNvPr id="24" name="Rounded Rectangle 23"/>
          <p:cNvSpPr/>
          <p:nvPr/>
        </p:nvSpPr>
        <p:spPr>
          <a:xfrm>
            <a:off x="5486400" y="1447800"/>
            <a:ext cx="1371600" cy="838200"/>
          </a:xfrm>
          <a:prstGeom prst="roundRect">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17" action="ppaction://hlinksldjump"/>
              </a:rPr>
              <a:t>100</a:t>
            </a:r>
            <a:endParaRPr lang="en-US" b="1" dirty="0"/>
          </a:p>
        </p:txBody>
      </p:sp>
      <p:sp>
        <p:nvSpPr>
          <p:cNvPr id="25" name="Rounded Rectangle 24"/>
          <p:cNvSpPr/>
          <p:nvPr/>
        </p:nvSpPr>
        <p:spPr>
          <a:xfrm>
            <a:off x="5486400" y="2438400"/>
            <a:ext cx="1371600" cy="838200"/>
          </a:xfrm>
          <a:prstGeom prst="round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8" action="ppaction://hlinksldjump"/>
              </a:rPr>
              <a:t>2</a:t>
            </a:r>
            <a:r>
              <a:rPr lang="en-US" b="1" dirty="0" smtClean="0">
                <a:hlinkClick r:id="rId18" action="ppaction://hlinksldjump"/>
              </a:rPr>
              <a:t>00</a:t>
            </a:r>
            <a:endParaRPr lang="en-US" b="1" dirty="0"/>
          </a:p>
        </p:txBody>
      </p:sp>
      <p:sp>
        <p:nvSpPr>
          <p:cNvPr id="26" name="Rounded Rectangle 25"/>
          <p:cNvSpPr/>
          <p:nvPr/>
        </p:nvSpPr>
        <p:spPr>
          <a:xfrm>
            <a:off x="5486400" y="3429000"/>
            <a:ext cx="1371600" cy="838200"/>
          </a:xfrm>
          <a:prstGeom prst="round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19" action="ppaction://hlinksldjump"/>
              </a:rPr>
              <a:t>3</a:t>
            </a:r>
            <a:r>
              <a:rPr lang="en-US" b="1" dirty="0" smtClean="0">
                <a:hlinkClick r:id="rId19" action="ppaction://hlinksldjump"/>
              </a:rPr>
              <a:t>00</a:t>
            </a:r>
            <a:endParaRPr lang="en-US" b="1" dirty="0"/>
          </a:p>
        </p:txBody>
      </p:sp>
      <p:sp>
        <p:nvSpPr>
          <p:cNvPr id="27" name="Rounded Rectangle 26"/>
          <p:cNvSpPr/>
          <p:nvPr/>
        </p:nvSpPr>
        <p:spPr>
          <a:xfrm>
            <a:off x="5486400" y="4419600"/>
            <a:ext cx="1371600" cy="838200"/>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0" action="ppaction://hlinksldjump"/>
              </a:rPr>
              <a:t>4</a:t>
            </a:r>
            <a:r>
              <a:rPr lang="en-US" b="1" dirty="0" smtClean="0">
                <a:hlinkClick r:id="rId20" action="ppaction://hlinksldjump"/>
              </a:rPr>
              <a:t>00</a:t>
            </a:r>
            <a:endParaRPr lang="en-US" b="1" dirty="0"/>
          </a:p>
        </p:txBody>
      </p:sp>
      <p:sp>
        <p:nvSpPr>
          <p:cNvPr id="28" name="Rounded Rectangle 27"/>
          <p:cNvSpPr/>
          <p:nvPr/>
        </p:nvSpPr>
        <p:spPr>
          <a:xfrm>
            <a:off x="5486400" y="5410200"/>
            <a:ext cx="1371600" cy="838200"/>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1" action="ppaction://hlinksldjump"/>
              </a:rPr>
              <a:t>5</a:t>
            </a:r>
            <a:r>
              <a:rPr lang="en-US" b="1" dirty="0" smtClean="0">
                <a:hlinkClick r:id="rId21" action="ppaction://hlinksldjump"/>
              </a:rPr>
              <a:t>00</a:t>
            </a:r>
            <a:endParaRPr lang="en-US" b="1" dirty="0"/>
          </a:p>
        </p:txBody>
      </p:sp>
      <p:sp>
        <p:nvSpPr>
          <p:cNvPr id="29" name="Rounded Rectangle 28"/>
          <p:cNvSpPr/>
          <p:nvPr/>
        </p:nvSpPr>
        <p:spPr>
          <a:xfrm>
            <a:off x="7162800" y="1447800"/>
            <a:ext cx="1371600" cy="838200"/>
          </a:xfrm>
          <a:prstGeom prst="roundRect">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2" action="ppaction://hlinksldjump"/>
              </a:rPr>
              <a:t>100</a:t>
            </a:r>
            <a:endParaRPr lang="en-US" b="1" dirty="0"/>
          </a:p>
        </p:txBody>
      </p:sp>
      <p:sp>
        <p:nvSpPr>
          <p:cNvPr id="30" name="Rounded Rectangle 29"/>
          <p:cNvSpPr/>
          <p:nvPr/>
        </p:nvSpPr>
        <p:spPr>
          <a:xfrm>
            <a:off x="7162800" y="2438400"/>
            <a:ext cx="1371600" cy="838200"/>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3" action="ppaction://hlinksldjump"/>
              </a:rPr>
              <a:t>2</a:t>
            </a:r>
            <a:r>
              <a:rPr lang="en-US" b="1" dirty="0" smtClean="0">
                <a:hlinkClick r:id="rId23" action="ppaction://hlinksldjump"/>
              </a:rPr>
              <a:t>00</a:t>
            </a:r>
            <a:endParaRPr lang="en-US" b="1" dirty="0"/>
          </a:p>
        </p:txBody>
      </p:sp>
      <p:sp>
        <p:nvSpPr>
          <p:cNvPr id="31" name="Rounded Rectangle 30"/>
          <p:cNvSpPr/>
          <p:nvPr/>
        </p:nvSpPr>
        <p:spPr>
          <a:xfrm>
            <a:off x="7162800" y="3429000"/>
            <a:ext cx="1371600" cy="838200"/>
          </a:xfrm>
          <a:prstGeom prst="round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4" action="ppaction://hlinksldjump"/>
              </a:rPr>
              <a:t>3</a:t>
            </a:r>
            <a:r>
              <a:rPr lang="en-US" b="1" dirty="0" smtClean="0">
                <a:hlinkClick r:id="rId24" action="ppaction://hlinksldjump"/>
              </a:rPr>
              <a:t>00</a:t>
            </a:r>
            <a:endParaRPr lang="en-US" b="1" dirty="0"/>
          </a:p>
        </p:txBody>
      </p:sp>
      <p:sp>
        <p:nvSpPr>
          <p:cNvPr id="32" name="Rounded Rectangle 31"/>
          <p:cNvSpPr/>
          <p:nvPr/>
        </p:nvSpPr>
        <p:spPr>
          <a:xfrm>
            <a:off x="7162800" y="4419600"/>
            <a:ext cx="1371600" cy="838200"/>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5" action="ppaction://hlinksldjump"/>
              </a:rPr>
              <a:t>4</a:t>
            </a:r>
            <a:r>
              <a:rPr lang="en-US" b="1" dirty="0" smtClean="0">
                <a:hlinkClick r:id="rId25" action="ppaction://hlinksldjump"/>
              </a:rPr>
              <a:t>00</a:t>
            </a:r>
            <a:endParaRPr lang="en-US" b="1" dirty="0"/>
          </a:p>
        </p:txBody>
      </p:sp>
      <p:sp>
        <p:nvSpPr>
          <p:cNvPr id="33" name="Rounded Rectangle 32"/>
          <p:cNvSpPr/>
          <p:nvPr/>
        </p:nvSpPr>
        <p:spPr>
          <a:xfrm>
            <a:off x="7162800" y="5410200"/>
            <a:ext cx="1371600" cy="83820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hlinkClick r:id="rId26" action="ppaction://hlinksldjump"/>
              </a:rPr>
              <a:t>5</a:t>
            </a:r>
            <a:r>
              <a:rPr lang="en-US" b="1" dirty="0" smtClean="0">
                <a:hlinkClick r:id="rId26" action="ppaction://hlinksldjump"/>
              </a:rPr>
              <a:t>00</a:t>
            </a:r>
            <a:endParaRPr lang="en-US" b="1" dirty="0"/>
          </a:p>
        </p:txBody>
      </p:sp>
      <p:sp>
        <p:nvSpPr>
          <p:cNvPr id="3" name="Cloud 2"/>
          <p:cNvSpPr/>
          <p:nvPr/>
        </p:nvSpPr>
        <p:spPr>
          <a:xfrm>
            <a:off x="1371600" y="5867400"/>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7" action="ppaction://hlinksldjump"/>
              </a:rPr>
              <a:t>Extra</a:t>
            </a:r>
            <a:endParaRPr lang="en-US" b="1" dirty="0"/>
          </a:p>
        </p:txBody>
      </p:sp>
      <p:sp>
        <p:nvSpPr>
          <p:cNvPr id="34" name="Cloud 33"/>
          <p:cNvSpPr/>
          <p:nvPr/>
        </p:nvSpPr>
        <p:spPr>
          <a:xfrm>
            <a:off x="6424612" y="1952625"/>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8" action="ppaction://hlinksldjump"/>
              </a:rPr>
              <a:t>Extra</a:t>
            </a:r>
            <a:endParaRPr lang="en-US" b="1" dirty="0"/>
          </a:p>
        </p:txBody>
      </p:sp>
      <p:sp>
        <p:nvSpPr>
          <p:cNvPr id="35" name="Cloud 34"/>
          <p:cNvSpPr/>
          <p:nvPr/>
        </p:nvSpPr>
        <p:spPr>
          <a:xfrm>
            <a:off x="3048000" y="1952625"/>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29" action="ppaction://hlinksldjump"/>
              </a:rPr>
              <a:t>Extra</a:t>
            </a:r>
            <a:endParaRPr lang="en-US" b="1" dirty="0"/>
          </a:p>
        </p:txBody>
      </p:sp>
      <p:sp>
        <p:nvSpPr>
          <p:cNvPr id="36" name="Cloud 35"/>
          <p:cNvSpPr/>
          <p:nvPr/>
        </p:nvSpPr>
        <p:spPr>
          <a:xfrm>
            <a:off x="4710112" y="2990850"/>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0" action="ppaction://hlinksldjump"/>
              </a:rPr>
              <a:t>Extra</a:t>
            </a:r>
            <a:endParaRPr lang="en-US" b="1" dirty="0"/>
          </a:p>
        </p:txBody>
      </p:sp>
      <p:sp>
        <p:nvSpPr>
          <p:cNvPr id="37" name="Cloud 36"/>
          <p:cNvSpPr/>
          <p:nvPr/>
        </p:nvSpPr>
        <p:spPr>
          <a:xfrm>
            <a:off x="1385887" y="2981325"/>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1" action="ppaction://hlinksldjump"/>
              </a:rPr>
              <a:t>Extra</a:t>
            </a:r>
            <a:endParaRPr lang="en-US" b="1" dirty="0"/>
          </a:p>
        </p:txBody>
      </p:sp>
      <p:sp>
        <p:nvSpPr>
          <p:cNvPr id="38" name="Cloud 37"/>
          <p:cNvSpPr/>
          <p:nvPr/>
        </p:nvSpPr>
        <p:spPr>
          <a:xfrm>
            <a:off x="6400800" y="3962400"/>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2" action="ppaction://hlinksldjump"/>
              </a:rPr>
              <a:t>Extra</a:t>
            </a:r>
            <a:endParaRPr lang="en-US" b="1" dirty="0"/>
          </a:p>
        </p:txBody>
      </p:sp>
      <p:sp>
        <p:nvSpPr>
          <p:cNvPr id="39" name="Cloud 38"/>
          <p:cNvSpPr/>
          <p:nvPr/>
        </p:nvSpPr>
        <p:spPr>
          <a:xfrm>
            <a:off x="3048000" y="4010025"/>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3" action="ppaction://hlinksldjump"/>
              </a:rPr>
              <a:t>Extra</a:t>
            </a:r>
            <a:endParaRPr lang="en-US" b="1" dirty="0"/>
          </a:p>
        </p:txBody>
      </p:sp>
      <p:sp>
        <p:nvSpPr>
          <p:cNvPr id="40" name="Cloud 39"/>
          <p:cNvSpPr/>
          <p:nvPr/>
        </p:nvSpPr>
        <p:spPr>
          <a:xfrm>
            <a:off x="4800600" y="5943600"/>
            <a:ext cx="1219200" cy="76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hlinkClick r:id="rId34" action="ppaction://hlinksldjump"/>
              </a:rPr>
              <a:t>Extra</a:t>
            </a:r>
            <a:endParaRPr lang="en-US" b="1" dirty="0"/>
          </a:p>
        </p:txBody>
      </p:sp>
    </p:spTree>
    <p:extLst>
      <p:ext uri="{BB962C8B-B14F-4D97-AF65-F5344CB8AC3E}">
        <p14:creationId xmlns:p14="http://schemas.microsoft.com/office/powerpoint/2010/main" val="3435175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300</a:t>
            </a:r>
            <a:endParaRPr lang="en-US" dirty="0"/>
          </a:p>
        </p:txBody>
      </p:sp>
      <p:sp>
        <p:nvSpPr>
          <p:cNvPr id="3" name="Text Placeholder 2"/>
          <p:cNvSpPr>
            <a:spLocks noGrp="1"/>
          </p:cNvSpPr>
          <p:nvPr>
            <p:ph type="body" idx="1"/>
          </p:nvPr>
        </p:nvSpPr>
        <p:spPr/>
        <p:txBody>
          <a:bodyPr/>
          <a:lstStyle/>
          <a:p>
            <a:r>
              <a:rPr lang="en-US" dirty="0" smtClean="0"/>
              <a:t>Wolfgang Amadeus Mozart is to classical music as Johann Sebastian Bach is to?</a:t>
            </a:r>
            <a:endParaRPr lang="en-US" dirty="0"/>
          </a:p>
        </p:txBody>
      </p:sp>
    </p:spTree>
    <p:extLst>
      <p:ext uri="{BB962C8B-B14F-4D97-AF65-F5344CB8AC3E}">
        <p14:creationId xmlns:p14="http://schemas.microsoft.com/office/powerpoint/2010/main" val="358561198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250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European countries lost colonies to independence?</a:t>
            </a:r>
            <a:endParaRPr lang="en-US" dirty="0"/>
          </a:p>
        </p:txBody>
      </p:sp>
    </p:spTree>
    <p:extLst>
      <p:ext uri="{BB962C8B-B14F-4D97-AF65-F5344CB8AC3E}">
        <p14:creationId xmlns:p14="http://schemas.microsoft.com/office/powerpoint/2010/main" val="332847807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250</a:t>
            </a:r>
            <a:endParaRPr lang="en-US" dirty="0"/>
          </a:p>
        </p:txBody>
      </p:sp>
      <p:sp>
        <p:nvSpPr>
          <p:cNvPr id="3" name="Text Placeholder 2"/>
          <p:cNvSpPr>
            <a:spLocks noGrp="1"/>
          </p:cNvSpPr>
          <p:nvPr>
            <p:ph type="body" idx="1"/>
          </p:nvPr>
        </p:nvSpPr>
        <p:spPr>
          <a:xfrm>
            <a:off x="1069848" y="3886200"/>
            <a:ext cx="6550152" cy="2286000"/>
          </a:xfrm>
        </p:spPr>
        <p:txBody>
          <a:bodyPr>
            <a:normAutofit/>
          </a:bodyPr>
          <a:lstStyle/>
          <a:p>
            <a:r>
              <a:rPr lang="en-US" dirty="0" smtClean="0"/>
              <a:t>Which European countries lost colonies to independence?</a:t>
            </a:r>
          </a:p>
          <a:p>
            <a:r>
              <a:rPr lang="en-US" dirty="0" smtClean="0"/>
              <a:t>France</a:t>
            </a:r>
          </a:p>
          <a:p>
            <a:r>
              <a:rPr lang="en-US" dirty="0" smtClean="0"/>
              <a:t>Spain</a:t>
            </a:r>
          </a:p>
          <a:p>
            <a:r>
              <a:rPr lang="en-US" dirty="0" smtClean="0"/>
              <a:t>Portugal</a:t>
            </a:r>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78639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Traditionally, what was the relationship between Parliament and the kings of England?  Use at least two examples.  </a:t>
            </a:r>
            <a:endParaRPr lang="en-US" dirty="0"/>
          </a:p>
        </p:txBody>
      </p:sp>
    </p:spTree>
    <p:extLst>
      <p:ext uri="{BB962C8B-B14F-4D97-AF65-F5344CB8AC3E}">
        <p14:creationId xmlns:p14="http://schemas.microsoft.com/office/powerpoint/2010/main" val="302317857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r>
              <a:rPr lang="en-US" sz="2400" cap="none" dirty="0" smtClean="0">
                <a:latin typeface="+mn-lt"/>
              </a:rPr>
              <a:t>British kings have always had some version of Parliament.  Kings would traditionally ask the advice of Parliament; especially when it came to taxes.</a:t>
            </a:r>
            <a:br>
              <a:rPr lang="en-US" sz="2400" cap="none" dirty="0" smtClean="0">
                <a:latin typeface="+mn-lt"/>
              </a:rPr>
            </a:br>
            <a:r>
              <a:rPr lang="en-US" sz="2400" cap="none" dirty="0" smtClean="0">
                <a:latin typeface="+mn-lt"/>
              </a:rPr>
              <a:t>King Edward I feared the wrath of Parliament and accepted the rule that king cannot tax without consent of Parliament.</a:t>
            </a:r>
            <a:br>
              <a:rPr lang="en-US" sz="2400" cap="none" dirty="0" smtClean="0">
                <a:latin typeface="+mn-lt"/>
              </a:rPr>
            </a:br>
            <a:r>
              <a:rPr lang="en-US" sz="2400" cap="none" dirty="0" smtClean="0">
                <a:latin typeface="+mn-lt"/>
              </a:rPr>
              <a:t>Queen Elizabeth I often consulted Parliament.</a:t>
            </a:r>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Traditionally, what was the relationship between Parliament and the kings of England?  Use at least two examples.  </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97465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Explain the conflict between king and Parliament.  How did this end?  Be specific!</a:t>
            </a:r>
            <a:endParaRPr lang="en-US" dirty="0"/>
          </a:p>
        </p:txBody>
      </p:sp>
    </p:spTree>
    <p:extLst>
      <p:ext uri="{BB962C8B-B14F-4D97-AF65-F5344CB8AC3E}">
        <p14:creationId xmlns:p14="http://schemas.microsoft.com/office/powerpoint/2010/main" val="406610002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r>
              <a:rPr lang="en-US" sz="2400" cap="none" dirty="0" smtClean="0">
                <a:latin typeface="+mn-lt"/>
              </a:rPr>
              <a:t>Kings would often need money for many things, mainly wars.  Traditionally kings would need the permission of Parliament when it came to money.</a:t>
            </a:r>
            <a:r>
              <a:rPr lang="en-US" sz="2400" cap="none" dirty="0">
                <a:latin typeface="+mn-lt"/>
              </a:rPr>
              <a:t> </a:t>
            </a:r>
            <a:r>
              <a:rPr lang="en-US" sz="2400" cap="none" dirty="0" smtClean="0">
                <a:latin typeface="+mn-lt"/>
              </a:rPr>
              <a:t> Some kings believed in Divine Right, in which Parliament had no role.  And so they conflicted.  After every conflict, a document was written guaranteeing the need of Parliament’s permission to tax (Magna </a:t>
            </a:r>
            <a:r>
              <a:rPr lang="en-US" sz="2400" cap="none" dirty="0" err="1" smtClean="0">
                <a:latin typeface="+mn-lt"/>
              </a:rPr>
              <a:t>Carta</a:t>
            </a:r>
            <a:r>
              <a:rPr lang="en-US" sz="2400" cap="none" dirty="0" smtClean="0">
                <a:latin typeface="+mn-lt"/>
              </a:rPr>
              <a:t>, Petition of Rights).  This conflict ended with the Glorious Revolution when William and Mary were invited to rule England on the condition they sign the English Bill of Rights, which further limited the powers of the monarch, thus ending the conflict between king and Parliament.  Parliament won.</a:t>
            </a:r>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Explain the conflict between king and Parliament.  How did this end?  Be specific!</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656718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What led to the development of political parties in Great Britain?  Be specific!</a:t>
            </a:r>
            <a:endParaRPr lang="en-US" dirty="0"/>
          </a:p>
        </p:txBody>
      </p:sp>
    </p:spTree>
    <p:extLst>
      <p:ext uri="{BB962C8B-B14F-4D97-AF65-F5344CB8AC3E}">
        <p14:creationId xmlns:p14="http://schemas.microsoft.com/office/powerpoint/2010/main" val="337159120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r>
              <a:rPr lang="en-US" sz="2400" cap="none" dirty="0" smtClean="0">
                <a:latin typeface="+mn-lt"/>
              </a:rPr>
              <a:t>James II was a Catholic monarch, which was a problem in Protestant England.  There were those who believed that since James had hereditary rights to the throne, he had the right to rule regardless of religion, even if he was Catholic.  These were the Tories and they fought to keep James as monarch.  There were those who believed that a strong Parliament was necessary at the expense of a weaker monarch, especially a Catholic monarch.  These were Whigs and they fought to replace James with a Protestant monarch, or at least a Catholic monarch with limited power.</a:t>
            </a:r>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What led to the development of political parties in Great Britain?  Be specific!</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129415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Discuss at least four Enlightenment ideas that Thomas Jefferson incorporated into the Declaration of Independence.  Include the names of the philosophers responsible for these ideas.</a:t>
            </a:r>
            <a:endParaRPr lang="en-US" dirty="0"/>
          </a:p>
        </p:txBody>
      </p:sp>
    </p:spTree>
    <p:extLst>
      <p:ext uri="{BB962C8B-B14F-4D97-AF65-F5344CB8AC3E}">
        <p14:creationId xmlns:p14="http://schemas.microsoft.com/office/powerpoint/2010/main" val="192973089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r>
              <a:rPr lang="en-US" sz="2400" cap="none" dirty="0">
                <a:latin typeface="+mn-lt"/>
              </a:rPr>
              <a:t>Purpose of government is for self-protection – Hobbes. </a:t>
            </a:r>
            <a:br>
              <a:rPr lang="en-US" sz="2400" cap="none" dirty="0">
                <a:latin typeface="+mn-lt"/>
              </a:rPr>
            </a:br>
            <a:r>
              <a:rPr lang="en-US" sz="2400" cap="none" dirty="0">
                <a:latin typeface="+mn-lt"/>
              </a:rPr>
              <a:t>People are sovereign and consent for protection of natural rights to life, liberty, and property – Locke. </a:t>
            </a:r>
            <a:br>
              <a:rPr lang="en-US" sz="2400" cap="none" dirty="0">
                <a:latin typeface="+mn-lt"/>
              </a:rPr>
            </a:br>
            <a:r>
              <a:rPr lang="en-US" sz="2400" cap="none" dirty="0">
                <a:latin typeface="+mn-lt"/>
              </a:rPr>
              <a:t>Government is a contract between rulers and the people – Rousseau.  </a:t>
            </a:r>
            <a:br>
              <a:rPr lang="en-US" sz="2400" cap="none" dirty="0">
                <a:latin typeface="+mn-lt"/>
              </a:rPr>
            </a:br>
            <a:r>
              <a:rPr lang="en-US" sz="2400" cap="none" dirty="0">
                <a:latin typeface="+mn-lt"/>
              </a:rPr>
              <a:t>If a government breaks its contract with the people, the people have a right to revolt and change their government to one that will not break its contract – Locke. </a:t>
            </a:r>
            <a:br>
              <a:rPr lang="en-US" sz="2400" cap="none" dirty="0">
                <a:latin typeface="+mn-lt"/>
              </a:rPr>
            </a:br>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Discuss at least four Enlightenment ideas that Thomas Jefferson incorporated into the Declaration of Independence.  Include the names of the philosophers responsible for these ideas.</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6852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300</a:t>
            </a:r>
            <a:endParaRPr lang="en-US" dirty="0"/>
          </a:p>
        </p:txBody>
      </p:sp>
      <p:sp>
        <p:nvSpPr>
          <p:cNvPr id="3" name="Text Placeholder 2"/>
          <p:cNvSpPr>
            <a:spLocks noGrp="1"/>
          </p:cNvSpPr>
          <p:nvPr>
            <p:ph type="body" idx="1"/>
          </p:nvPr>
        </p:nvSpPr>
        <p:spPr/>
        <p:txBody>
          <a:bodyPr>
            <a:normAutofit lnSpcReduction="10000"/>
          </a:bodyPr>
          <a:lstStyle/>
          <a:p>
            <a:r>
              <a:rPr lang="en-US" dirty="0" smtClean="0"/>
              <a:t>Wolfgang Amadeus Mozart is to classical music as Johann Sebastian Bach is to?</a:t>
            </a:r>
          </a:p>
          <a:p>
            <a:r>
              <a:rPr lang="en-US" dirty="0" smtClean="0"/>
              <a:t>Baroque Music</a:t>
            </a:r>
            <a:endParaRPr lang="en-US" dirty="0"/>
          </a:p>
        </p:txBody>
      </p:sp>
    </p:spTree>
    <p:extLst>
      <p:ext uri="{BB962C8B-B14F-4D97-AF65-F5344CB8AC3E}">
        <p14:creationId xmlns:p14="http://schemas.microsoft.com/office/powerpoint/2010/main" val="61103401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Discuss at least two Enlightenment ideas that influenced the U.S. Constitution.  Include the names of the philosophers responsible for these ideas.</a:t>
            </a:r>
            <a:endParaRPr lang="en-US" dirty="0"/>
          </a:p>
        </p:txBody>
      </p:sp>
    </p:spTree>
    <p:extLst>
      <p:ext uri="{BB962C8B-B14F-4D97-AF65-F5344CB8AC3E}">
        <p14:creationId xmlns:p14="http://schemas.microsoft.com/office/powerpoint/2010/main" val="43685087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r>
              <a:rPr lang="en-US" sz="2400" cap="none" dirty="0">
                <a:latin typeface="+mn-lt"/>
              </a:rPr>
              <a:t>Best form of government includes a separation of powers; legislative, executive, judicial – Montesquieu</a:t>
            </a:r>
            <a:r>
              <a:rPr lang="en-US" sz="2400" cap="none" dirty="0" smtClean="0">
                <a:latin typeface="+mn-lt"/>
              </a:rPr>
              <a:t>.</a:t>
            </a:r>
            <a:r>
              <a:rPr lang="en-US" sz="2400" cap="none" dirty="0">
                <a:latin typeface="+mn-lt"/>
              </a:rPr>
              <a:t/>
            </a:r>
            <a:br>
              <a:rPr lang="en-US" sz="2400" cap="none" dirty="0">
                <a:latin typeface="+mn-lt"/>
              </a:rPr>
            </a:br>
            <a:r>
              <a:rPr lang="en-US" sz="2400" cap="none" dirty="0">
                <a:latin typeface="+mn-lt"/>
              </a:rPr>
              <a:t>Religious toleration should triumph over religious fanaticism; there should be a separation of church and state – Voltaire. </a:t>
            </a:r>
          </a:p>
        </p:txBody>
      </p:sp>
      <p:sp>
        <p:nvSpPr>
          <p:cNvPr id="3" name="Subtitle 2"/>
          <p:cNvSpPr>
            <a:spLocks noGrp="1"/>
          </p:cNvSpPr>
          <p:nvPr>
            <p:ph type="subTitle" idx="1"/>
          </p:nvPr>
        </p:nvSpPr>
        <p:spPr>
          <a:xfrm>
            <a:off x="457200" y="533400"/>
            <a:ext cx="8077200" cy="1123336"/>
          </a:xfrm>
        </p:spPr>
        <p:txBody>
          <a:bodyPr/>
          <a:lstStyle/>
          <a:p>
            <a:r>
              <a:rPr lang="en-US" dirty="0" smtClean="0"/>
              <a:t>Discuss at least two Enlightenment ideas that influenced the U.S. Constitution.  Include the names of the philosophers responsible for these ideas.</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01158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Explain the significance of the storming of the Bastille.</a:t>
            </a:r>
            <a:endParaRPr lang="en-US" dirty="0"/>
          </a:p>
        </p:txBody>
      </p:sp>
    </p:spTree>
    <p:extLst>
      <p:ext uri="{BB962C8B-B14F-4D97-AF65-F5344CB8AC3E}">
        <p14:creationId xmlns:p14="http://schemas.microsoft.com/office/powerpoint/2010/main" val="377021037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r>
              <a:rPr lang="en-US" sz="2400" cap="none" dirty="0">
                <a:latin typeface="+mn-lt"/>
              </a:rPr>
              <a:t>Bastille was a huge fortress in the middle of Paris that served as both a prison and an armory. </a:t>
            </a:r>
            <a:br>
              <a:rPr lang="en-US" sz="2400" cap="none" dirty="0">
                <a:latin typeface="+mn-lt"/>
              </a:rPr>
            </a:br>
            <a:r>
              <a:rPr lang="en-US" sz="2400" cap="none" dirty="0">
                <a:latin typeface="+mn-lt"/>
              </a:rPr>
              <a:t>Was a symbol of the strength and dominance of the French monarchy. </a:t>
            </a:r>
            <a:br>
              <a:rPr lang="en-US" sz="2400" cap="none" dirty="0">
                <a:latin typeface="+mn-lt"/>
              </a:rPr>
            </a:br>
            <a:r>
              <a:rPr lang="en-US" sz="2400" cap="none" dirty="0">
                <a:latin typeface="+mn-lt"/>
              </a:rPr>
              <a:t>The storming of the Bastille was the start of the French Revolution. </a:t>
            </a:r>
          </a:p>
        </p:txBody>
      </p:sp>
      <p:sp>
        <p:nvSpPr>
          <p:cNvPr id="3" name="Subtitle 2"/>
          <p:cNvSpPr>
            <a:spLocks noGrp="1"/>
          </p:cNvSpPr>
          <p:nvPr>
            <p:ph type="subTitle" idx="1"/>
          </p:nvPr>
        </p:nvSpPr>
        <p:spPr>
          <a:xfrm>
            <a:off x="457200" y="533400"/>
            <a:ext cx="8077200" cy="1123336"/>
          </a:xfrm>
        </p:spPr>
        <p:txBody>
          <a:bodyPr/>
          <a:lstStyle/>
          <a:p>
            <a:r>
              <a:rPr lang="en-US" dirty="0" smtClean="0"/>
              <a:t>Explain the significance of the storming of the Bastille.</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478934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Why did each of the following countries attack France during the French Revolution:  Austria, Prussia, Spain, and Great Britain.</a:t>
            </a:r>
            <a:endParaRPr lang="en-US" dirty="0"/>
          </a:p>
        </p:txBody>
      </p:sp>
    </p:spTree>
    <p:extLst>
      <p:ext uri="{BB962C8B-B14F-4D97-AF65-F5344CB8AC3E}">
        <p14:creationId xmlns:p14="http://schemas.microsoft.com/office/powerpoint/2010/main" val="19451811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r>
              <a:rPr lang="en-US" sz="2400" cap="none" dirty="0">
                <a:latin typeface="+mn-lt"/>
              </a:rPr>
              <a:t>Austria:  Marie Antoinette was Austrian and the monarch (her brother) did not want her to lose the throne. </a:t>
            </a:r>
            <a:br>
              <a:rPr lang="en-US" sz="2400" cap="none" dirty="0">
                <a:latin typeface="+mn-lt"/>
              </a:rPr>
            </a:br>
            <a:r>
              <a:rPr lang="en-US" sz="2400" cap="none" dirty="0">
                <a:latin typeface="+mn-lt"/>
              </a:rPr>
              <a:t>Prussia:  Did not want these revolutionary ideas to spread into Prussia.  </a:t>
            </a:r>
            <a:br>
              <a:rPr lang="en-US" sz="2400" cap="none" dirty="0">
                <a:latin typeface="+mn-lt"/>
              </a:rPr>
            </a:br>
            <a:r>
              <a:rPr lang="en-US" sz="2400" cap="none" dirty="0">
                <a:latin typeface="+mn-lt"/>
              </a:rPr>
              <a:t>Spain:  Did not want these revolutionary ideas to spread into Spain.  </a:t>
            </a:r>
            <a:br>
              <a:rPr lang="en-US" sz="2400" cap="none" dirty="0">
                <a:latin typeface="+mn-lt"/>
              </a:rPr>
            </a:br>
            <a:r>
              <a:rPr lang="en-US" sz="2400" cap="none" dirty="0">
                <a:latin typeface="+mn-lt"/>
              </a:rPr>
              <a:t>Great Britain:  Was an opportunity to diminish the power of their enemy; and wanted to get back at France for their help in the American Revolution. </a:t>
            </a:r>
          </a:p>
        </p:txBody>
      </p:sp>
      <p:sp>
        <p:nvSpPr>
          <p:cNvPr id="3" name="Subtitle 2"/>
          <p:cNvSpPr>
            <a:spLocks noGrp="1"/>
          </p:cNvSpPr>
          <p:nvPr>
            <p:ph type="subTitle" idx="1"/>
          </p:nvPr>
        </p:nvSpPr>
        <p:spPr>
          <a:xfrm>
            <a:off x="457200" y="533400"/>
            <a:ext cx="8077200" cy="1123336"/>
          </a:xfrm>
        </p:spPr>
        <p:txBody>
          <a:bodyPr/>
          <a:lstStyle/>
          <a:p>
            <a:r>
              <a:rPr lang="en-US" dirty="0" smtClean="0"/>
              <a:t>Why did each of the following countries attack France during the French Revolution:  Austria, Prussia, Spain, and Great Britain.</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2956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endParaRPr lang="en-US" sz="2400" cap="none" dirty="0">
              <a:latin typeface="+mn-lt"/>
            </a:endParaRPr>
          </a:p>
        </p:txBody>
      </p:sp>
      <p:sp>
        <p:nvSpPr>
          <p:cNvPr id="3" name="Subtitle 2"/>
          <p:cNvSpPr>
            <a:spLocks noGrp="1"/>
          </p:cNvSpPr>
          <p:nvPr>
            <p:ph type="subTitle" idx="1"/>
          </p:nvPr>
        </p:nvSpPr>
        <p:spPr>
          <a:xfrm>
            <a:off x="457200" y="533400"/>
            <a:ext cx="8077200" cy="1123336"/>
          </a:xfrm>
        </p:spPr>
        <p:txBody>
          <a:bodyPr/>
          <a:lstStyle/>
          <a:p>
            <a:r>
              <a:rPr lang="en-US" dirty="0" smtClean="0"/>
              <a:t>What are two outcomes of the French Revolution?</a:t>
            </a:r>
            <a:endParaRPr lang="en-US" dirty="0"/>
          </a:p>
        </p:txBody>
      </p:sp>
    </p:spTree>
    <p:extLst>
      <p:ext uri="{BB962C8B-B14F-4D97-AF65-F5344CB8AC3E}">
        <p14:creationId xmlns:p14="http://schemas.microsoft.com/office/powerpoint/2010/main" val="2360936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00200"/>
            <a:ext cx="7848600" cy="4918579"/>
          </a:xfrm>
        </p:spPr>
        <p:txBody>
          <a:bodyPr/>
          <a:lstStyle/>
          <a:p>
            <a:pPr lvl="0"/>
            <a:r>
              <a:rPr lang="en-US" sz="2400" cap="none" dirty="0">
                <a:latin typeface="+mn-lt"/>
              </a:rPr>
              <a:t>Absolute monarchy came to an end in France. </a:t>
            </a:r>
            <a:br>
              <a:rPr lang="en-US" sz="2400" cap="none" dirty="0">
                <a:latin typeface="+mn-lt"/>
              </a:rPr>
            </a:br>
            <a:r>
              <a:rPr lang="en-US" sz="2400" cap="none" dirty="0">
                <a:latin typeface="+mn-lt"/>
              </a:rPr>
              <a:t>Provided opportunity for Napoleon to shine and eventually rise to power. </a:t>
            </a:r>
          </a:p>
        </p:txBody>
      </p:sp>
      <p:sp>
        <p:nvSpPr>
          <p:cNvPr id="3" name="Subtitle 2"/>
          <p:cNvSpPr>
            <a:spLocks noGrp="1"/>
          </p:cNvSpPr>
          <p:nvPr>
            <p:ph type="subTitle" idx="1"/>
          </p:nvPr>
        </p:nvSpPr>
        <p:spPr>
          <a:xfrm>
            <a:off x="457200" y="533400"/>
            <a:ext cx="8077200" cy="1123336"/>
          </a:xfrm>
        </p:spPr>
        <p:txBody>
          <a:bodyPr/>
          <a:lstStyle/>
          <a:p>
            <a:r>
              <a:rPr lang="en-US" dirty="0" smtClean="0"/>
              <a:t>What are two outcomes of the French Revolution?</a:t>
            </a:r>
            <a:endParaRPr lang="en-US" dirty="0"/>
          </a:p>
        </p:txBody>
      </p:sp>
      <p:sp>
        <p:nvSpPr>
          <p:cNvPr id="4" name="Smiley Face 3">
            <a:hlinkClick r:id="rId2" action="ppaction://hlinksldjump"/>
          </p:cNvPr>
          <p:cNvSpPr/>
          <p:nvPr/>
        </p:nvSpPr>
        <p:spPr>
          <a:xfrm>
            <a:off x="7162800" y="5753100"/>
            <a:ext cx="914400" cy="7239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9525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What method was formulated during the Scientific Revolution?</a:t>
            </a:r>
            <a:endParaRPr lang="en-US" dirty="0"/>
          </a:p>
        </p:txBody>
      </p:sp>
    </p:spTree>
    <p:extLst>
      <p:ext uri="{BB962C8B-B14F-4D97-AF65-F5344CB8AC3E}">
        <p14:creationId xmlns:p14="http://schemas.microsoft.com/office/powerpoint/2010/main" val="2081159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What method was formulated during the Scientific Revolution?</a:t>
            </a:r>
          </a:p>
          <a:p>
            <a:r>
              <a:rPr lang="en-US" dirty="0" smtClean="0"/>
              <a:t>Scientific Method</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77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400</a:t>
            </a:r>
            <a:endParaRPr lang="en-US" dirty="0"/>
          </a:p>
        </p:txBody>
      </p:sp>
      <p:sp>
        <p:nvSpPr>
          <p:cNvPr id="3" name="Text Placeholder 2"/>
          <p:cNvSpPr>
            <a:spLocks noGrp="1"/>
          </p:cNvSpPr>
          <p:nvPr>
            <p:ph type="body" idx="1"/>
          </p:nvPr>
        </p:nvSpPr>
        <p:spPr/>
        <p:txBody>
          <a:bodyPr/>
          <a:lstStyle/>
          <a:p>
            <a:r>
              <a:rPr lang="en-US" dirty="0" smtClean="0"/>
              <a:t>Who wrote one of the first modern novels?</a:t>
            </a:r>
            <a:endParaRPr lang="en-US" dirty="0"/>
          </a:p>
        </p:txBody>
      </p:sp>
    </p:spTree>
    <p:extLst>
      <p:ext uri="{BB962C8B-B14F-4D97-AF65-F5344CB8AC3E}">
        <p14:creationId xmlns:p14="http://schemas.microsoft.com/office/powerpoint/2010/main" val="35856119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400</a:t>
            </a:r>
            <a:endParaRPr lang="en-US" dirty="0"/>
          </a:p>
        </p:txBody>
      </p:sp>
      <p:sp>
        <p:nvSpPr>
          <p:cNvPr id="3" name="Text Placeholder 2"/>
          <p:cNvSpPr>
            <a:spLocks noGrp="1"/>
          </p:cNvSpPr>
          <p:nvPr>
            <p:ph type="body" idx="1"/>
          </p:nvPr>
        </p:nvSpPr>
        <p:spPr/>
        <p:txBody>
          <a:bodyPr/>
          <a:lstStyle/>
          <a:p>
            <a:r>
              <a:rPr lang="en-US" dirty="0" smtClean="0"/>
              <a:t>Who wrote one of the first modern novels?</a:t>
            </a:r>
          </a:p>
          <a:p>
            <a:r>
              <a:rPr lang="en-US" dirty="0" smtClean="0"/>
              <a:t>Miguel de Cervantes</a:t>
            </a:r>
            <a:endParaRPr lang="en-US" dirty="0"/>
          </a:p>
        </p:txBody>
      </p:sp>
    </p:spTree>
    <p:extLst>
      <p:ext uri="{BB962C8B-B14F-4D97-AF65-F5344CB8AC3E}">
        <p14:creationId xmlns:p14="http://schemas.microsoft.com/office/powerpoint/2010/main" val="611034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What did he write?</a:t>
            </a:r>
            <a:endParaRPr lang="en-US" dirty="0"/>
          </a:p>
        </p:txBody>
      </p:sp>
    </p:spTree>
    <p:extLst>
      <p:ext uri="{BB962C8B-B14F-4D97-AF65-F5344CB8AC3E}">
        <p14:creationId xmlns:p14="http://schemas.microsoft.com/office/powerpoint/2010/main" val="2081159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What did he write?</a:t>
            </a:r>
          </a:p>
          <a:p>
            <a:r>
              <a:rPr lang="en-US" dirty="0" smtClean="0"/>
              <a:t>Don Quixote</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77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7083552" cy="914400"/>
          </a:xfrm>
        </p:spPr>
        <p:txBody>
          <a:bodyPr/>
          <a:lstStyle/>
          <a:p>
            <a:r>
              <a:rPr lang="en-US" dirty="0" smtClean="0"/>
              <a:t>What was the main focus of Romantic art during the Age of Reason (4)?</a:t>
            </a:r>
            <a:endParaRPr lang="en-US" dirty="0"/>
          </a:p>
        </p:txBody>
      </p:sp>
    </p:spTree>
    <p:extLst>
      <p:ext uri="{BB962C8B-B14F-4D97-AF65-F5344CB8AC3E}">
        <p14:creationId xmlns:p14="http://schemas.microsoft.com/office/powerpoint/2010/main" val="3585611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7007352" cy="2133600"/>
          </a:xfrm>
        </p:spPr>
        <p:txBody>
          <a:bodyPr>
            <a:normAutofit/>
          </a:bodyPr>
          <a:lstStyle/>
          <a:p>
            <a:r>
              <a:rPr lang="en-US" dirty="0" smtClean="0"/>
              <a:t>What was the main focus of Romantic art during the Age of Reason (4)?</a:t>
            </a:r>
          </a:p>
          <a:p>
            <a:r>
              <a:rPr lang="en-US" dirty="0" smtClean="0"/>
              <a:t>Classical subjects</a:t>
            </a:r>
          </a:p>
          <a:p>
            <a:r>
              <a:rPr lang="en-US" dirty="0" smtClean="0"/>
              <a:t>Public events</a:t>
            </a:r>
          </a:p>
          <a:p>
            <a:r>
              <a:rPr lang="en-US" dirty="0" smtClean="0"/>
              <a:t>Natural scenes</a:t>
            </a:r>
          </a:p>
          <a:p>
            <a:r>
              <a:rPr lang="en-US" dirty="0" smtClean="0"/>
              <a:t>Living people</a:t>
            </a:r>
            <a:endParaRPr lang="en-US" dirty="0"/>
          </a:p>
        </p:txBody>
      </p:sp>
    </p:spTree>
    <p:extLst>
      <p:ext uri="{BB962C8B-B14F-4D97-AF65-F5344CB8AC3E}">
        <p14:creationId xmlns:p14="http://schemas.microsoft.com/office/powerpoint/2010/main" val="611034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100</a:t>
            </a:r>
            <a:endParaRPr lang="en-US" dirty="0"/>
          </a:p>
        </p:txBody>
      </p:sp>
      <p:sp>
        <p:nvSpPr>
          <p:cNvPr id="3" name="Text Placeholder 2"/>
          <p:cNvSpPr>
            <a:spLocks noGrp="1"/>
          </p:cNvSpPr>
          <p:nvPr>
            <p:ph type="body" idx="1"/>
          </p:nvPr>
        </p:nvSpPr>
        <p:spPr/>
        <p:txBody>
          <a:bodyPr/>
          <a:lstStyle/>
          <a:p>
            <a:r>
              <a:rPr lang="en-US" dirty="0" smtClean="0"/>
              <a:t>Who developed the heliocentric theory?</a:t>
            </a:r>
            <a:endParaRPr lang="en-US" dirty="0"/>
          </a:p>
        </p:txBody>
      </p:sp>
    </p:spTree>
    <p:extLst>
      <p:ext uri="{BB962C8B-B14F-4D97-AF65-F5344CB8AC3E}">
        <p14:creationId xmlns:p14="http://schemas.microsoft.com/office/powerpoint/2010/main" val="3139811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What did the Scientific Revolution emphasize (2)?</a:t>
            </a:r>
            <a:endParaRPr lang="en-US" dirty="0"/>
          </a:p>
        </p:txBody>
      </p:sp>
    </p:spTree>
    <p:extLst>
      <p:ext uri="{BB962C8B-B14F-4D97-AF65-F5344CB8AC3E}">
        <p14:creationId xmlns:p14="http://schemas.microsoft.com/office/powerpoint/2010/main" val="2081159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What did the Scientific Revolution emphasize (2)?</a:t>
            </a:r>
          </a:p>
          <a:p>
            <a:r>
              <a:rPr lang="en-US" dirty="0" smtClean="0"/>
              <a:t>Reason and systematic observation of nature</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77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What is the name of the era that applied reason to the human world, as well as to the rest of the natural world??</a:t>
            </a:r>
            <a:endParaRPr lang="en-US" dirty="0"/>
          </a:p>
        </p:txBody>
      </p:sp>
    </p:spTree>
    <p:extLst>
      <p:ext uri="{BB962C8B-B14F-4D97-AF65-F5344CB8AC3E}">
        <p14:creationId xmlns:p14="http://schemas.microsoft.com/office/powerpoint/2010/main" val="35856119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778752" cy="914400"/>
          </a:xfrm>
        </p:spPr>
        <p:txBody>
          <a:bodyPr>
            <a:normAutofit lnSpcReduction="10000"/>
          </a:bodyPr>
          <a:lstStyle/>
          <a:p>
            <a:r>
              <a:rPr lang="en-US" dirty="0" smtClean="0"/>
              <a:t>What is the name of the era that applied reason to the human world, as well as to the rest of the natural world?</a:t>
            </a:r>
          </a:p>
          <a:p>
            <a:r>
              <a:rPr lang="en-US" dirty="0" smtClean="0"/>
              <a:t>The Enlightenment</a:t>
            </a:r>
            <a:endParaRPr lang="en-US" dirty="0"/>
          </a:p>
        </p:txBody>
      </p:sp>
    </p:spTree>
    <p:extLst>
      <p:ext uri="{BB962C8B-B14F-4D97-AF65-F5344CB8AC3E}">
        <p14:creationId xmlns:p14="http://schemas.microsoft.com/office/powerpoint/2010/main" val="611034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wrote </a:t>
            </a:r>
            <a:r>
              <a:rPr lang="en-US" i="0" dirty="0" smtClean="0"/>
              <a:t>Leviathan</a:t>
            </a:r>
            <a:r>
              <a:rPr lang="en-US" dirty="0" smtClean="0"/>
              <a:t>?</a:t>
            </a:r>
            <a:endParaRPr lang="en-US" dirty="0"/>
          </a:p>
        </p:txBody>
      </p:sp>
    </p:spTree>
    <p:extLst>
      <p:ext uri="{BB962C8B-B14F-4D97-AF65-F5344CB8AC3E}">
        <p14:creationId xmlns:p14="http://schemas.microsoft.com/office/powerpoint/2010/main" val="2081159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Who wrote </a:t>
            </a:r>
            <a:r>
              <a:rPr lang="en-US" i="0" dirty="0" smtClean="0"/>
              <a:t>Leviathan</a:t>
            </a:r>
            <a:r>
              <a:rPr lang="en-US" dirty="0" smtClean="0"/>
              <a:t>?</a:t>
            </a:r>
          </a:p>
          <a:p>
            <a:r>
              <a:rPr lang="en-US" dirty="0" smtClean="0"/>
              <a:t>Thomas Hobbes</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77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believed the best form of government includes a separation of powers?</a:t>
            </a:r>
            <a:endParaRPr lang="en-US" dirty="0"/>
          </a:p>
        </p:txBody>
      </p:sp>
    </p:spTree>
    <p:extLst>
      <p:ext uri="{BB962C8B-B14F-4D97-AF65-F5344CB8AC3E}">
        <p14:creationId xmlns:p14="http://schemas.microsoft.com/office/powerpoint/2010/main" val="29470110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778752" cy="914400"/>
          </a:xfrm>
        </p:spPr>
        <p:txBody>
          <a:bodyPr>
            <a:normAutofit lnSpcReduction="10000"/>
          </a:bodyPr>
          <a:lstStyle/>
          <a:p>
            <a:r>
              <a:rPr lang="en-US" dirty="0" smtClean="0"/>
              <a:t>Who believed the best form of government includes a separation of powers?</a:t>
            </a:r>
          </a:p>
          <a:p>
            <a:r>
              <a:rPr lang="en-US" dirty="0" smtClean="0"/>
              <a:t>Montesquieu</a:t>
            </a:r>
            <a:endParaRPr lang="en-US" dirty="0"/>
          </a:p>
        </p:txBody>
      </p:sp>
    </p:spTree>
    <p:extLst>
      <p:ext uri="{BB962C8B-B14F-4D97-AF65-F5344CB8AC3E}">
        <p14:creationId xmlns:p14="http://schemas.microsoft.com/office/powerpoint/2010/main" val="1568146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believed people are sovereign and consent to government for protection of natural rights to life, liberty, and property?</a:t>
            </a:r>
            <a:endParaRPr lang="en-US" dirty="0"/>
          </a:p>
        </p:txBody>
      </p:sp>
    </p:spTree>
    <p:extLst>
      <p:ext uri="{BB962C8B-B14F-4D97-AF65-F5344CB8AC3E}">
        <p14:creationId xmlns:p14="http://schemas.microsoft.com/office/powerpoint/2010/main" val="339999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Who believed people are sovereign and consent to government for protection of natural rights to life, liberty, and property?</a:t>
            </a:r>
          </a:p>
          <a:p>
            <a:r>
              <a:rPr lang="en-US" dirty="0" smtClean="0"/>
              <a:t>John Locke</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4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100</a:t>
            </a:r>
            <a:endParaRPr lang="en-US" dirty="0"/>
          </a:p>
        </p:txBody>
      </p:sp>
      <p:sp>
        <p:nvSpPr>
          <p:cNvPr id="3" name="Text Placeholder 2"/>
          <p:cNvSpPr>
            <a:spLocks noGrp="1"/>
          </p:cNvSpPr>
          <p:nvPr>
            <p:ph type="body" idx="1"/>
          </p:nvPr>
        </p:nvSpPr>
        <p:spPr/>
        <p:txBody>
          <a:bodyPr/>
          <a:lstStyle/>
          <a:p>
            <a:r>
              <a:rPr lang="en-US" dirty="0" smtClean="0"/>
              <a:t>Who developed the heliocentric theory?</a:t>
            </a:r>
          </a:p>
          <a:p>
            <a:r>
              <a:rPr lang="en-US" dirty="0" err="1" smtClean="0"/>
              <a:t>Nicolaus</a:t>
            </a:r>
            <a:r>
              <a:rPr lang="en-US" dirty="0" smtClean="0"/>
              <a:t> Copernicus</a:t>
            </a:r>
            <a:endParaRPr lang="en-US" dirty="0"/>
          </a:p>
        </p:txBody>
      </p:sp>
    </p:spTree>
    <p:extLst>
      <p:ext uri="{BB962C8B-B14F-4D97-AF65-F5344CB8AC3E}">
        <p14:creationId xmlns:p14="http://schemas.microsoft.com/office/powerpoint/2010/main" val="6420148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wrote </a:t>
            </a:r>
            <a:r>
              <a:rPr lang="en-US" i="0" dirty="0" smtClean="0"/>
              <a:t>The Social Contract</a:t>
            </a:r>
            <a:r>
              <a:rPr lang="en-US" dirty="0" smtClean="0"/>
              <a:t>?</a:t>
            </a:r>
            <a:endParaRPr lang="en-US" dirty="0"/>
          </a:p>
        </p:txBody>
      </p:sp>
    </p:spTree>
    <p:extLst>
      <p:ext uri="{BB962C8B-B14F-4D97-AF65-F5344CB8AC3E}">
        <p14:creationId xmlns:p14="http://schemas.microsoft.com/office/powerpoint/2010/main" val="2947011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Who wrote </a:t>
            </a:r>
            <a:r>
              <a:rPr lang="en-US" i="0" dirty="0" smtClean="0"/>
              <a:t>The Social Contract</a:t>
            </a:r>
            <a:r>
              <a:rPr lang="en-US" dirty="0" smtClean="0"/>
              <a:t>?</a:t>
            </a:r>
          </a:p>
          <a:p>
            <a:r>
              <a:rPr lang="en-US" dirty="0" smtClean="0"/>
              <a:t>Jean-Jacques Rousseau</a:t>
            </a:r>
            <a:endParaRPr lang="en-US" dirty="0"/>
          </a:p>
        </p:txBody>
      </p:sp>
    </p:spTree>
    <p:extLst>
      <p:ext uri="{BB962C8B-B14F-4D97-AF65-F5344CB8AC3E}">
        <p14:creationId xmlns:p14="http://schemas.microsoft.com/office/powerpoint/2010/main" val="15681468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wrote </a:t>
            </a:r>
            <a:r>
              <a:rPr lang="en-US" i="0" dirty="0" smtClean="0"/>
              <a:t>Two Treatises on Government?</a:t>
            </a:r>
            <a:endParaRPr lang="en-US" dirty="0"/>
          </a:p>
        </p:txBody>
      </p:sp>
    </p:spTree>
    <p:extLst>
      <p:ext uri="{BB962C8B-B14F-4D97-AF65-F5344CB8AC3E}">
        <p14:creationId xmlns:p14="http://schemas.microsoft.com/office/powerpoint/2010/main" val="3399992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Who wrote </a:t>
            </a:r>
            <a:r>
              <a:rPr lang="en-US" i="0" dirty="0" smtClean="0"/>
              <a:t>Two Treatises on Government</a:t>
            </a:r>
            <a:r>
              <a:rPr lang="en-US" dirty="0" smtClean="0"/>
              <a:t>?</a:t>
            </a:r>
          </a:p>
          <a:p>
            <a:r>
              <a:rPr lang="en-US" dirty="0" smtClean="0"/>
              <a:t>John Locke</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45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believed religious toleration should triumph over religious fanaticism?</a:t>
            </a:r>
            <a:endParaRPr lang="en-US" dirty="0"/>
          </a:p>
        </p:txBody>
      </p:sp>
    </p:spTree>
    <p:extLst>
      <p:ext uri="{BB962C8B-B14F-4D97-AF65-F5344CB8AC3E}">
        <p14:creationId xmlns:p14="http://schemas.microsoft.com/office/powerpoint/2010/main" val="29470110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778752" cy="914400"/>
          </a:xfrm>
        </p:spPr>
        <p:txBody>
          <a:bodyPr>
            <a:normAutofit lnSpcReduction="10000"/>
          </a:bodyPr>
          <a:lstStyle/>
          <a:p>
            <a:r>
              <a:rPr lang="en-US" dirty="0" smtClean="0"/>
              <a:t>Who believed religious toleration should triumph over religious fanaticism?</a:t>
            </a:r>
          </a:p>
          <a:p>
            <a:r>
              <a:rPr lang="en-US" dirty="0" smtClean="0"/>
              <a:t>Voltaire</a:t>
            </a:r>
            <a:endParaRPr lang="en-US" dirty="0"/>
          </a:p>
        </p:txBody>
      </p:sp>
    </p:spTree>
    <p:extLst>
      <p:ext uri="{BB962C8B-B14F-4D97-AF65-F5344CB8AC3E}">
        <p14:creationId xmlns:p14="http://schemas.microsoft.com/office/powerpoint/2010/main" val="15681468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believed humans exist in a primitive “state of nature” and consent to government for self-protection?</a:t>
            </a:r>
            <a:endParaRPr lang="en-US" dirty="0"/>
          </a:p>
        </p:txBody>
      </p:sp>
    </p:spTree>
    <p:extLst>
      <p:ext uri="{BB962C8B-B14F-4D97-AF65-F5344CB8AC3E}">
        <p14:creationId xmlns:p14="http://schemas.microsoft.com/office/powerpoint/2010/main" val="3399992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Who believed humans exist in a primitive “state of nature” and consent to government for self-protection?</a:t>
            </a:r>
          </a:p>
          <a:p>
            <a:r>
              <a:rPr lang="en-US" dirty="0" smtClean="0"/>
              <a:t>Thomas Hobbes</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45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What are two characteristics of absolute monarchies?</a:t>
            </a:r>
            <a:endParaRPr lang="en-US" dirty="0"/>
          </a:p>
        </p:txBody>
      </p:sp>
    </p:spTree>
    <p:extLst>
      <p:ext uri="{BB962C8B-B14F-4D97-AF65-F5344CB8AC3E}">
        <p14:creationId xmlns:p14="http://schemas.microsoft.com/office/powerpoint/2010/main" val="29470110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778752" cy="1981200"/>
          </a:xfrm>
        </p:spPr>
        <p:txBody>
          <a:bodyPr>
            <a:normAutofit/>
          </a:bodyPr>
          <a:lstStyle/>
          <a:p>
            <a:r>
              <a:rPr lang="en-US" dirty="0" smtClean="0"/>
              <a:t>What are two characteristics of absolute monarchies?</a:t>
            </a:r>
          </a:p>
          <a:p>
            <a:r>
              <a:rPr lang="en-US" dirty="0" smtClean="0"/>
              <a:t>Centralization of power</a:t>
            </a:r>
          </a:p>
          <a:p>
            <a:r>
              <a:rPr lang="en-US" dirty="0" smtClean="0"/>
              <a:t>Concept of rule by divine right</a:t>
            </a:r>
            <a:endParaRPr lang="en-US" dirty="0"/>
          </a:p>
        </p:txBody>
      </p:sp>
    </p:spTree>
    <p:extLst>
      <p:ext uri="{BB962C8B-B14F-4D97-AF65-F5344CB8AC3E}">
        <p14:creationId xmlns:p14="http://schemas.microsoft.com/office/powerpoint/2010/main" val="1568146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improved the telescope to support the heliocentric theory?</a:t>
            </a:r>
            <a:endParaRPr lang="en-US" dirty="0"/>
          </a:p>
        </p:txBody>
      </p:sp>
    </p:spTree>
    <p:extLst>
      <p:ext uri="{BB962C8B-B14F-4D97-AF65-F5344CB8AC3E}">
        <p14:creationId xmlns:p14="http://schemas.microsoft.com/office/powerpoint/2010/main" val="28989472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westernized Russia?</a:t>
            </a:r>
            <a:endParaRPr lang="en-US" dirty="0"/>
          </a:p>
        </p:txBody>
      </p:sp>
    </p:spTree>
    <p:extLst>
      <p:ext uri="{BB962C8B-B14F-4D97-AF65-F5344CB8AC3E}">
        <p14:creationId xmlns:p14="http://schemas.microsoft.com/office/powerpoint/2010/main" val="3399992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Who westernized Russia?</a:t>
            </a:r>
          </a:p>
          <a:p>
            <a:r>
              <a:rPr lang="en-US" dirty="0" smtClean="0"/>
              <a:t>Peter the Great</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45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leader of the Roundheads was responsible for the execution of Charles I?</a:t>
            </a:r>
            <a:endParaRPr lang="en-US" dirty="0"/>
          </a:p>
        </p:txBody>
      </p:sp>
    </p:spTree>
    <p:extLst>
      <p:ext uri="{BB962C8B-B14F-4D97-AF65-F5344CB8AC3E}">
        <p14:creationId xmlns:p14="http://schemas.microsoft.com/office/powerpoint/2010/main" val="294701106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778752" cy="914400"/>
          </a:xfrm>
        </p:spPr>
        <p:txBody>
          <a:bodyPr>
            <a:normAutofit lnSpcReduction="10000"/>
          </a:bodyPr>
          <a:lstStyle/>
          <a:p>
            <a:r>
              <a:rPr lang="en-US" dirty="0" smtClean="0"/>
              <a:t>Which leader of the Roundheads was responsible for the execution of Charles I?</a:t>
            </a:r>
          </a:p>
          <a:p>
            <a:r>
              <a:rPr lang="en-US" dirty="0" smtClean="0"/>
              <a:t>Oliver Cromwell</a:t>
            </a:r>
            <a:endParaRPr lang="en-US" dirty="0"/>
          </a:p>
        </p:txBody>
      </p:sp>
    </p:spTree>
    <p:extLst>
      <p:ext uri="{BB962C8B-B14F-4D97-AF65-F5344CB8AC3E}">
        <p14:creationId xmlns:p14="http://schemas.microsoft.com/office/powerpoint/2010/main" val="156814687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merry monarch was restored after the failure of the British Commonwealth?</a:t>
            </a:r>
            <a:endParaRPr lang="en-US" dirty="0"/>
          </a:p>
        </p:txBody>
      </p:sp>
    </p:spTree>
    <p:extLst>
      <p:ext uri="{BB962C8B-B14F-4D97-AF65-F5344CB8AC3E}">
        <p14:creationId xmlns:p14="http://schemas.microsoft.com/office/powerpoint/2010/main" val="3399992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Which merry monarch was restored after the failure of the British Commonwealth?</a:t>
            </a:r>
          </a:p>
          <a:p>
            <a:r>
              <a:rPr lang="en-US" dirty="0" smtClean="0"/>
              <a:t>Charles II</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4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Political democracy rests on which principle?</a:t>
            </a:r>
            <a:endParaRPr lang="en-US" dirty="0"/>
          </a:p>
        </p:txBody>
      </p:sp>
    </p:spTree>
    <p:extLst>
      <p:ext uri="{BB962C8B-B14F-4D97-AF65-F5344CB8AC3E}">
        <p14:creationId xmlns:p14="http://schemas.microsoft.com/office/powerpoint/2010/main" val="39496838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Political democracy rests on which principle?</a:t>
            </a:r>
          </a:p>
          <a:p>
            <a:r>
              <a:rPr lang="en-US" dirty="0" smtClean="0"/>
              <a:t>Power derived from consent of the governed</a:t>
            </a:r>
            <a:endParaRPr lang="en-US" dirty="0"/>
          </a:p>
        </p:txBody>
      </p:sp>
    </p:spTree>
    <p:extLst>
      <p:ext uri="{BB962C8B-B14F-4D97-AF65-F5344CB8AC3E}">
        <p14:creationId xmlns:p14="http://schemas.microsoft.com/office/powerpoint/2010/main" val="27527686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The Glorious Revolution brought to the British throne which monarch(s)?</a:t>
            </a:r>
            <a:endParaRPr lang="en-US" dirty="0"/>
          </a:p>
        </p:txBody>
      </p:sp>
    </p:spTree>
    <p:extLst>
      <p:ext uri="{BB962C8B-B14F-4D97-AF65-F5344CB8AC3E}">
        <p14:creationId xmlns:p14="http://schemas.microsoft.com/office/powerpoint/2010/main" val="3808015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The Glorious Revolution brought to the British throne which monarch(s)?</a:t>
            </a:r>
          </a:p>
          <a:p>
            <a:r>
              <a:rPr lang="en-US" dirty="0" smtClean="0"/>
              <a:t>William and Mary</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13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Who improved the telescope to support the heliocentric theory?</a:t>
            </a:r>
          </a:p>
          <a:p>
            <a:r>
              <a:rPr lang="en-US" dirty="0" smtClean="0"/>
              <a:t>Galileo </a:t>
            </a:r>
            <a:r>
              <a:rPr lang="en-US" dirty="0" err="1" smtClean="0"/>
              <a:t>Galilei</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08222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A difference in political ideology developed which groups?</a:t>
            </a:r>
            <a:endParaRPr lang="en-US" dirty="0"/>
          </a:p>
        </p:txBody>
      </p:sp>
    </p:spTree>
    <p:extLst>
      <p:ext uri="{BB962C8B-B14F-4D97-AF65-F5344CB8AC3E}">
        <p14:creationId xmlns:p14="http://schemas.microsoft.com/office/powerpoint/2010/main" val="39496838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A difference in political ideology developed which groups?</a:t>
            </a:r>
          </a:p>
          <a:p>
            <a:r>
              <a:rPr lang="en-US" dirty="0" smtClean="0"/>
              <a:t>Political parties/factions</a:t>
            </a:r>
            <a:endParaRPr lang="en-US" dirty="0"/>
          </a:p>
        </p:txBody>
      </p:sp>
    </p:spTree>
    <p:extLst>
      <p:ext uri="{BB962C8B-B14F-4D97-AF65-F5344CB8AC3E}">
        <p14:creationId xmlns:p14="http://schemas.microsoft.com/office/powerpoint/2010/main" val="27527686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Under which monarch was the Petition of Rights signed?</a:t>
            </a:r>
            <a:endParaRPr lang="en-US" dirty="0"/>
          </a:p>
        </p:txBody>
      </p:sp>
    </p:spTree>
    <p:extLst>
      <p:ext uri="{BB962C8B-B14F-4D97-AF65-F5344CB8AC3E}">
        <p14:creationId xmlns:p14="http://schemas.microsoft.com/office/powerpoint/2010/main" val="38080156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Under which monarch was the Petition of Rights signed?</a:t>
            </a:r>
          </a:p>
          <a:p>
            <a:r>
              <a:rPr lang="en-US" dirty="0" smtClean="0"/>
              <a:t>Charles I</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131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As a result of the Glorious Revolution, which power increased?</a:t>
            </a:r>
            <a:endParaRPr lang="en-US" dirty="0"/>
          </a:p>
        </p:txBody>
      </p:sp>
    </p:spTree>
    <p:extLst>
      <p:ext uri="{BB962C8B-B14F-4D97-AF65-F5344CB8AC3E}">
        <p14:creationId xmlns:p14="http://schemas.microsoft.com/office/powerpoint/2010/main" val="39496838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As a result of the Glorious Revolution, which power increased?</a:t>
            </a:r>
          </a:p>
          <a:p>
            <a:r>
              <a:rPr lang="en-US" dirty="0" smtClean="0"/>
              <a:t>Parliamentary Power</a:t>
            </a:r>
            <a:endParaRPr lang="en-US" dirty="0"/>
          </a:p>
        </p:txBody>
      </p:sp>
    </p:spTree>
    <p:extLst>
      <p:ext uri="{BB962C8B-B14F-4D97-AF65-F5344CB8AC3E}">
        <p14:creationId xmlns:p14="http://schemas.microsoft.com/office/powerpoint/2010/main" val="275276861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As a result of the Glorious Revolution, which power decreased?</a:t>
            </a:r>
            <a:endParaRPr lang="en-US" dirty="0"/>
          </a:p>
        </p:txBody>
      </p:sp>
    </p:spTree>
    <p:extLst>
      <p:ext uri="{BB962C8B-B14F-4D97-AF65-F5344CB8AC3E}">
        <p14:creationId xmlns:p14="http://schemas.microsoft.com/office/powerpoint/2010/main" val="3808015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As a result of the Glorious Revolution, which power decreased?</a:t>
            </a:r>
          </a:p>
          <a:p>
            <a:r>
              <a:rPr lang="en-US" dirty="0" smtClean="0"/>
              <a:t>Royal Power</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1310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In order to rule, William and Mary had to sign which document?</a:t>
            </a:r>
            <a:endParaRPr lang="en-US" dirty="0"/>
          </a:p>
        </p:txBody>
      </p:sp>
    </p:spTree>
    <p:extLst>
      <p:ext uri="{BB962C8B-B14F-4D97-AF65-F5344CB8AC3E}">
        <p14:creationId xmlns:p14="http://schemas.microsoft.com/office/powerpoint/2010/main" val="39496838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In order to rule, William and Mary had to sign which document?</a:t>
            </a:r>
          </a:p>
          <a:p>
            <a:r>
              <a:rPr lang="en-US" dirty="0" smtClean="0"/>
              <a:t>English Bill of Rights</a:t>
            </a:r>
            <a:endParaRPr lang="en-US" dirty="0"/>
          </a:p>
        </p:txBody>
      </p:sp>
    </p:spTree>
    <p:extLst>
      <p:ext uri="{BB962C8B-B14F-4D97-AF65-F5344CB8AC3E}">
        <p14:creationId xmlns:p14="http://schemas.microsoft.com/office/powerpoint/2010/main" val="2752768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200</a:t>
            </a:r>
            <a:endParaRPr lang="en-US" dirty="0"/>
          </a:p>
        </p:txBody>
      </p:sp>
      <p:sp>
        <p:nvSpPr>
          <p:cNvPr id="3" name="Text Placeholder 2"/>
          <p:cNvSpPr>
            <a:spLocks noGrp="1"/>
          </p:cNvSpPr>
          <p:nvPr>
            <p:ph type="body" idx="1"/>
          </p:nvPr>
        </p:nvSpPr>
        <p:spPr/>
        <p:txBody>
          <a:bodyPr/>
          <a:lstStyle/>
          <a:p>
            <a:r>
              <a:rPr lang="en-US" dirty="0" smtClean="0"/>
              <a:t>Who discovered planetary motion?</a:t>
            </a:r>
            <a:endParaRPr lang="en-US" dirty="0"/>
          </a:p>
        </p:txBody>
      </p:sp>
    </p:spTree>
    <p:extLst>
      <p:ext uri="{BB962C8B-B14F-4D97-AF65-F5344CB8AC3E}">
        <p14:creationId xmlns:p14="http://schemas.microsoft.com/office/powerpoint/2010/main" val="35856119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early British document was the first to guarantee jury trial and common law?</a:t>
            </a:r>
            <a:endParaRPr lang="en-US" dirty="0"/>
          </a:p>
        </p:txBody>
      </p:sp>
    </p:spTree>
    <p:extLst>
      <p:ext uri="{BB962C8B-B14F-4D97-AF65-F5344CB8AC3E}">
        <p14:creationId xmlns:p14="http://schemas.microsoft.com/office/powerpoint/2010/main" val="3808015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Which early British document was the first to guarantee jury trial and common law?</a:t>
            </a:r>
          </a:p>
          <a:p>
            <a:r>
              <a:rPr lang="en-US" dirty="0" smtClean="0"/>
              <a:t>Magna Carta</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131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French monarch built the Palace at Versailles?</a:t>
            </a:r>
            <a:endParaRPr lang="en-US" dirty="0"/>
          </a:p>
        </p:txBody>
      </p:sp>
    </p:spTree>
    <p:extLst>
      <p:ext uri="{BB962C8B-B14F-4D97-AF65-F5344CB8AC3E}">
        <p14:creationId xmlns:p14="http://schemas.microsoft.com/office/powerpoint/2010/main" val="39496838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Which French monarch built the Palace at Versailles?</a:t>
            </a:r>
          </a:p>
          <a:p>
            <a:r>
              <a:rPr lang="en-US" dirty="0" smtClean="0"/>
              <a:t>Louis XIV</a:t>
            </a:r>
            <a:endParaRPr lang="en-US" dirty="0"/>
          </a:p>
        </p:txBody>
      </p:sp>
    </p:spTree>
    <p:extLst>
      <p:ext uri="{BB962C8B-B14F-4D97-AF65-F5344CB8AC3E}">
        <p14:creationId xmlns:p14="http://schemas.microsoft.com/office/powerpoint/2010/main" val="27527686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626352" cy="914400"/>
          </a:xfrm>
        </p:spPr>
        <p:txBody>
          <a:bodyPr/>
          <a:lstStyle/>
          <a:p>
            <a:r>
              <a:rPr lang="en-US" dirty="0" smtClean="0"/>
              <a:t>The French Revolution ended the reign of which absolute monarch?</a:t>
            </a:r>
            <a:endParaRPr lang="en-US" dirty="0"/>
          </a:p>
        </p:txBody>
      </p:sp>
    </p:spTree>
    <p:extLst>
      <p:ext uri="{BB962C8B-B14F-4D97-AF65-F5344CB8AC3E}">
        <p14:creationId xmlns:p14="http://schemas.microsoft.com/office/powerpoint/2010/main" val="3808015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50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The French Revolution ended the reign of which absolute monarch?</a:t>
            </a:r>
          </a:p>
          <a:p>
            <a:r>
              <a:rPr lang="en-US" dirty="0" smtClean="0"/>
              <a:t>Louis XVI</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01310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architectural structure was the epitome of absolutism?</a:t>
            </a:r>
            <a:endParaRPr lang="en-US" dirty="0"/>
          </a:p>
        </p:txBody>
      </p:sp>
    </p:spTree>
    <p:extLst>
      <p:ext uri="{BB962C8B-B14F-4D97-AF65-F5344CB8AC3E}">
        <p14:creationId xmlns:p14="http://schemas.microsoft.com/office/powerpoint/2010/main" val="572876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Which architectural structure was the epitome of absolutism?</a:t>
            </a:r>
          </a:p>
          <a:p>
            <a:r>
              <a:rPr lang="en-US" dirty="0" smtClean="0"/>
              <a:t>Palace at Versailles</a:t>
            </a:r>
            <a:endParaRPr lang="en-US" dirty="0"/>
          </a:p>
        </p:txBody>
      </p:sp>
    </p:spTree>
    <p:extLst>
      <p:ext uri="{BB962C8B-B14F-4D97-AF65-F5344CB8AC3E}">
        <p14:creationId xmlns:p14="http://schemas.microsoft.com/office/powerpoint/2010/main" val="87985706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event was the official start of the French Revolution?</a:t>
            </a:r>
            <a:endParaRPr lang="en-US" dirty="0"/>
          </a:p>
        </p:txBody>
      </p:sp>
    </p:spTree>
    <p:extLst>
      <p:ext uri="{BB962C8B-B14F-4D97-AF65-F5344CB8AC3E}">
        <p14:creationId xmlns:p14="http://schemas.microsoft.com/office/powerpoint/2010/main" val="33359897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Which event was the official start of the French Revolution?</a:t>
            </a:r>
          </a:p>
          <a:p>
            <a:r>
              <a:rPr lang="en-US" dirty="0" smtClean="0"/>
              <a:t>Storming of the Bastille</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16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a:t>
            </a:r>
            <a:br>
              <a:rPr lang="en-US" dirty="0" smtClean="0"/>
            </a:br>
            <a:r>
              <a:rPr lang="en-US" dirty="0" smtClean="0"/>
              <a:t>200</a:t>
            </a:r>
            <a:endParaRPr lang="en-US" dirty="0"/>
          </a:p>
        </p:txBody>
      </p:sp>
      <p:sp>
        <p:nvSpPr>
          <p:cNvPr id="3" name="Text Placeholder 2"/>
          <p:cNvSpPr>
            <a:spLocks noGrp="1"/>
          </p:cNvSpPr>
          <p:nvPr>
            <p:ph type="body" idx="1"/>
          </p:nvPr>
        </p:nvSpPr>
        <p:spPr/>
        <p:txBody>
          <a:bodyPr/>
          <a:lstStyle/>
          <a:p>
            <a:r>
              <a:rPr lang="en-US" dirty="0" smtClean="0"/>
              <a:t>Who discovered planetary motion?</a:t>
            </a:r>
          </a:p>
          <a:p>
            <a:r>
              <a:rPr lang="en-US" dirty="0" smtClean="0"/>
              <a:t>Johannes </a:t>
            </a:r>
            <a:r>
              <a:rPr lang="en-US" dirty="0" err="1" smtClean="0"/>
              <a:t>Kepler</a:t>
            </a:r>
            <a:endParaRPr lang="en-US" dirty="0"/>
          </a:p>
        </p:txBody>
      </p:sp>
    </p:spTree>
    <p:extLst>
      <p:ext uri="{BB962C8B-B14F-4D97-AF65-F5344CB8AC3E}">
        <p14:creationId xmlns:p14="http://schemas.microsoft.com/office/powerpoint/2010/main" val="6110340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era began with the execution of Louis XVI and ended with the execution of Robespierre?</a:t>
            </a:r>
            <a:endParaRPr lang="en-US" dirty="0"/>
          </a:p>
        </p:txBody>
      </p:sp>
    </p:spTree>
    <p:extLst>
      <p:ext uri="{BB962C8B-B14F-4D97-AF65-F5344CB8AC3E}">
        <p14:creationId xmlns:p14="http://schemas.microsoft.com/office/powerpoint/2010/main" val="5728764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778752" cy="1295400"/>
          </a:xfrm>
        </p:spPr>
        <p:txBody>
          <a:bodyPr>
            <a:normAutofit/>
          </a:bodyPr>
          <a:lstStyle/>
          <a:p>
            <a:r>
              <a:rPr lang="en-US" dirty="0" smtClean="0"/>
              <a:t>Which era began with the execution of Louis XVI and ended with the execution of Robespierre?</a:t>
            </a:r>
          </a:p>
          <a:p>
            <a:r>
              <a:rPr lang="en-US" dirty="0" smtClean="0"/>
              <a:t>The Reign of Terror</a:t>
            </a:r>
            <a:endParaRPr lang="en-US" dirty="0"/>
          </a:p>
        </p:txBody>
      </p:sp>
    </p:spTree>
    <p:extLst>
      <p:ext uri="{BB962C8B-B14F-4D97-AF65-F5344CB8AC3E}">
        <p14:creationId xmlns:p14="http://schemas.microsoft.com/office/powerpoint/2010/main" val="8798570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oath taken by the Third Estate promised to fight for equal rights?</a:t>
            </a:r>
            <a:endParaRPr lang="en-US" dirty="0"/>
          </a:p>
        </p:txBody>
      </p:sp>
    </p:spTree>
    <p:extLst>
      <p:ext uri="{BB962C8B-B14F-4D97-AF65-F5344CB8AC3E}">
        <p14:creationId xmlns:p14="http://schemas.microsoft.com/office/powerpoint/2010/main" val="333598977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150</a:t>
            </a:r>
            <a:endParaRPr lang="en-US" dirty="0"/>
          </a:p>
        </p:txBody>
      </p:sp>
      <p:sp>
        <p:nvSpPr>
          <p:cNvPr id="3" name="Text Placeholder 2"/>
          <p:cNvSpPr>
            <a:spLocks noGrp="1"/>
          </p:cNvSpPr>
          <p:nvPr>
            <p:ph type="body" idx="1"/>
          </p:nvPr>
        </p:nvSpPr>
        <p:spPr>
          <a:xfrm>
            <a:off x="1069848" y="3886200"/>
            <a:ext cx="6550152" cy="1371600"/>
          </a:xfrm>
        </p:spPr>
        <p:txBody>
          <a:bodyPr>
            <a:normAutofit/>
          </a:bodyPr>
          <a:lstStyle/>
          <a:p>
            <a:r>
              <a:rPr lang="en-US" dirty="0" smtClean="0"/>
              <a:t>Which oath taken by the Third Estate promised to fight for equal rights?</a:t>
            </a:r>
          </a:p>
          <a:p>
            <a:r>
              <a:rPr lang="en-US" dirty="0" smtClean="0"/>
              <a:t>Tennis Court Oath</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1602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emerged from the French Revolution as a powerful figure?</a:t>
            </a:r>
            <a:endParaRPr lang="en-US" dirty="0"/>
          </a:p>
        </p:txBody>
      </p:sp>
    </p:spTree>
    <p:extLst>
      <p:ext uri="{BB962C8B-B14F-4D97-AF65-F5344CB8AC3E}">
        <p14:creationId xmlns:p14="http://schemas.microsoft.com/office/powerpoint/2010/main" val="5728764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778752" cy="914400"/>
          </a:xfrm>
        </p:spPr>
        <p:txBody>
          <a:bodyPr>
            <a:normAutofit/>
          </a:bodyPr>
          <a:lstStyle/>
          <a:p>
            <a:r>
              <a:rPr lang="en-US" dirty="0" smtClean="0"/>
              <a:t>Who emerged from the French Revolution as a powerful figure?</a:t>
            </a:r>
          </a:p>
          <a:p>
            <a:r>
              <a:rPr lang="en-US" dirty="0" smtClean="0"/>
              <a:t>Napoleon Bonaparte</a:t>
            </a:r>
            <a:endParaRPr lang="en-US" dirty="0"/>
          </a:p>
        </p:txBody>
      </p:sp>
    </p:spTree>
    <p:extLst>
      <p:ext uri="{BB962C8B-B14F-4D97-AF65-F5344CB8AC3E}">
        <p14:creationId xmlns:p14="http://schemas.microsoft.com/office/powerpoint/2010/main" val="87985706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document influenced by the Enlightenment was written by the Third Estate?</a:t>
            </a:r>
            <a:endParaRPr lang="en-US" dirty="0"/>
          </a:p>
        </p:txBody>
      </p:sp>
    </p:spTree>
    <p:extLst>
      <p:ext uri="{BB962C8B-B14F-4D97-AF65-F5344CB8AC3E}">
        <p14:creationId xmlns:p14="http://schemas.microsoft.com/office/powerpoint/2010/main" val="333598977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550152" cy="1447800"/>
          </a:xfrm>
        </p:spPr>
        <p:txBody>
          <a:bodyPr>
            <a:normAutofit/>
          </a:bodyPr>
          <a:lstStyle/>
          <a:p>
            <a:r>
              <a:rPr lang="en-US" dirty="0" smtClean="0"/>
              <a:t>Which document influenced by the Enlightenment was written by the Third Estate?</a:t>
            </a:r>
          </a:p>
          <a:p>
            <a:r>
              <a:rPr lang="en-US" dirty="0" smtClean="0"/>
              <a:t>Declaration of the Rights of Man and Citizen</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160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What were the two causes of the French Revolution?</a:t>
            </a:r>
            <a:endParaRPr lang="en-US" dirty="0"/>
          </a:p>
        </p:txBody>
      </p:sp>
    </p:spTree>
    <p:extLst>
      <p:ext uri="{BB962C8B-B14F-4D97-AF65-F5344CB8AC3E}">
        <p14:creationId xmlns:p14="http://schemas.microsoft.com/office/powerpoint/2010/main" val="5728764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778752" cy="1676400"/>
          </a:xfrm>
        </p:spPr>
        <p:txBody>
          <a:bodyPr>
            <a:normAutofit/>
          </a:bodyPr>
          <a:lstStyle/>
          <a:p>
            <a:r>
              <a:rPr lang="en-US" dirty="0" smtClean="0"/>
              <a:t>What were the two causes of the French Revolution?</a:t>
            </a:r>
          </a:p>
          <a:p>
            <a:r>
              <a:rPr lang="en-US" dirty="0" smtClean="0"/>
              <a:t>The Enlightenment</a:t>
            </a:r>
          </a:p>
          <a:p>
            <a:r>
              <a:rPr lang="en-US" dirty="0" smtClean="0"/>
              <a:t>The American Revolution</a:t>
            </a:r>
            <a:endParaRPr lang="en-US" dirty="0"/>
          </a:p>
        </p:txBody>
      </p:sp>
    </p:spTree>
    <p:extLst>
      <p:ext uri="{BB962C8B-B14F-4D97-AF65-F5344CB8AC3E}">
        <p14:creationId xmlns:p14="http://schemas.microsoft.com/office/powerpoint/2010/main" val="879857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formulated the law of gravity?</a:t>
            </a:r>
            <a:endParaRPr lang="en-US" dirty="0"/>
          </a:p>
        </p:txBody>
      </p:sp>
    </p:spTree>
    <p:extLst>
      <p:ext uri="{BB962C8B-B14F-4D97-AF65-F5344CB8AC3E}">
        <p14:creationId xmlns:p14="http://schemas.microsoft.com/office/powerpoint/2010/main" val="20811595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lost her head just a few months after her husband lost his head?</a:t>
            </a:r>
            <a:endParaRPr lang="en-US" dirty="0"/>
          </a:p>
        </p:txBody>
      </p:sp>
    </p:spTree>
    <p:extLst>
      <p:ext uri="{BB962C8B-B14F-4D97-AF65-F5344CB8AC3E}">
        <p14:creationId xmlns:p14="http://schemas.microsoft.com/office/powerpoint/2010/main" val="333598977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Bonus</a:t>
            </a:r>
            <a:br>
              <a:rPr lang="en-US" dirty="0" smtClean="0"/>
            </a:br>
            <a:r>
              <a:rPr lang="en-US" dirty="0" smtClean="0"/>
              <a:t>250</a:t>
            </a:r>
            <a:endParaRPr lang="en-US" dirty="0"/>
          </a:p>
        </p:txBody>
      </p:sp>
      <p:sp>
        <p:nvSpPr>
          <p:cNvPr id="3" name="Text Placeholder 2"/>
          <p:cNvSpPr>
            <a:spLocks noGrp="1"/>
          </p:cNvSpPr>
          <p:nvPr>
            <p:ph type="body" idx="1"/>
          </p:nvPr>
        </p:nvSpPr>
        <p:spPr>
          <a:xfrm>
            <a:off x="1069848" y="3886200"/>
            <a:ext cx="6550152" cy="914400"/>
          </a:xfrm>
        </p:spPr>
        <p:txBody>
          <a:bodyPr>
            <a:normAutofit lnSpcReduction="10000"/>
          </a:bodyPr>
          <a:lstStyle/>
          <a:p>
            <a:r>
              <a:rPr lang="en-US" dirty="0" smtClean="0"/>
              <a:t>Who lost her head just a few months after her husband lost his head?</a:t>
            </a:r>
          </a:p>
          <a:p>
            <a:r>
              <a:rPr lang="en-US" dirty="0" smtClean="0"/>
              <a:t>Marie Antoinette </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1602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country’s conquest of Latin America saw the rapid decline of the native population?</a:t>
            </a:r>
            <a:endParaRPr lang="en-US" dirty="0"/>
          </a:p>
        </p:txBody>
      </p:sp>
    </p:spTree>
    <p:extLst>
      <p:ext uri="{BB962C8B-B14F-4D97-AF65-F5344CB8AC3E}">
        <p14:creationId xmlns:p14="http://schemas.microsoft.com/office/powerpoint/2010/main" val="572876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100</a:t>
            </a:r>
            <a:endParaRPr lang="en-US" dirty="0"/>
          </a:p>
        </p:txBody>
      </p:sp>
      <p:sp>
        <p:nvSpPr>
          <p:cNvPr id="3" name="Text Placeholder 2"/>
          <p:cNvSpPr>
            <a:spLocks noGrp="1"/>
          </p:cNvSpPr>
          <p:nvPr>
            <p:ph type="body" idx="1"/>
          </p:nvPr>
        </p:nvSpPr>
        <p:spPr>
          <a:xfrm>
            <a:off x="1069848" y="3886200"/>
            <a:ext cx="7007352" cy="1524000"/>
          </a:xfrm>
        </p:spPr>
        <p:txBody>
          <a:bodyPr>
            <a:normAutofit/>
          </a:bodyPr>
          <a:lstStyle/>
          <a:p>
            <a:r>
              <a:rPr lang="en-US" dirty="0" smtClean="0"/>
              <a:t>Which country’s conquest of Latin America saw the rapid decline of the native population?</a:t>
            </a:r>
          </a:p>
          <a:p>
            <a:r>
              <a:rPr lang="en-US" dirty="0" smtClean="0"/>
              <a:t>Spain</a:t>
            </a:r>
            <a:endParaRPr lang="en-US" dirty="0"/>
          </a:p>
        </p:txBody>
      </p:sp>
    </p:spTree>
    <p:extLst>
      <p:ext uri="{BB962C8B-B14F-4D97-AF65-F5344CB8AC3E}">
        <p14:creationId xmlns:p14="http://schemas.microsoft.com/office/powerpoint/2010/main" val="87985706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List the five levels of the Latin American class structure, in order.</a:t>
            </a:r>
            <a:endParaRPr lang="en-US" dirty="0"/>
          </a:p>
        </p:txBody>
      </p:sp>
    </p:spTree>
    <p:extLst>
      <p:ext uri="{BB962C8B-B14F-4D97-AF65-F5344CB8AC3E}">
        <p14:creationId xmlns:p14="http://schemas.microsoft.com/office/powerpoint/2010/main" val="333598977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50</a:t>
            </a:r>
            <a:endParaRPr lang="en-US" dirty="0"/>
          </a:p>
        </p:txBody>
      </p:sp>
      <p:sp>
        <p:nvSpPr>
          <p:cNvPr id="3" name="Text Placeholder 2"/>
          <p:cNvSpPr>
            <a:spLocks noGrp="1"/>
          </p:cNvSpPr>
          <p:nvPr>
            <p:ph type="body" idx="1"/>
          </p:nvPr>
        </p:nvSpPr>
        <p:spPr>
          <a:xfrm>
            <a:off x="1069848" y="3886200"/>
            <a:ext cx="6550152" cy="2286000"/>
          </a:xfrm>
        </p:spPr>
        <p:txBody>
          <a:bodyPr>
            <a:normAutofit/>
          </a:bodyPr>
          <a:lstStyle/>
          <a:p>
            <a:r>
              <a:rPr lang="en-US" dirty="0" smtClean="0"/>
              <a:t>List the five levels of the Latin American class structure, in order.</a:t>
            </a:r>
          </a:p>
          <a:p>
            <a:r>
              <a:rPr lang="en-US" dirty="0" smtClean="0"/>
              <a:t>Viceroys</a:t>
            </a:r>
          </a:p>
          <a:p>
            <a:r>
              <a:rPr lang="en-US" dirty="0" err="1" smtClean="0"/>
              <a:t>Peninsulares</a:t>
            </a:r>
            <a:endParaRPr lang="en-US" dirty="0" smtClean="0"/>
          </a:p>
          <a:p>
            <a:r>
              <a:rPr lang="en-US" dirty="0" smtClean="0"/>
              <a:t>Creoles</a:t>
            </a:r>
          </a:p>
          <a:p>
            <a:r>
              <a:rPr lang="en-US" dirty="0" smtClean="0"/>
              <a:t>Mulattos and Mestizos</a:t>
            </a:r>
          </a:p>
          <a:p>
            <a:r>
              <a:rPr lang="en-US" dirty="0" smtClean="0"/>
              <a:t>African American and Native American (slaves)</a:t>
            </a:r>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30160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br>
              <a:rPr lang="en-US" dirty="0" smtClean="0"/>
            </a:br>
            <a:r>
              <a:rPr lang="en-US" dirty="0" smtClean="0"/>
              <a:t>200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List the five major cities established as outposts of colonial authority.</a:t>
            </a:r>
            <a:endParaRPr lang="en-US" dirty="0"/>
          </a:p>
        </p:txBody>
      </p:sp>
    </p:spTree>
    <p:extLst>
      <p:ext uri="{BB962C8B-B14F-4D97-AF65-F5344CB8AC3E}">
        <p14:creationId xmlns:p14="http://schemas.microsoft.com/office/powerpoint/2010/main" val="3925265859"/>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200</a:t>
            </a:r>
            <a:endParaRPr lang="en-US" dirty="0"/>
          </a:p>
        </p:txBody>
      </p:sp>
      <p:sp>
        <p:nvSpPr>
          <p:cNvPr id="3" name="Text Placeholder 2"/>
          <p:cNvSpPr>
            <a:spLocks noGrp="1"/>
          </p:cNvSpPr>
          <p:nvPr>
            <p:ph type="body" idx="1"/>
          </p:nvPr>
        </p:nvSpPr>
        <p:spPr>
          <a:xfrm>
            <a:off x="1069848" y="3886200"/>
            <a:ext cx="6778752" cy="2286000"/>
          </a:xfrm>
        </p:spPr>
        <p:txBody>
          <a:bodyPr>
            <a:normAutofit/>
          </a:bodyPr>
          <a:lstStyle/>
          <a:p>
            <a:r>
              <a:rPr lang="en-US" dirty="0" smtClean="0"/>
              <a:t>List the five major cities established as outposts of colonial authority.</a:t>
            </a:r>
          </a:p>
          <a:p>
            <a:r>
              <a:rPr lang="en-US" dirty="0" smtClean="0"/>
              <a:t>Havana</a:t>
            </a:r>
          </a:p>
          <a:p>
            <a:r>
              <a:rPr lang="en-US" dirty="0" smtClean="0"/>
              <a:t>Mexico City</a:t>
            </a:r>
          </a:p>
          <a:p>
            <a:r>
              <a:rPr lang="en-US" dirty="0" smtClean="0"/>
              <a:t>Lima</a:t>
            </a:r>
          </a:p>
          <a:p>
            <a:r>
              <a:rPr lang="en-US" dirty="0" smtClean="0"/>
              <a:t>Sao Paulo</a:t>
            </a:r>
          </a:p>
          <a:p>
            <a:r>
              <a:rPr lang="en-US" dirty="0" smtClean="0"/>
              <a:t>Buenos Aires</a:t>
            </a:r>
            <a:endParaRPr lang="en-US" dirty="0"/>
          </a:p>
        </p:txBody>
      </p:sp>
    </p:spTree>
    <p:extLst>
      <p:ext uri="{BB962C8B-B14F-4D97-AF65-F5344CB8AC3E}">
        <p14:creationId xmlns:p14="http://schemas.microsoft.com/office/powerpoint/2010/main" val="201020380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100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What was a major element of the economy of the colonies in Latin America?</a:t>
            </a:r>
            <a:endParaRPr lang="en-US" dirty="0"/>
          </a:p>
        </p:txBody>
      </p:sp>
    </p:spTree>
    <p:extLst>
      <p:ext uri="{BB962C8B-B14F-4D97-AF65-F5344CB8AC3E}">
        <p14:creationId xmlns:p14="http://schemas.microsoft.com/office/powerpoint/2010/main" val="332847807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100</a:t>
            </a:r>
            <a:endParaRPr lang="en-US" dirty="0"/>
          </a:p>
        </p:txBody>
      </p:sp>
      <p:sp>
        <p:nvSpPr>
          <p:cNvPr id="3" name="Text Placeholder 2"/>
          <p:cNvSpPr>
            <a:spLocks noGrp="1"/>
          </p:cNvSpPr>
          <p:nvPr>
            <p:ph type="body" idx="1"/>
          </p:nvPr>
        </p:nvSpPr>
        <p:spPr>
          <a:xfrm>
            <a:off x="1069848" y="3886200"/>
            <a:ext cx="6550152" cy="2286000"/>
          </a:xfrm>
        </p:spPr>
        <p:txBody>
          <a:bodyPr>
            <a:normAutofit/>
          </a:bodyPr>
          <a:lstStyle/>
          <a:p>
            <a:r>
              <a:rPr lang="en-US" dirty="0" smtClean="0"/>
              <a:t>What was a major element of the economy of the colonies in Latin America?</a:t>
            </a:r>
          </a:p>
          <a:p>
            <a:r>
              <a:rPr lang="en-US" dirty="0" smtClean="0"/>
              <a:t>Mining of precious metals</a:t>
            </a:r>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786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and Culture Bonus</a:t>
            </a:r>
            <a:br>
              <a:rPr lang="en-US" dirty="0" smtClean="0"/>
            </a:br>
            <a:r>
              <a:rPr lang="en-US" dirty="0" smtClean="0"/>
              <a:t>100</a:t>
            </a:r>
            <a:endParaRPr lang="en-US" dirty="0"/>
          </a:p>
        </p:txBody>
      </p:sp>
      <p:sp>
        <p:nvSpPr>
          <p:cNvPr id="3" name="Text Placeholder 2"/>
          <p:cNvSpPr>
            <a:spLocks noGrp="1"/>
          </p:cNvSpPr>
          <p:nvPr>
            <p:ph type="body" idx="1"/>
          </p:nvPr>
        </p:nvSpPr>
        <p:spPr>
          <a:xfrm>
            <a:off x="1069848" y="3886200"/>
            <a:ext cx="6550152" cy="914400"/>
          </a:xfrm>
        </p:spPr>
        <p:txBody>
          <a:bodyPr>
            <a:normAutofit/>
          </a:bodyPr>
          <a:lstStyle/>
          <a:p>
            <a:r>
              <a:rPr lang="en-US" dirty="0" smtClean="0"/>
              <a:t>Who formulated the law of gravity?</a:t>
            </a:r>
          </a:p>
          <a:p>
            <a:r>
              <a:rPr lang="en-US" dirty="0" smtClean="0"/>
              <a:t>Isaac Newton</a:t>
            </a:r>
            <a:endParaRPr lang="en-US" dirty="0"/>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5770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br>
              <a:rPr lang="en-US" dirty="0" smtClean="0"/>
            </a:br>
            <a:r>
              <a:rPr lang="en-US" dirty="0" smtClean="0"/>
              <a:t>300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was responsible for the independence of Haiti and the abolition of slavery?</a:t>
            </a:r>
            <a:endParaRPr lang="en-US" dirty="0"/>
          </a:p>
        </p:txBody>
      </p:sp>
    </p:spTree>
    <p:extLst>
      <p:ext uri="{BB962C8B-B14F-4D97-AF65-F5344CB8AC3E}">
        <p14:creationId xmlns:p14="http://schemas.microsoft.com/office/powerpoint/2010/main" val="392526585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300</a:t>
            </a:r>
            <a:endParaRPr lang="en-US" dirty="0"/>
          </a:p>
        </p:txBody>
      </p:sp>
      <p:sp>
        <p:nvSpPr>
          <p:cNvPr id="3" name="Text Placeholder 2"/>
          <p:cNvSpPr>
            <a:spLocks noGrp="1"/>
          </p:cNvSpPr>
          <p:nvPr>
            <p:ph type="body" idx="1"/>
          </p:nvPr>
        </p:nvSpPr>
        <p:spPr>
          <a:xfrm>
            <a:off x="1069848" y="3886200"/>
            <a:ext cx="6778752" cy="1524000"/>
          </a:xfrm>
        </p:spPr>
        <p:txBody>
          <a:bodyPr>
            <a:normAutofit/>
          </a:bodyPr>
          <a:lstStyle/>
          <a:p>
            <a:r>
              <a:rPr lang="en-US" dirty="0" smtClean="0"/>
              <a:t>Who was responsible for the independence of Haiti and the abolition of slavery?</a:t>
            </a:r>
          </a:p>
          <a:p>
            <a:r>
              <a:rPr lang="en-US" dirty="0" smtClean="0"/>
              <a:t>Toussaint </a:t>
            </a:r>
            <a:r>
              <a:rPr lang="en-US" dirty="0" err="1" smtClean="0"/>
              <a:t>L’Ouverture</a:t>
            </a:r>
            <a:endParaRPr lang="en-US" dirty="0"/>
          </a:p>
        </p:txBody>
      </p:sp>
    </p:spTree>
    <p:extLst>
      <p:ext uri="{BB962C8B-B14F-4D97-AF65-F5344CB8AC3E}">
        <p14:creationId xmlns:p14="http://schemas.microsoft.com/office/powerpoint/2010/main" val="201020380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150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Which three foreign powers did Toussaint </a:t>
            </a:r>
            <a:r>
              <a:rPr lang="en-US" dirty="0" err="1" smtClean="0"/>
              <a:t>L’Ouverture</a:t>
            </a:r>
            <a:r>
              <a:rPr lang="en-US" dirty="0" smtClean="0"/>
              <a:t> defeat?</a:t>
            </a:r>
            <a:endParaRPr lang="en-US" dirty="0"/>
          </a:p>
        </p:txBody>
      </p:sp>
    </p:spTree>
    <p:extLst>
      <p:ext uri="{BB962C8B-B14F-4D97-AF65-F5344CB8AC3E}">
        <p14:creationId xmlns:p14="http://schemas.microsoft.com/office/powerpoint/2010/main" val="332847807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150</a:t>
            </a:r>
            <a:endParaRPr lang="en-US" dirty="0"/>
          </a:p>
        </p:txBody>
      </p:sp>
      <p:sp>
        <p:nvSpPr>
          <p:cNvPr id="3" name="Text Placeholder 2"/>
          <p:cNvSpPr>
            <a:spLocks noGrp="1"/>
          </p:cNvSpPr>
          <p:nvPr>
            <p:ph type="body" idx="1"/>
          </p:nvPr>
        </p:nvSpPr>
        <p:spPr>
          <a:xfrm>
            <a:off x="1069848" y="3886200"/>
            <a:ext cx="6550152" cy="2286000"/>
          </a:xfrm>
        </p:spPr>
        <p:txBody>
          <a:bodyPr>
            <a:normAutofit/>
          </a:bodyPr>
          <a:lstStyle/>
          <a:p>
            <a:r>
              <a:rPr lang="en-US" dirty="0" smtClean="0"/>
              <a:t>Which three foreign powers did Toussaint </a:t>
            </a:r>
            <a:r>
              <a:rPr lang="en-US" dirty="0" err="1" smtClean="0"/>
              <a:t>L’Ouverture</a:t>
            </a:r>
            <a:r>
              <a:rPr lang="en-US" dirty="0" smtClean="0"/>
              <a:t> defeat?</a:t>
            </a:r>
          </a:p>
          <a:p>
            <a:r>
              <a:rPr lang="en-US" dirty="0" smtClean="0"/>
              <a:t>Spain</a:t>
            </a:r>
          </a:p>
          <a:p>
            <a:r>
              <a:rPr lang="en-US" dirty="0" smtClean="0"/>
              <a:t>France</a:t>
            </a:r>
          </a:p>
          <a:p>
            <a:r>
              <a:rPr lang="en-US" dirty="0" smtClean="0"/>
              <a:t>Britain</a:t>
            </a:r>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78639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br>
              <a:rPr lang="en-US" dirty="0" smtClean="0"/>
            </a:br>
            <a:r>
              <a:rPr lang="en-US" dirty="0" smtClean="0"/>
              <a:t>400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Who fought for the independence of Mexico?</a:t>
            </a:r>
            <a:endParaRPr lang="en-US" dirty="0"/>
          </a:p>
        </p:txBody>
      </p:sp>
    </p:spTree>
    <p:extLst>
      <p:ext uri="{BB962C8B-B14F-4D97-AF65-F5344CB8AC3E}">
        <p14:creationId xmlns:p14="http://schemas.microsoft.com/office/powerpoint/2010/main" val="3925265859"/>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400</a:t>
            </a:r>
            <a:endParaRPr lang="en-US" dirty="0"/>
          </a:p>
        </p:txBody>
      </p:sp>
      <p:sp>
        <p:nvSpPr>
          <p:cNvPr id="3" name="Text Placeholder 2"/>
          <p:cNvSpPr>
            <a:spLocks noGrp="1"/>
          </p:cNvSpPr>
          <p:nvPr>
            <p:ph type="body" idx="1"/>
          </p:nvPr>
        </p:nvSpPr>
        <p:spPr>
          <a:xfrm>
            <a:off x="1069848" y="3886200"/>
            <a:ext cx="6778752" cy="1524000"/>
          </a:xfrm>
        </p:spPr>
        <p:txBody>
          <a:bodyPr>
            <a:normAutofit/>
          </a:bodyPr>
          <a:lstStyle/>
          <a:p>
            <a:r>
              <a:rPr lang="en-US" dirty="0" smtClean="0"/>
              <a:t>Who fought for the independence of Mexico?</a:t>
            </a:r>
          </a:p>
          <a:p>
            <a:r>
              <a:rPr lang="en-US" dirty="0" smtClean="0"/>
              <a:t>Father Miguel Hidalgo</a:t>
            </a:r>
            <a:endParaRPr lang="en-US" dirty="0"/>
          </a:p>
        </p:txBody>
      </p:sp>
    </p:spTree>
    <p:extLst>
      <p:ext uri="{BB962C8B-B14F-4D97-AF65-F5344CB8AC3E}">
        <p14:creationId xmlns:p14="http://schemas.microsoft.com/office/powerpoint/2010/main" val="201020380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200</a:t>
            </a:r>
            <a:endParaRPr lang="en-US" dirty="0"/>
          </a:p>
        </p:txBody>
      </p:sp>
      <p:sp>
        <p:nvSpPr>
          <p:cNvPr id="3" name="Text Placeholder 2"/>
          <p:cNvSpPr>
            <a:spLocks noGrp="1"/>
          </p:cNvSpPr>
          <p:nvPr>
            <p:ph type="body" idx="1"/>
          </p:nvPr>
        </p:nvSpPr>
        <p:spPr>
          <a:xfrm>
            <a:off x="1069848" y="3886200"/>
            <a:ext cx="6397752" cy="914400"/>
          </a:xfrm>
        </p:spPr>
        <p:txBody>
          <a:bodyPr/>
          <a:lstStyle/>
          <a:p>
            <a:r>
              <a:rPr lang="en-US" dirty="0" smtClean="0"/>
              <a:t>Who liberated the northern areas of Latin America?</a:t>
            </a:r>
            <a:endParaRPr lang="en-US" dirty="0"/>
          </a:p>
        </p:txBody>
      </p:sp>
    </p:spTree>
    <p:extLst>
      <p:ext uri="{BB962C8B-B14F-4D97-AF65-F5344CB8AC3E}">
        <p14:creationId xmlns:p14="http://schemas.microsoft.com/office/powerpoint/2010/main" val="332847807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Bonus 200</a:t>
            </a:r>
            <a:endParaRPr lang="en-US" dirty="0"/>
          </a:p>
        </p:txBody>
      </p:sp>
      <p:sp>
        <p:nvSpPr>
          <p:cNvPr id="3" name="Text Placeholder 2"/>
          <p:cNvSpPr>
            <a:spLocks noGrp="1"/>
          </p:cNvSpPr>
          <p:nvPr>
            <p:ph type="body" idx="1"/>
          </p:nvPr>
        </p:nvSpPr>
        <p:spPr>
          <a:xfrm>
            <a:off x="1069848" y="3886200"/>
            <a:ext cx="6550152" cy="2286000"/>
          </a:xfrm>
        </p:spPr>
        <p:txBody>
          <a:bodyPr>
            <a:normAutofit/>
          </a:bodyPr>
          <a:lstStyle/>
          <a:p>
            <a:r>
              <a:rPr lang="en-US" dirty="0" smtClean="0"/>
              <a:t>Who liberated the northern areas of Latin America?</a:t>
            </a:r>
          </a:p>
          <a:p>
            <a:r>
              <a:rPr lang="en-US" dirty="0" smtClean="0"/>
              <a:t>Simon Bolivar</a:t>
            </a:r>
          </a:p>
        </p:txBody>
      </p:sp>
      <p:sp>
        <p:nvSpPr>
          <p:cNvPr id="4" name="Smiley Face 3">
            <a:hlinkClick r:id="rId2" action="ppaction://hlinksldjump"/>
          </p:cNvPr>
          <p:cNvSpPr/>
          <p:nvPr/>
        </p:nvSpPr>
        <p:spPr>
          <a:xfrm>
            <a:off x="6629400" y="5029200"/>
            <a:ext cx="1447800" cy="14478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9578639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a:t>
            </a:r>
            <a:br>
              <a:rPr lang="en-US" dirty="0" smtClean="0"/>
            </a:br>
            <a:r>
              <a:rPr lang="en-US" dirty="0" smtClean="0"/>
              <a:t>500</a:t>
            </a:r>
            <a:endParaRPr lang="en-US" dirty="0"/>
          </a:p>
        </p:txBody>
      </p:sp>
      <p:sp>
        <p:nvSpPr>
          <p:cNvPr id="3" name="Text Placeholder 2"/>
          <p:cNvSpPr>
            <a:spLocks noGrp="1"/>
          </p:cNvSpPr>
          <p:nvPr>
            <p:ph type="body" idx="1"/>
          </p:nvPr>
        </p:nvSpPr>
        <p:spPr>
          <a:xfrm>
            <a:off x="1069848" y="3886200"/>
            <a:ext cx="6854952" cy="914400"/>
          </a:xfrm>
        </p:spPr>
        <p:txBody>
          <a:bodyPr/>
          <a:lstStyle/>
          <a:p>
            <a:r>
              <a:rPr lang="en-US" dirty="0" smtClean="0"/>
              <a:t>Which doctrine, issued in 1823, alerted European powers that the American continents should not be considered for any future colonization?</a:t>
            </a:r>
            <a:endParaRPr lang="en-US" dirty="0"/>
          </a:p>
        </p:txBody>
      </p:sp>
    </p:spTree>
    <p:extLst>
      <p:ext uri="{BB962C8B-B14F-4D97-AF65-F5344CB8AC3E}">
        <p14:creationId xmlns:p14="http://schemas.microsoft.com/office/powerpoint/2010/main" val="392526585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Latin America 500</a:t>
            </a:r>
            <a:endParaRPr lang="en-US" dirty="0"/>
          </a:p>
        </p:txBody>
      </p:sp>
      <p:sp>
        <p:nvSpPr>
          <p:cNvPr id="3" name="Text Placeholder 2"/>
          <p:cNvSpPr>
            <a:spLocks noGrp="1"/>
          </p:cNvSpPr>
          <p:nvPr>
            <p:ph type="body" idx="1"/>
          </p:nvPr>
        </p:nvSpPr>
        <p:spPr>
          <a:xfrm>
            <a:off x="1069848" y="3886200"/>
            <a:ext cx="6778752" cy="1524000"/>
          </a:xfrm>
        </p:spPr>
        <p:txBody>
          <a:bodyPr>
            <a:normAutofit/>
          </a:bodyPr>
          <a:lstStyle/>
          <a:p>
            <a:r>
              <a:rPr lang="en-US" dirty="0"/>
              <a:t>Which doctrine, issued in 1823, alerted European powers that the American continents should not be considered for any future colonization</a:t>
            </a:r>
            <a:r>
              <a:rPr lang="en-US" dirty="0" smtClean="0"/>
              <a:t>?</a:t>
            </a:r>
          </a:p>
          <a:p>
            <a:r>
              <a:rPr lang="en-US" dirty="0" smtClean="0"/>
              <a:t>Monroe Doctrine</a:t>
            </a:r>
            <a:endParaRPr lang="en-US" dirty="0"/>
          </a:p>
        </p:txBody>
      </p:sp>
    </p:spTree>
    <p:extLst>
      <p:ext uri="{BB962C8B-B14F-4D97-AF65-F5344CB8AC3E}">
        <p14:creationId xmlns:p14="http://schemas.microsoft.com/office/powerpoint/2010/main" val="2010203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Custom 2">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1F1F1F"/>
      </a:hlink>
      <a:folHlink>
        <a:srgbClr val="D8D8D8"/>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1.46558.0"/>
</version>
</file>

<file path=customXml/itemProps1.xml><?xml version="1.0" encoding="utf-8"?>
<ds:datastoreItem xmlns:ds="http://schemas.openxmlformats.org/officeDocument/2006/customXml" ds:itemID="{79369957-25DF-4425-B706-20169729D3C3}">
  <ds:schemaRefs/>
</ds:datastoreItem>
</file>

<file path=docProps/app.xml><?xml version="1.0" encoding="utf-8"?>
<Properties xmlns="http://schemas.openxmlformats.org/officeDocument/2006/extended-properties" xmlns:vt="http://schemas.openxmlformats.org/officeDocument/2006/docPropsVTypes">
  <Template>TC101859861[[fn=Tradeshow]]</Template>
  <TotalTime>5489</TotalTime>
  <Words>2192</Words>
  <Application>Microsoft Office PowerPoint</Application>
  <PresentationFormat>On-screen Show (4:3)</PresentationFormat>
  <Paragraphs>329</Paragraphs>
  <Slides>117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117</vt:i4>
      </vt:variant>
    </vt:vector>
  </HeadingPairs>
  <TitlesOfParts>
    <vt:vector size="121" baseType="lpstr">
      <vt:lpstr>Arial</vt:lpstr>
      <vt:lpstr>Arial Black</vt:lpstr>
      <vt:lpstr>Candara</vt:lpstr>
      <vt:lpstr>Tradeshow</vt:lpstr>
      <vt:lpstr>PowerPoint Presentation</vt:lpstr>
      <vt:lpstr>Science and Culture 100</vt:lpstr>
      <vt:lpstr>Science and Culture 100</vt:lpstr>
      <vt:lpstr>Science and Culture Bonus 50</vt:lpstr>
      <vt:lpstr>Science and Culture Bonus 50</vt:lpstr>
      <vt:lpstr>Science and Culture 200</vt:lpstr>
      <vt:lpstr>Science and Culture 200</vt:lpstr>
      <vt:lpstr>Science and Culture Bonus 100</vt:lpstr>
      <vt:lpstr>Science and Culture Bonus 100</vt:lpstr>
      <vt:lpstr>Science and Culture 300</vt:lpstr>
      <vt:lpstr>Science and Culture 300</vt:lpstr>
      <vt:lpstr>Science and Culture Bonus 150</vt:lpstr>
      <vt:lpstr>Science and Culture Bonus 150</vt:lpstr>
      <vt:lpstr>Science and Culture 400</vt:lpstr>
      <vt:lpstr>Science and Culture 400</vt:lpstr>
      <vt:lpstr>Science and Culture Bonus 200</vt:lpstr>
      <vt:lpstr>Science and Culture Bonus 200</vt:lpstr>
      <vt:lpstr>Science and Culture 500</vt:lpstr>
      <vt:lpstr>Science and Culture 500</vt:lpstr>
      <vt:lpstr>Science and Culture Bonus 250</vt:lpstr>
      <vt:lpstr>Science and Culture Bonus 250</vt:lpstr>
      <vt:lpstr>Politics 100</vt:lpstr>
      <vt:lpstr>Politics 100</vt:lpstr>
      <vt:lpstr>Politics Bonus 50</vt:lpstr>
      <vt:lpstr>Politics Bonus 50</vt:lpstr>
      <vt:lpstr>Politics 200</vt:lpstr>
      <vt:lpstr>Politics 200</vt:lpstr>
      <vt:lpstr>Politics Bonus 100</vt:lpstr>
      <vt:lpstr>Politics Bonus 100</vt:lpstr>
      <vt:lpstr>Politics 300</vt:lpstr>
      <vt:lpstr>Politics 300</vt:lpstr>
      <vt:lpstr>Politics Bonus 150</vt:lpstr>
      <vt:lpstr>Politics Bonus 150</vt:lpstr>
      <vt:lpstr>Politics 400</vt:lpstr>
      <vt:lpstr>Politics 400</vt:lpstr>
      <vt:lpstr>Politics Bonus 200</vt:lpstr>
      <vt:lpstr>Politics Bonus 200</vt:lpstr>
      <vt:lpstr>Politics 500</vt:lpstr>
      <vt:lpstr>Politics 500</vt:lpstr>
      <vt:lpstr>Politics Bonus 250</vt:lpstr>
      <vt:lpstr>Politics Bonus 250</vt:lpstr>
      <vt:lpstr>England 100</vt:lpstr>
      <vt:lpstr>England 100</vt:lpstr>
      <vt:lpstr>England Bonus 50</vt:lpstr>
      <vt:lpstr>England Bonus 50</vt:lpstr>
      <vt:lpstr>England 200</vt:lpstr>
      <vt:lpstr>England 200</vt:lpstr>
      <vt:lpstr>England Bonus 100</vt:lpstr>
      <vt:lpstr>England Bonus 100</vt:lpstr>
      <vt:lpstr>England 300</vt:lpstr>
      <vt:lpstr>England 300</vt:lpstr>
      <vt:lpstr>England Bonus 150</vt:lpstr>
      <vt:lpstr>England Bonus 150</vt:lpstr>
      <vt:lpstr>England 400</vt:lpstr>
      <vt:lpstr>England 400</vt:lpstr>
      <vt:lpstr>England Bonus 200</vt:lpstr>
      <vt:lpstr>England Bonus 200</vt:lpstr>
      <vt:lpstr>England 500</vt:lpstr>
      <vt:lpstr>England 500</vt:lpstr>
      <vt:lpstr>England Bonus 250</vt:lpstr>
      <vt:lpstr>England Bonus 250</vt:lpstr>
      <vt:lpstr>France 100</vt:lpstr>
      <vt:lpstr>France 100</vt:lpstr>
      <vt:lpstr>France Bonus 50</vt:lpstr>
      <vt:lpstr>France Bonus 50</vt:lpstr>
      <vt:lpstr>France 200</vt:lpstr>
      <vt:lpstr>France 200</vt:lpstr>
      <vt:lpstr>France Bonus 100</vt:lpstr>
      <vt:lpstr>France Bonus 100</vt:lpstr>
      <vt:lpstr>France 300</vt:lpstr>
      <vt:lpstr>France 300</vt:lpstr>
      <vt:lpstr>France Bonus 150</vt:lpstr>
      <vt:lpstr>France Bonus 150</vt:lpstr>
      <vt:lpstr>France 400</vt:lpstr>
      <vt:lpstr>France 400</vt:lpstr>
      <vt:lpstr>France Bonus 200</vt:lpstr>
      <vt:lpstr>France Bonus 200</vt:lpstr>
      <vt:lpstr>France 500</vt:lpstr>
      <vt:lpstr>France 500</vt:lpstr>
      <vt:lpstr>France Bonus 250</vt:lpstr>
      <vt:lpstr>France Bonus 250</vt:lpstr>
      <vt:lpstr>Latin America 100</vt:lpstr>
      <vt:lpstr>Latin America 100</vt:lpstr>
      <vt:lpstr>Latin America Bonus 50</vt:lpstr>
      <vt:lpstr>Latin America Bonus 50</vt:lpstr>
      <vt:lpstr>Latin America 200</vt:lpstr>
      <vt:lpstr>Latin America 200</vt:lpstr>
      <vt:lpstr>Latin America Bonus 100</vt:lpstr>
      <vt:lpstr>Latin America Bonus 100</vt:lpstr>
      <vt:lpstr>Latin America 300</vt:lpstr>
      <vt:lpstr>Latin America 300</vt:lpstr>
      <vt:lpstr>Latin America Bonus 150</vt:lpstr>
      <vt:lpstr>Latin America Bonus 150</vt:lpstr>
      <vt:lpstr>Latin America 400</vt:lpstr>
      <vt:lpstr>Latin America 400</vt:lpstr>
      <vt:lpstr>Latin America Bonus 200</vt:lpstr>
      <vt:lpstr>Latin America Bonus 200</vt:lpstr>
      <vt:lpstr>Latin America 500</vt:lpstr>
      <vt:lpstr>Latin America 500</vt:lpstr>
      <vt:lpstr>Latin America Bonus 250</vt:lpstr>
      <vt:lpstr>Latin America Bonus 250</vt:lpstr>
      <vt:lpstr>PowerPoint Presentation</vt:lpstr>
      <vt:lpstr>British kings have always had some version of Parliament.  Kings would traditionally ask the advice of Parliament; especially when it came to taxes. King Edward I feared the wrath of Parliament and accepted the rule that king cannot tax without consent of Parliament. Queen Elizabeth I often consulted Parliament.</vt:lpstr>
      <vt:lpstr>PowerPoint Presentation</vt:lpstr>
      <vt:lpstr>Kings would often need money for many things, mainly wars.  Traditionally kings would need the permission of Parliament when it came to money.  Some kings believed in Divine Right, in which Parliament had no role.  And so they conflicted.  After every conflict, a document was written guaranteeing the need of Parliament’s permission to tax (Magna Carta, Petition of Rights).  This conflict ended with the Glorious Revolution when William and Mary were invited to rule England on the condition they sign the English Bill of Rights, which further limited the powers of the monarch, thus ending the conflict between king and Parliament.  Parliament won.</vt:lpstr>
      <vt:lpstr>PowerPoint Presentation</vt:lpstr>
      <vt:lpstr>James II was a Catholic monarch, which was a problem in Protestant England.  There were those who believed that since James had hereditary rights to the throne, he had the right to rule regardless of religion, even if he was Catholic.  These were the Tories and they fought to keep James as monarch.  There were those who believed that a strong Parliament was necessary at the expense of a weaker monarch, especially a Catholic monarch.  These were Whigs and they fought to replace James with a Protestant monarch, or at least a Catholic monarch with limited power.</vt:lpstr>
      <vt:lpstr>PowerPoint Presentation</vt:lpstr>
      <vt:lpstr>Purpose of government is for self-protection – Hobbes.  People are sovereign and consent for protection of natural rights to life, liberty, and property – Locke.  Government is a contract between rulers and the people – Rousseau.   If a government breaks its contract with the people, the people have a right to revolt and change their government to one that will not break its contract – Locke.  </vt:lpstr>
      <vt:lpstr>PowerPoint Presentation</vt:lpstr>
      <vt:lpstr>Best form of government includes a separation of powers; legislative, executive, judicial – Montesquieu. Religious toleration should triumph over religious fanaticism; there should be a separation of church and state – Voltaire. </vt:lpstr>
      <vt:lpstr>PowerPoint Presentation</vt:lpstr>
      <vt:lpstr>Bastille was a huge fortress in the middle of Paris that served as both a prison and an armory.  Was a symbol of the strength and dominance of the French monarchy.  The storming of the Bastille was the start of the French Revolution. </vt:lpstr>
      <vt:lpstr>PowerPoint Presentation</vt:lpstr>
      <vt:lpstr>Austria:  Marie Antoinette was Austrian and the monarch (her brother) did not want her to lose the throne.  Prussia:  Did not want these revolutionary ideas to spread into Prussia.   Spain:  Did not want these revolutionary ideas to spread into Spain.   Great Britain:  Was an opportunity to diminish the power of their enemy; and wanted to get back at France for their help in the American Revolution. </vt:lpstr>
      <vt:lpstr>PowerPoint Presentation</vt:lpstr>
      <vt:lpstr>Absolute monarchy came to an end in France.  Provided opportunity for Napoleon to shine and eventually rise to power.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Default Name</dc:creator>
  <cp:lastModifiedBy>Hana A. Hecht (hahecht)</cp:lastModifiedBy>
  <cp:revision>31</cp:revision>
  <dcterms:created xsi:type="dcterms:W3CDTF">2012-12-09T02:06:15Z</dcterms:created>
  <dcterms:modified xsi:type="dcterms:W3CDTF">2014-12-11T13:28:28Z</dcterms:modified>
</cp:coreProperties>
</file>