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8" r:id="rId3"/>
    <p:sldId id="257" r:id="rId4"/>
    <p:sldId id="259" r:id="rId5"/>
    <p:sldId id="260" r:id="rId6"/>
    <p:sldId id="261" r:id="rId7"/>
    <p:sldId id="262" r:id="rId8"/>
    <p:sldId id="263" r:id="rId9"/>
    <p:sldId id="264" r:id="rId10"/>
    <p:sldId id="320" r:id="rId11"/>
    <p:sldId id="321" r:id="rId12"/>
    <p:sldId id="322" r:id="rId13"/>
    <p:sldId id="323" r:id="rId14"/>
    <p:sldId id="265"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24" r:id="rId40"/>
    <p:sldId id="325"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68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02B2D1D-0EF2-4E63-89B5-6814C685324D}"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838D-255E-4103-BDF5-5A98CB15F10E}"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B2D1D-0EF2-4E63-89B5-6814C685324D}"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838D-255E-4103-BDF5-5A98CB15F1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B2D1D-0EF2-4E63-89B5-6814C685324D}"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838D-255E-4103-BDF5-5A98CB15F1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B2D1D-0EF2-4E63-89B5-6814C685324D}"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838D-255E-4103-BDF5-5A98CB15F1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802B2D1D-0EF2-4E63-89B5-6814C685324D}" type="datetimeFigureOut">
              <a:rPr lang="en-US" smtClean="0"/>
              <a:t>2/10/2015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2DF4838D-255E-4103-BDF5-5A98CB15F10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2B2D1D-0EF2-4E63-89B5-6814C685324D}"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4838D-255E-4103-BDF5-5A98CB15F1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2B2D1D-0EF2-4E63-89B5-6814C685324D}" type="datetimeFigureOut">
              <a:rPr lang="en-US" smtClean="0"/>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F4838D-255E-4103-BDF5-5A98CB15F1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B2D1D-0EF2-4E63-89B5-6814C685324D}" type="datetimeFigureOut">
              <a:rPr lang="en-US" smtClean="0"/>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F4838D-255E-4103-BDF5-5A98CB15F1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B2D1D-0EF2-4E63-89B5-6814C685324D}" type="datetimeFigureOut">
              <a:rPr lang="en-US" smtClean="0"/>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F4838D-255E-4103-BDF5-5A98CB15F1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2B2D1D-0EF2-4E63-89B5-6814C685324D}"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4838D-255E-4103-BDF5-5A98CB15F10E}"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802B2D1D-0EF2-4E63-89B5-6814C685324D}"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4838D-255E-4103-BDF5-5A98CB15F10E}"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02B2D1D-0EF2-4E63-89B5-6814C685324D}" type="datetimeFigureOut">
              <a:rPr lang="en-US" smtClean="0"/>
              <a:t>2/10/2015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2DF4838D-255E-4103-BDF5-5A98CB15F10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8.xml"/><Relationship Id="rId18" Type="http://schemas.openxmlformats.org/officeDocument/2006/relationships/slide" Target="slide46.xml"/><Relationship Id="rId26" Type="http://schemas.openxmlformats.org/officeDocument/2006/relationships/slide" Target="slide50.xml"/><Relationship Id="rId3" Type="http://schemas.openxmlformats.org/officeDocument/2006/relationships/slide" Target="slide12.xml"/><Relationship Id="rId21" Type="http://schemas.openxmlformats.org/officeDocument/2006/relationships/slide" Target="slide32.xml"/><Relationship Id="rId7" Type="http://schemas.openxmlformats.org/officeDocument/2006/relationships/slide" Target="slide8.xml"/><Relationship Id="rId12" Type="http://schemas.openxmlformats.org/officeDocument/2006/relationships/slide" Target="slide18.xml"/><Relationship Id="rId17" Type="http://schemas.openxmlformats.org/officeDocument/2006/relationships/slide" Target="slide30.xml"/><Relationship Id="rId25" Type="http://schemas.openxmlformats.org/officeDocument/2006/relationships/slide" Target="slide36.xml"/><Relationship Id="rId2" Type="http://schemas.openxmlformats.org/officeDocument/2006/relationships/image" Target="../media/image1.png"/><Relationship Id="rId16" Type="http://schemas.openxmlformats.org/officeDocument/2006/relationships/slide" Target="slide20.xml"/><Relationship Id="rId20" Type="http://schemas.openxmlformats.org/officeDocument/2006/relationships/slide" Target="slide22.xml"/><Relationship Id="rId1" Type="http://schemas.openxmlformats.org/officeDocument/2006/relationships/slideLayout" Target="../slideLayouts/slideLayout3.xml"/><Relationship Id="rId6" Type="http://schemas.openxmlformats.org/officeDocument/2006/relationships/slide" Target="slide6.xml"/><Relationship Id="rId11" Type="http://schemas.openxmlformats.org/officeDocument/2006/relationships/slide" Target="slide52.xml"/><Relationship Id="rId24" Type="http://schemas.openxmlformats.org/officeDocument/2006/relationships/slide" Target="slide24.xml"/><Relationship Id="rId5" Type="http://schemas.openxmlformats.org/officeDocument/2006/relationships/slide" Target="slide4.xml"/><Relationship Id="rId15" Type="http://schemas.openxmlformats.org/officeDocument/2006/relationships/slide" Target="slide54.xml"/><Relationship Id="rId23" Type="http://schemas.openxmlformats.org/officeDocument/2006/relationships/slide" Target="slide60.xml"/><Relationship Id="rId28" Type="http://schemas.openxmlformats.org/officeDocument/2006/relationships/slide" Target="slide64.xml"/><Relationship Id="rId10" Type="http://schemas.openxmlformats.org/officeDocument/2006/relationships/slide" Target="slide40.xml"/><Relationship Id="rId19" Type="http://schemas.openxmlformats.org/officeDocument/2006/relationships/slide" Target="slide56.xml"/><Relationship Id="rId4" Type="http://schemas.openxmlformats.org/officeDocument/2006/relationships/slide" Target="slide2.xml"/><Relationship Id="rId9" Type="http://schemas.openxmlformats.org/officeDocument/2006/relationships/slide" Target="slide26.xml"/><Relationship Id="rId14" Type="http://schemas.openxmlformats.org/officeDocument/2006/relationships/slide" Target="slide42.xml"/><Relationship Id="rId22" Type="http://schemas.openxmlformats.org/officeDocument/2006/relationships/slide" Target="slide48.xml"/><Relationship Id="rId27" Type="http://schemas.openxmlformats.org/officeDocument/2006/relationships/slide" Target="slide6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026" name="Picture 2" descr="C:\Users\hahecht\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0"/>
            <a:ext cx="912753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52400" y="685800"/>
            <a:ext cx="1447800" cy="1066800"/>
          </a:xfrm>
          <a:prstGeom prst="roundRect">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Industrialization in England</a:t>
            </a:r>
            <a:endParaRPr lang="en-US" sz="1400" dirty="0"/>
          </a:p>
        </p:txBody>
      </p:sp>
      <p:sp>
        <p:nvSpPr>
          <p:cNvPr id="8" name="Rounded Rectangle 7"/>
          <p:cNvSpPr/>
          <p:nvPr/>
        </p:nvSpPr>
        <p:spPr>
          <a:xfrm>
            <a:off x="7467600" y="685800"/>
            <a:ext cx="1447800" cy="1066800"/>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Imperialism</a:t>
            </a:r>
            <a:endParaRPr lang="en-US" sz="1400" dirty="0"/>
          </a:p>
        </p:txBody>
      </p:sp>
      <p:sp>
        <p:nvSpPr>
          <p:cNvPr id="9" name="Rounded Rectangle 8"/>
          <p:cNvSpPr/>
          <p:nvPr/>
        </p:nvSpPr>
        <p:spPr>
          <a:xfrm>
            <a:off x="1981200" y="685800"/>
            <a:ext cx="1447800" cy="10668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Inventors and Inventions</a:t>
            </a:r>
            <a:endParaRPr lang="en-US" sz="1400" dirty="0"/>
          </a:p>
        </p:txBody>
      </p:sp>
      <p:sp>
        <p:nvSpPr>
          <p:cNvPr id="10" name="Rounded Rectangle 9"/>
          <p:cNvSpPr/>
          <p:nvPr/>
        </p:nvSpPr>
        <p:spPr>
          <a:xfrm>
            <a:off x="5562600" y="685800"/>
            <a:ext cx="1447800" cy="10668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Capitalism, Socialism, and Communism</a:t>
            </a:r>
            <a:endParaRPr lang="en-US" sz="1400" dirty="0"/>
          </a:p>
        </p:txBody>
      </p:sp>
      <p:sp>
        <p:nvSpPr>
          <p:cNvPr id="11" name="Rounded Rectangle 10"/>
          <p:cNvSpPr/>
          <p:nvPr/>
        </p:nvSpPr>
        <p:spPr>
          <a:xfrm>
            <a:off x="3733800" y="685800"/>
            <a:ext cx="1447800" cy="106680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The Good, the Bad, and the Ugly </a:t>
            </a:r>
            <a:endParaRPr lang="en-US" sz="1400" dirty="0"/>
          </a:p>
        </p:txBody>
      </p:sp>
      <p:sp>
        <p:nvSpPr>
          <p:cNvPr id="12" name="Rounded Rectangle 11"/>
          <p:cNvSpPr/>
          <p:nvPr/>
        </p:nvSpPr>
        <p:spPr>
          <a:xfrm>
            <a:off x="173182" y="5791200"/>
            <a:ext cx="1447800" cy="685800"/>
          </a:xfrm>
          <a:prstGeom prst="roundRect">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hlinkClick r:id="rId3" action="ppaction://hlinksldjump"/>
              </a:rPr>
              <a:t>500</a:t>
            </a:r>
            <a:endParaRPr lang="en-US" sz="2000" b="1" dirty="0"/>
          </a:p>
        </p:txBody>
      </p:sp>
      <p:sp>
        <p:nvSpPr>
          <p:cNvPr id="17" name="Rounded Rectangle 16"/>
          <p:cNvSpPr/>
          <p:nvPr/>
        </p:nvSpPr>
        <p:spPr>
          <a:xfrm>
            <a:off x="145473" y="2438400"/>
            <a:ext cx="1447800" cy="685800"/>
          </a:xfrm>
          <a:prstGeom prst="round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4" action="ppaction://hlinksldjump"/>
              </a:rPr>
              <a:t>1</a:t>
            </a:r>
            <a:r>
              <a:rPr lang="en-US" sz="2000" b="1" dirty="0" smtClean="0">
                <a:hlinkClick r:id="rId4" action="ppaction://hlinksldjump"/>
              </a:rPr>
              <a:t>00</a:t>
            </a:r>
            <a:endParaRPr lang="en-US" sz="2000" b="1" dirty="0"/>
          </a:p>
        </p:txBody>
      </p:sp>
      <p:sp>
        <p:nvSpPr>
          <p:cNvPr id="18" name="Rounded Rectangle 17"/>
          <p:cNvSpPr/>
          <p:nvPr/>
        </p:nvSpPr>
        <p:spPr>
          <a:xfrm>
            <a:off x="152400" y="3276600"/>
            <a:ext cx="1447800" cy="685800"/>
          </a:xfrm>
          <a:prstGeom prst="round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5" action="ppaction://hlinksldjump"/>
              </a:rPr>
              <a:t>2</a:t>
            </a:r>
            <a:r>
              <a:rPr lang="en-US" sz="2000" b="1" dirty="0" smtClean="0">
                <a:hlinkClick r:id="rId5" action="ppaction://hlinksldjump"/>
              </a:rPr>
              <a:t>00</a:t>
            </a:r>
            <a:endParaRPr lang="en-US" sz="2000" b="1" dirty="0"/>
          </a:p>
        </p:txBody>
      </p:sp>
      <p:sp>
        <p:nvSpPr>
          <p:cNvPr id="19" name="Rounded Rectangle 18"/>
          <p:cNvSpPr/>
          <p:nvPr/>
        </p:nvSpPr>
        <p:spPr>
          <a:xfrm>
            <a:off x="152400" y="4114800"/>
            <a:ext cx="1447800" cy="685800"/>
          </a:xfrm>
          <a:prstGeom prst="roundRec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6" action="ppaction://hlinksldjump"/>
              </a:rPr>
              <a:t>3</a:t>
            </a:r>
            <a:r>
              <a:rPr lang="en-US" sz="2000" b="1" dirty="0" smtClean="0">
                <a:hlinkClick r:id="rId6" action="ppaction://hlinksldjump"/>
              </a:rPr>
              <a:t>00</a:t>
            </a:r>
            <a:endParaRPr lang="en-US" sz="2000" b="1" dirty="0"/>
          </a:p>
        </p:txBody>
      </p:sp>
      <p:sp>
        <p:nvSpPr>
          <p:cNvPr id="20" name="Rounded Rectangle 19"/>
          <p:cNvSpPr/>
          <p:nvPr/>
        </p:nvSpPr>
        <p:spPr>
          <a:xfrm>
            <a:off x="152400" y="4953000"/>
            <a:ext cx="1447800" cy="685800"/>
          </a:xfrm>
          <a:prstGeom prst="roundRect">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7" action="ppaction://hlinksldjump"/>
              </a:rPr>
              <a:t>4</a:t>
            </a:r>
            <a:r>
              <a:rPr lang="en-US" sz="2000" b="1" dirty="0" smtClean="0">
                <a:hlinkClick r:id="rId7" action="ppaction://hlinksldjump"/>
              </a:rPr>
              <a:t>00</a:t>
            </a:r>
            <a:endParaRPr lang="en-US" sz="2000" b="1" dirty="0"/>
          </a:p>
        </p:txBody>
      </p:sp>
      <p:sp>
        <p:nvSpPr>
          <p:cNvPr id="21" name="Rounded Rectangle 20"/>
          <p:cNvSpPr/>
          <p:nvPr/>
        </p:nvSpPr>
        <p:spPr>
          <a:xfrm>
            <a:off x="1981200" y="2438400"/>
            <a:ext cx="1447800" cy="685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8" action="ppaction://hlinksldjump"/>
              </a:rPr>
              <a:t>1</a:t>
            </a:r>
            <a:r>
              <a:rPr lang="en-US" sz="2000" b="1" dirty="0" smtClean="0">
                <a:hlinkClick r:id="rId8" action="ppaction://hlinksldjump"/>
              </a:rPr>
              <a:t>00</a:t>
            </a:r>
            <a:endParaRPr lang="en-US" sz="2000" b="1" dirty="0"/>
          </a:p>
        </p:txBody>
      </p:sp>
      <p:sp>
        <p:nvSpPr>
          <p:cNvPr id="22" name="Rounded Rectangle 21"/>
          <p:cNvSpPr/>
          <p:nvPr/>
        </p:nvSpPr>
        <p:spPr>
          <a:xfrm>
            <a:off x="3733800" y="2438400"/>
            <a:ext cx="1447800" cy="6858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9" action="ppaction://hlinksldjump"/>
              </a:rPr>
              <a:t>1</a:t>
            </a:r>
            <a:r>
              <a:rPr lang="en-US" sz="2000" b="1" dirty="0" smtClean="0">
                <a:hlinkClick r:id="rId9" action="ppaction://hlinksldjump"/>
              </a:rPr>
              <a:t>00</a:t>
            </a:r>
            <a:endParaRPr lang="en-US" sz="2000" b="1" dirty="0"/>
          </a:p>
        </p:txBody>
      </p:sp>
      <p:sp>
        <p:nvSpPr>
          <p:cNvPr id="23" name="Rounded Rectangle 22"/>
          <p:cNvSpPr/>
          <p:nvPr/>
        </p:nvSpPr>
        <p:spPr>
          <a:xfrm>
            <a:off x="5562600" y="2438400"/>
            <a:ext cx="1447800" cy="685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0" action="ppaction://hlinksldjump"/>
              </a:rPr>
              <a:t>1</a:t>
            </a:r>
            <a:r>
              <a:rPr lang="en-US" sz="2000" b="1" dirty="0" smtClean="0">
                <a:hlinkClick r:id="rId10" action="ppaction://hlinksldjump"/>
              </a:rPr>
              <a:t>00</a:t>
            </a:r>
            <a:endParaRPr lang="en-US" sz="2000" b="1" dirty="0"/>
          </a:p>
        </p:txBody>
      </p:sp>
      <p:sp>
        <p:nvSpPr>
          <p:cNvPr id="24" name="Rounded Rectangle 23"/>
          <p:cNvSpPr/>
          <p:nvPr/>
        </p:nvSpPr>
        <p:spPr>
          <a:xfrm>
            <a:off x="7467600" y="2438400"/>
            <a:ext cx="1447800" cy="6858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1" action="ppaction://hlinksldjump"/>
              </a:rPr>
              <a:t>1</a:t>
            </a:r>
            <a:r>
              <a:rPr lang="en-US" sz="2000" b="1" dirty="0" smtClean="0">
                <a:hlinkClick r:id="rId11" action="ppaction://hlinksldjump"/>
              </a:rPr>
              <a:t>00</a:t>
            </a:r>
            <a:endParaRPr lang="en-US" sz="2000" b="1" dirty="0"/>
          </a:p>
        </p:txBody>
      </p:sp>
      <p:sp>
        <p:nvSpPr>
          <p:cNvPr id="25" name="Rounded Rectangle 24"/>
          <p:cNvSpPr/>
          <p:nvPr/>
        </p:nvSpPr>
        <p:spPr>
          <a:xfrm>
            <a:off x="1981200" y="3276600"/>
            <a:ext cx="1447800" cy="685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2" action="ppaction://hlinksldjump"/>
              </a:rPr>
              <a:t>2</a:t>
            </a:r>
            <a:r>
              <a:rPr lang="en-US" sz="2000" b="1" dirty="0" smtClean="0">
                <a:hlinkClick r:id="rId12" action="ppaction://hlinksldjump"/>
              </a:rPr>
              <a:t>00</a:t>
            </a:r>
            <a:endParaRPr lang="en-US" sz="2000" b="1" dirty="0"/>
          </a:p>
        </p:txBody>
      </p:sp>
      <p:sp>
        <p:nvSpPr>
          <p:cNvPr id="26" name="Rounded Rectangle 25"/>
          <p:cNvSpPr/>
          <p:nvPr/>
        </p:nvSpPr>
        <p:spPr>
          <a:xfrm>
            <a:off x="3733800" y="3276600"/>
            <a:ext cx="1447800" cy="685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3" action="ppaction://hlinksldjump"/>
              </a:rPr>
              <a:t>2</a:t>
            </a:r>
            <a:r>
              <a:rPr lang="en-US" sz="2000" b="1" dirty="0" smtClean="0">
                <a:hlinkClick r:id="rId13" action="ppaction://hlinksldjump"/>
              </a:rPr>
              <a:t>00</a:t>
            </a:r>
            <a:endParaRPr lang="en-US" sz="2000" b="1" dirty="0"/>
          </a:p>
        </p:txBody>
      </p:sp>
      <p:sp>
        <p:nvSpPr>
          <p:cNvPr id="27" name="Rounded Rectangle 26"/>
          <p:cNvSpPr/>
          <p:nvPr/>
        </p:nvSpPr>
        <p:spPr>
          <a:xfrm>
            <a:off x="5562600" y="3276600"/>
            <a:ext cx="1447800" cy="685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4" action="ppaction://hlinksldjump"/>
              </a:rPr>
              <a:t>2</a:t>
            </a:r>
            <a:r>
              <a:rPr lang="en-US" sz="2000" b="1" dirty="0" smtClean="0">
                <a:hlinkClick r:id="rId14" action="ppaction://hlinksldjump"/>
              </a:rPr>
              <a:t>00</a:t>
            </a:r>
            <a:endParaRPr lang="en-US" sz="2000" b="1" dirty="0"/>
          </a:p>
        </p:txBody>
      </p:sp>
      <p:sp>
        <p:nvSpPr>
          <p:cNvPr id="28" name="Rounded Rectangle 27"/>
          <p:cNvSpPr/>
          <p:nvPr/>
        </p:nvSpPr>
        <p:spPr>
          <a:xfrm>
            <a:off x="7467600" y="3276600"/>
            <a:ext cx="1447800" cy="6858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5" action="ppaction://hlinksldjump"/>
              </a:rPr>
              <a:t>2</a:t>
            </a:r>
            <a:r>
              <a:rPr lang="en-US" sz="2000" b="1" dirty="0" smtClean="0">
                <a:hlinkClick r:id="rId15" action="ppaction://hlinksldjump"/>
              </a:rPr>
              <a:t>00</a:t>
            </a:r>
            <a:endParaRPr lang="en-US" sz="2000" b="1" dirty="0"/>
          </a:p>
        </p:txBody>
      </p:sp>
      <p:sp>
        <p:nvSpPr>
          <p:cNvPr id="29" name="Rounded Rectangle 28"/>
          <p:cNvSpPr/>
          <p:nvPr/>
        </p:nvSpPr>
        <p:spPr>
          <a:xfrm>
            <a:off x="1981200" y="4114800"/>
            <a:ext cx="1447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6" action="ppaction://hlinksldjump"/>
              </a:rPr>
              <a:t>3</a:t>
            </a:r>
            <a:r>
              <a:rPr lang="en-US" sz="2000" b="1" dirty="0" smtClean="0">
                <a:hlinkClick r:id="rId16" action="ppaction://hlinksldjump"/>
              </a:rPr>
              <a:t>00</a:t>
            </a:r>
            <a:endParaRPr lang="en-US" sz="2000" b="1" dirty="0"/>
          </a:p>
        </p:txBody>
      </p:sp>
      <p:sp>
        <p:nvSpPr>
          <p:cNvPr id="30" name="Rounded Rectangle 29"/>
          <p:cNvSpPr/>
          <p:nvPr/>
        </p:nvSpPr>
        <p:spPr>
          <a:xfrm>
            <a:off x="3733800" y="4114800"/>
            <a:ext cx="1447800" cy="6858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7" action="ppaction://hlinksldjump"/>
              </a:rPr>
              <a:t>3</a:t>
            </a:r>
            <a:r>
              <a:rPr lang="en-US" sz="2000" b="1" dirty="0" smtClean="0">
                <a:hlinkClick r:id="rId17" action="ppaction://hlinksldjump"/>
              </a:rPr>
              <a:t>00</a:t>
            </a:r>
            <a:endParaRPr lang="en-US" sz="2000" b="1" dirty="0"/>
          </a:p>
        </p:txBody>
      </p:sp>
      <p:sp>
        <p:nvSpPr>
          <p:cNvPr id="31" name="Rounded Rectangle 30"/>
          <p:cNvSpPr/>
          <p:nvPr/>
        </p:nvSpPr>
        <p:spPr>
          <a:xfrm>
            <a:off x="5562600" y="4114800"/>
            <a:ext cx="1447800" cy="685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8" action="ppaction://hlinksldjump"/>
              </a:rPr>
              <a:t>3</a:t>
            </a:r>
            <a:r>
              <a:rPr lang="en-US" sz="2000" b="1" dirty="0" smtClean="0">
                <a:hlinkClick r:id="rId18" action="ppaction://hlinksldjump"/>
              </a:rPr>
              <a:t>00</a:t>
            </a:r>
            <a:endParaRPr lang="en-US" sz="2000" b="1" dirty="0"/>
          </a:p>
        </p:txBody>
      </p:sp>
      <p:sp>
        <p:nvSpPr>
          <p:cNvPr id="32" name="Rounded Rectangle 31"/>
          <p:cNvSpPr/>
          <p:nvPr/>
        </p:nvSpPr>
        <p:spPr>
          <a:xfrm>
            <a:off x="7467600" y="4114800"/>
            <a:ext cx="1447800" cy="6858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19" action="ppaction://hlinksldjump"/>
              </a:rPr>
              <a:t>3</a:t>
            </a:r>
            <a:r>
              <a:rPr lang="en-US" sz="2000" b="1" dirty="0" smtClean="0">
                <a:hlinkClick r:id="rId19" action="ppaction://hlinksldjump"/>
              </a:rPr>
              <a:t>00</a:t>
            </a:r>
            <a:endParaRPr lang="en-US" sz="2000" b="1" dirty="0"/>
          </a:p>
        </p:txBody>
      </p:sp>
      <p:sp>
        <p:nvSpPr>
          <p:cNvPr id="33" name="Rounded Rectangle 32"/>
          <p:cNvSpPr/>
          <p:nvPr/>
        </p:nvSpPr>
        <p:spPr>
          <a:xfrm>
            <a:off x="1981200" y="4953000"/>
            <a:ext cx="1447800" cy="6858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20" action="ppaction://hlinksldjump"/>
              </a:rPr>
              <a:t>4</a:t>
            </a:r>
            <a:r>
              <a:rPr lang="en-US" sz="2000" b="1" dirty="0" smtClean="0">
                <a:hlinkClick r:id="rId20" action="ppaction://hlinksldjump"/>
              </a:rPr>
              <a:t>00</a:t>
            </a:r>
            <a:endParaRPr lang="en-US" sz="2000" b="1" dirty="0"/>
          </a:p>
        </p:txBody>
      </p:sp>
      <p:sp>
        <p:nvSpPr>
          <p:cNvPr id="34" name="Rounded Rectangle 33"/>
          <p:cNvSpPr/>
          <p:nvPr/>
        </p:nvSpPr>
        <p:spPr>
          <a:xfrm>
            <a:off x="3733800" y="4953000"/>
            <a:ext cx="1447800" cy="6858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21" action="ppaction://hlinksldjump"/>
              </a:rPr>
              <a:t>4</a:t>
            </a:r>
            <a:r>
              <a:rPr lang="en-US" sz="2000" b="1" dirty="0" smtClean="0">
                <a:hlinkClick r:id="rId21" action="ppaction://hlinksldjump"/>
              </a:rPr>
              <a:t>00</a:t>
            </a:r>
            <a:endParaRPr lang="en-US" sz="2000" b="1" dirty="0"/>
          </a:p>
        </p:txBody>
      </p:sp>
      <p:sp>
        <p:nvSpPr>
          <p:cNvPr id="35" name="Rounded Rectangle 34"/>
          <p:cNvSpPr/>
          <p:nvPr/>
        </p:nvSpPr>
        <p:spPr>
          <a:xfrm>
            <a:off x="5562600" y="4953000"/>
            <a:ext cx="1447800" cy="6858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22" action="ppaction://hlinksldjump"/>
              </a:rPr>
              <a:t>4</a:t>
            </a:r>
            <a:r>
              <a:rPr lang="en-US" sz="2000" b="1" dirty="0" smtClean="0">
                <a:hlinkClick r:id="rId22" action="ppaction://hlinksldjump"/>
              </a:rPr>
              <a:t>00</a:t>
            </a:r>
            <a:endParaRPr lang="en-US" sz="2000" b="1" dirty="0"/>
          </a:p>
        </p:txBody>
      </p:sp>
      <p:sp>
        <p:nvSpPr>
          <p:cNvPr id="36" name="Rounded Rectangle 35"/>
          <p:cNvSpPr/>
          <p:nvPr/>
        </p:nvSpPr>
        <p:spPr>
          <a:xfrm>
            <a:off x="7467600" y="4953000"/>
            <a:ext cx="1447800" cy="6858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linkClick r:id="rId23" action="ppaction://hlinksldjump"/>
              </a:rPr>
              <a:t>4</a:t>
            </a:r>
            <a:r>
              <a:rPr lang="en-US" sz="2000" b="1" dirty="0" smtClean="0">
                <a:hlinkClick r:id="rId23" action="ppaction://hlinksldjump"/>
              </a:rPr>
              <a:t>00</a:t>
            </a:r>
            <a:endParaRPr lang="en-US" sz="2000" b="1" dirty="0"/>
          </a:p>
        </p:txBody>
      </p:sp>
      <p:sp>
        <p:nvSpPr>
          <p:cNvPr id="37" name="Rounded Rectangle 36"/>
          <p:cNvSpPr/>
          <p:nvPr/>
        </p:nvSpPr>
        <p:spPr>
          <a:xfrm>
            <a:off x="1981200" y="5791200"/>
            <a:ext cx="1447800" cy="6858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hlinkClick r:id="rId24" action="ppaction://hlinksldjump"/>
              </a:rPr>
              <a:t>500</a:t>
            </a:r>
            <a:endParaRPr lang="en-US" sz="2000" b="1" dirty="0"/>
          </a:p>
        </p:txBody>
      </p:sp>
      <p:sp>
        <p:nvSpPr>
          <p:cNvPr id="38" name="Rounded Rectangle 37"/>
          <p:cNvSpPr/>
          <p:nvPr/>
        </p:nvSpPr>
        <p:spPr>
          <a:xfrm>
            <a:off x="3733800" y="5791200"/>
            <a:ext cx="1447800" cy="68580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hlinkClick r:id="rId25" action="ppaction://hlinksldjump"/>
              </a:rPr>
              <a:t>500</a:t>
            </a:r>
            <a:endParaRPr lang="en-US" sz="2000" b="1" dirty="0"/>
          </a:p>
        </p:txBody>
      </p:sp>
      <p:sp>
        <p:nvSpPr>
          <p:cNvPr id="39" name="Rounded Rectangle 38"/>
          <p:cNvSpPr/>
          <p:nvPr/>
        </p:nvSpPr>
        <p:spPr>
          <a:xfrm>
            <a:off x="5562600" y="5791200"/>
            <a:ext cx="1447800" cy="6858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hlinkClick r:id="rId26" action="ppaction://hlinksldjump"/>
              </a:rPr>
              <a:t>500</a:t>
            </a:r>
            <a:endParaRPr lang="en-US" sz="2000" b="1" dirty="0"/>
          </a:p>
        </p:txBody>
      </p:sp>
      <p:sp>
        <p:nvSpPr>
          <p:cNvPr id="40" name="Rounded Rectangle 39"/>
          <p:cNvSpPr/>
          <p:nvPr/>
        </p:nvSpPr>
        <p:spPr>
          <a:xfrm>
            <a:off x="7467600" y="5791200"/>
            <a:ext cx="1447800" cy="685800"/>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hlinkClick r:id="rId27" action="ppaction://hlinksldjump"/>
              </a:rPr>
              <a:t>500</a:t>
            </a:r>
            <a:endParaRPr lang="en-US" sz="2000" b="1" dirty="0"/>
          </a:p>
        </p:txBody>
      </p:sp>
      <p:sp>
        <p:nvSpPr>
          <p:cNvPr id="41" name="Sun 40">
            <a:hlinkClick r:id="rId28" action="ppaction://hlinksldjump"/>
          </p:cNvPr>
          <p:cNvSpPr/>
          <p:nvPr/>
        </p:nvSpPr>
        <p:spPr>
          <a:xfrm>
            <a:off x="4000500" y="-107373"/>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38354" y="111672"/>
            <a:ext cx="838691" cy="400110"/>
          </a:xfrm>
          <a:prstGeom prst="rect">
            <a:avLst/>
          </a:prstGeom>
          <a:noFill/>
        </p:spPr>
        <p:txBody>
          <a:bodyPr wrap="none" lIns="91440" tIns="45720" rIns="91440" bIns="45720">
            <a:spAutoFit/>
          </a:bodyPr>
          <a:lstStyle/>
          <a:p>
            <a:pPr algn="ctr"/>
            <a:r>
              <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hlinkClick r:id="rId28" action="ppaction://hlinksldjump"/>
              </a:rPr>
              <a:t>Bonus</a:t>
            </a:r>
            <a:endParaRPr lang="en-US"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412876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 - Bonus</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Explain the two roles the British Enclosure Movement played in the Industrial Revolution.</a:t>
            </a:r>
            <a:endParaRPr lang="en-US" dirty="0"/>
          </a:p>
        </p:txBody>
      </p:sp>
    </p:spTree>
    <p:extLst>
      <p:ext uri="{BB962C8B-B14F-4D97-AF65-F5344CB8AC3E}">
        <p14:creationId xmlns:p14="http://schemas.microsoft.com/office/powerpoint/2010/main" val="3000677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 - Bonus</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Explain the two roles the British Enclosure Movement played in the Industrial Revolution</a:t>
            </a:r>
            <a:r>
              <a:rPr lang="en-US" dirty="0" smtClean="0"/>
              <a:t>.</a:t>
            </a:r>
          </a:p>
          <a:p>
            <a:pPr marL="0" indent="0" algn="ctr">
              <a:buNone/>
            </a:pPr>
            <a:endParaRPr lang="en-US" dirty="0"/>
          </a:p>
          <a:p>
            <a:pPr marL="0" indent="0" algn="ctr">
              <a:buNone/>
            </a:pPr>
            <a:r>
              <a:rPr lang="en-US" dirty="0" smtClean="0"/>
              <a:t>When the British government enclosed and sold private property, it forced the poor farmers and the cottage industries living on the land to leave and find work in the cities.  It was these workers that powered the Industrial Revolution.</a:t>
            </a:r>
          </a:p>
          <a:p>
            <a:pPr marL="0" indent="0" algn="ctr">
              <a:buNone/>
            </a:pPr>
            <a:r>
              <a:rPr lang="en-US" dirty="0" smtClean="0"/>
              <a:t>When the British government enclosed and sold private property, they sold it to factory owners who used the land to build factories.  It was these factories that created the Industrial Revolution.</a:t>
            </a:r>
            <a:endParaRPr lang="en-US" dirty="0"/>
          </a:p>
        </p:txBody>
      </p:sp>
      <p:sp>
        <p:nvSpPr>
          <p:cNvPr id="4" name="Sun 3">
            <a:hlinkClick r:id="rId2" action="ppaction://hlinksldjump"/>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428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Explain the 4 reasons </a:t>
            </a:r>
            <a:r>
              <a:rPr lang="en-US" dirty="0" smtClean="0"/>
              <a:t>the </a:t>
            </a:r>
            <a:r>
              <a:rPr lang="en-US" dirty="0"/>
              <a:t>Industrial Revolution began in England</a:t>
            </a:r>
            <a:r>
              <a:rPr lang="en-US" dirty="0" smtClean="0"/>
              <a:t>.</a:t>
            </a:r>
          </a:p>
          <a:p>
            <a:pPr marL="0" indent="0" algn="ctr">
              <a:buNone/>
            </a:pPr>
            <a:endParaRPr lang="en-US" sz="1400" dirty="0"/>
          </a:p>
        </p:txBody>
      </p:sp>
    </p:spTree>
    <p:extLst>
      <p:ext uri="{BB962C8B-B14F-4D97-AF65-F5344CB8AC3E}">
        <p14:creationId xmlns:p14="http://schemas.microsoft.com/office/powerpoint/2010/main" val="160848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Explain the 4 reasons </a:t>
            </a:r>
            <a:r>
              <a:rPr lang="en-US" dirty="0" smtClean="0"/>
              <a:t>the </a:t>
            </a:r>
            <a:r>
              <a:rPr lang="en-US" dirty="0"/>
              <a:t>Industrial Revolution began in England</a:t>
            </a:r>
            <a:r>
              <a:rPr lang="en-US" dirty="0" smtClean="0"/>
              <a:t>.</a:t>
            </a:r>
          </a:p>
          <a:p>
            <a:pPr marL="0" indent="0" algn="ctr">
              <a:buNone/>
            </a:pPr>
            <a:endParaRPr lang="en-US" sz="1400" dirty="0"/>
          </a:p>
          <a:p>
            <a:pPr marL="0" indent="0" algn="ctr">
              <a:buNone/>
            </a:pPr>
            <a:r>
              <a:rPr lang="en-US" sz="1400" dirty="0" smtClean="0"/>
              <a:t>The British government worked well with its people.  They supported their hardworking and risk-taking citizens to be inventive.  This inventiveness was necessary for the Industrial Revolution.</a:t>
            </a:r>
          </a:p>
          <a:p>
            <a:pPr marL="0" indent="0" algn="ctr">
              <a:buNone/>
            </a:pPr>
            <a:r>
              <a:rPr lang="en-US" sz="1400" dirty="0" smtClean="0"/>
              <a:t>There was social and political mobility in England which meant that if you worked hard enough, you could be successful.  This hope for a better life was sufficient motivation for the Industrial Revolution.</a:t>
            </a:r>
          </a:p>
          <a:p>
            <a:pPr marL="0" indent="0" algn="ctr">
              <a:buNone/>
            </a:pPr>
            <a:r>
              <a:rPr lang="en-US" sz="1400" dirty="0" smtClean="0"/>
              <a:t>Britain had better transportation than any other country in Europe – the best roads and the best ports for their large merchant fleet.  The transportation of goods was essential to the Industrial Revolution.</a:t>
            </a:r>
          </a:p>
          <a:p>
            <a:pPr marL="0" indent="0" algn="ctr">
              <a:buNone/>
            </a:pPr>
            <a:r>
              <a:rPr lang="en-US" sz="1400" dirty="0" smtClean="0"/>
              <a:t>England was protected from the wars raging in Europe for two reasons.  First, they were an island which provided a good barrier from the wars of mainland Europe.   Second, Britain’s history prevented them from experiencing the revolutions that spread throughout Europe in the 19</a:t>
            </a:r>
            <a:r>
              <a:rPr lang="en-US" sz="1400" baseline="30000" dirty="0" smtClean="0"/>
              <a:t>th</a:t>
            </a:r>
            <a:r>
              <a:rPr lang="en-US" sz="1400" dirty="0" smtClean="0"/>
              <a:t> century.  Britain was able to accomplish reform through legislative means rather than through violent outbreaks.  As a result, England was left unharmed to progress into the Industrial Revolution, while also being the main supplier of goods to the countries were unable to industrialize due to their involvement in the wars.  This further increased the demand for goods, which motivated England to be even faster and more efficient in the production of their goods. </a:t>
            </a:r>
            <a:endParaRPr lang="en-US" sz="14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134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invented the “spinning jenny” and why?</a:t>
            </a:r>
            <a:endParaRPr lang="en-US" sz="3200" dirty="0"/>
          </a:p>
        </p:txBody>
      </p:sp>
    </p:spTree>
    <p:extLst>
      <p:ext uri="{BB962C8B-B14F-4D97-AF65-F5344CB8AC3E}">
        <p14:creationId xmlns:p14="http://schemas.microsoft.com/office/powerpoint/2010/main" val="2228270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invented the “spinning jenny” and why?</a:t>
            </a:r>
          </a:p>
          <a:p>
            <a:pPr marL="0" indent="0" algn="ctr">
              <a:buNone/>
            </a:pPr>
            <a:endParaRPr lang="en-US" sz="3200" dirty="0" smtClean="0"/>
          </a:p>
          <a:p>
            <a:pPr marL="0" indent="0" algn="ctr">
              <a:buNone/>
            </a:pPr>
            <a:r>
              <a:rPr lang="en-US" sz="3200" dirty="0" smtClean="0"/>
              <a:t>James Hargreaves invented the “spinning jenny” because after John Kay invented the “flying shuttle” the spinners could no longer keep up with the weavers in the production of cloth.  The “spinning jenny” allowed spinners to keep up with the weavers.</a:t>
            </a:r>
            <a:endParaRPr lang="en-US" sz="3200" dirty="0"/>
          </a:p>
        </p:txBody>
      </p:sp>
      <p:sp>
        <p:nvSpPr>
          <p:cNvPr id="4" name="Sun 3">
            <a:hlinkClick r:id="rId2" action="ppaction://hlinksldjump"/>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0645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 - Bonus</a:t>
            </a:r>
            <a:br>
              <a:rPr lang="en-US" dirty="0" smtClean="0"/>
            </a:br>
            <a:r>
              <a:rPr lang="en-US" dirty="0" smtClean="0"/>
              <a:t>50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discovered bacteria and why was this important?</a:t>
            </a:r>
            <a:endParaRPr lang="en-US" sz="3200" dirty="0"/>
          </a:p>
        </p:txBody>
      </p:sp>
    </p:spTree>
    <p:extLst>
      <p:ext uri="{BB962C8B-B14F-4D97-AF65-F5344CB8AC3E}">
        <p14:creationId xmlns:p14="http://schemas.microsoft.com/office/powerpoint/2010/main" val="4046411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 - Bonus</a:t>
            </a:r>
            <a:br>
              <a:rPr lang="en-US" dirty="0" smtClean="0"/>
            </a:br>
            <a:r>
              <a:rPr lang="en-US" dirty="0" smtClean="0"/>
              <a:t>50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discovered bacteria and why was this important?</a:t>
            </a:r>
          </a:p>
          <a:p>
            <a:pPr marL="0" indent="0" algn="ctr">
              <a:buNone/>
            </a:pPr>
            <a:endParaRPr lang="en-US" sz="2800" dirty="0" smtClean="0"/>
          </a:p>
          <a:p>
            <a:pPr marL="0" indent="0" algn="ctr">
              <a:buNone/>
            </a:pPr>
            <a:r>
              <a:rPr lang="en-US" sz="2800" dirty="0" smtClean="0"/>
              <a:t>Louis Pasteur discovered bacteria (germ theory).  This was important because with the discovery of the cause of disease, cure became available (for many diseases, but not all) which meant that people no longer died from these diseases.  They lived longer and healthier lives.</a:t>
            </a:r>
            <a:endParaRPr lang="en-US" sz="28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5326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invented the steam engine and why?  What effect did it have on the clothing industry?</a:t>
            </a:r>
            <a:endParaRPr lang="en-US" sz="3200" dirty="0"/>
          </a:p>
        </p:txBody>
      </p:sp>
    </p:spTree>
    <p:extLst>
      <p:ext uri="{BB962C8B-B14F-4D97-AF65-F5344CB8AC3E}">
        <p14:creationId xmlns:p14="http://schemas.microsoft.com/office/powerpoint/2010/main" val="3679050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invented the steam engine and why?  What effect did it have on the clothing industry?</a:t>
            </a:r>
          </a:p>
          <a:p>
            <a:pPr marL="0" indent="0" algn="ctr">
              <a:buNone/>
            </a:pPr>
            <a:endParaRPr lang="en-US" sz="3200" dirty="0" smtClean="0"/>
          </a:p>
          <a:p>
            <a:pPr marL="0" indent="0" algn="ctr">
              <a:buNone/>
            </a:pPr>
            <a:r>
              <a:rPr lang="en-US" sz="3200" dirty="0" smtClean="0"/>
              <a:t>James Watt invented the steam engine to more efficiently mine iron ore.  This also created a more efficient energy source which was used in the clothing industry to power the machines.</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9888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What was the name of the system that produced goods before the Industrial Revolution and what replaced it?</a:t>
            </a:r>
            <a:endParaRPr lang="en-US" dirty="0"/>
          </a:p>
        </p:txBody>
      </p:sp>
    </p:spTree>
    <p:extLst>
      <p:ext uri="{BB962C8B-B14F-4D97-AF65-F5344CB8AC3E}">
        <p14:creationId xmlns:p14="http://schemas.microsoft.com/office/powerpoint/2010/main" val="3271069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invented the cotton gin?  What effect did it have on slavery?  Explain.</a:t>
            </a:r>
            <a:endParaRPr lang="en-US" sz="3200" dirty="0"/>
          </a:p>
        </p:txBody>
      </p:sp>
    </p:spTree>
    <p:extLst>
      <p:ext uri="{BB962C8B-B14F-4D97-AF65-F5344CB8AC3E}">
        <p14:creationId xmlns:p14="http://schemas.microsoft.com/office/powerpoint/2010/main" val="2884323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invented the cotton gin?  What effect did it have on slavery?  Explain.</a:t>
            </a:r>
          </a:p>
          <a:p>
            <a:pPr marL="0" indent="0" algn="ctr">
              <a:buNone/>
            </a:pPr>
            <a:endParaRPr lang="en-US" dirty="0" smtClean="0"/>
          </a:p>
          <a:p>
            <a:pPr marL="0" indent="0" algn="ctr">
              <a:buNone/>
            </a:pPr>
            <a:r>
              <a:rPr lang="en-US" dirty="0" smtClean="0"/>
              <a:t>Eli Whitney invented the cotton gin.  This increased the need for slaves in the United States (at least on the cotton plantations) because the cotton gin allowed the slaves to clean 50 times more cotton as before which meant that more slaves were needed to pick more cotton.</a:t>
            </a:r>
            <a:endParaRPr lang="en-US"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8054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perfected the process for making steel and why was it important?</a:t>
            </a:r>
            <a:endParaRPr lang="en-US" sz="3200" dirty="0"/>
          </a:p>
        </p:txBody>
      </p:sp>
    </p:spTree>
    <p:extLst>
      <p:ext uri="{BB962C8B-B14F-4D97-AF65-F5344CB8AC3E}">
        <p14:creationId xmlns:p14="http://schemas.microsoft.com/office/powerpoint/2010/main" val="538259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perfected the process for making steel and why was it important?</a:t>
            </a:r>
          </a:p>
          <a:p>
            <a:pPr marL="0" indent="0" algn="ctr">
              <a:buNone/>
            </a:pPr>
            <a:endParaRPr lang="en-US" sz="3200" dirty="0" smtClean="0"/>
          </a:p>
          <a:p>
            <a:pPr marL="0" indent="0" algn="ctr">
              <a:buNone/>
            </a:pPr>
            <a:r>
              <a:rPr lang="en-US" sz="3200" dirty="0" smtClean="0"/>
              <a:t>Henry Bessemer perfected the process for making steel with the Bessemer Process.  This was important because steel was a much stronger metal which allowed for stronger structures.</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486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developed the smallpox vaccine and why was it important?</a:t>
            </a:r>
            <a:endParaRPr lang="en-US" sz="3200" dirty="0"/>
          </a:p>
        </p:txBody>
      </p:sp>
    </p:spTree>
    <p:extLst>
      <p:ext uri="{BB962C8B-B14F-4D97-AF65-F5344CB8AC3E}">
        <p14:creationId xmlns:p14="http://schemas.microsoft.com/office/powerpoint/2010/main" val="198819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Inventors and Inventions</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developed the smallpox vaccine and why was it important?</a:t>
            </a:r>
          </a:p>
          <a:p>
            <a:pPr marL="0" indent="0" algn="ctr">
              <a:buNone/>
            </a:pPr>
            <a:endParaRPr lang="en-US" sz="3200" dirty="0" smtClean="0"/>
          </a:p>
          <a:p>
            <a:pPr marL="0" indent="0" algn="ctr">
              <a:buNone/>
            </a:pPr>
            <a:r>
              <a:rPr lang="en-US" sz="3200" dirty="0" smtClean="0"/>
              <a:t>Edward Jenner developed the smallpox vaccine.  This was important because small pox was a deadly disease and with its cure, people were able to survive it and live longer lives.</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3228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was the initial reaction of the working class to the Industrial Revolution?</a:t>
            </a:r>
            <a:endParaRPr lang="en-US" sz="3200" dirty="0"/>
          </a:p>
        </p:txBody>
      </p:sp>
    </p:spTree>
    <p:extLst>
      <p:ext uri="{BB962C8B-B14F-4D97-AF65-F5344CB8AC3E}">
        <p14:creationId xmlns:p14="http://schemas.microsoft.com/office/powerpoint/2010/main" val="2908142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was the initial reaction of the working class to the Industrial Revolution?</a:t>
            </a:r>
          </a:p>
          <a:p>
            <a:pPr marL="0" indent="0" algn="ctr">
              <a:buNone/>
            </a:pPr>
            <a:endParaRPr lang="en-US" sz="3200" dirty="0" smtClean="0"/>
          </a:p>
          <a:p>
            <a:pPr marL="0" indent="0" algn="ctr">
              <a:buNone/>
            </a:pPr>
            <a:r>
              <a:rPr lang="en-US" sz="3200" dirty="0" smtClean="0"/>
              <a:t>Some destroyed machines and factories</a:t>
            </a:r>
          </a:p>
          <a:p>
            <a:pPr marL="0" indent="0" algn="ctr">
              <a:buNone/>
            </a:pPr>
            <a:r>
              <a:rPr lang="en-US" sz="3200" dirty="0" smtClean="0"/>
              <a:t>Some went on strike and joined demonstrations</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2992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are four social effects of the Industrial Revolution?</a:t>
            </a:r>
            <a:endParaRPr lang="en-US" sz="3200" dirty="0"/>
          </a:p>
        </p:txBody>
      </p:sp>
    </p:spTree>
    <p:extLst>
      <p:ext uri="{BB962C8B-B14F-4D97-AF65-F5344CB8AC3E}">
        <p14:creationId xmlns:p14="http://schemas.microsoft.com/office/powerpoint/2010/main" val="110243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are four social effects of the Industrial Revolution?</a:t>
            </a:r>
          </a:p>
          <a:p>
            <a:pPr marL="0" indent="0" algn="ctr">
              <a:buNone/>
            </a:pPr>
            <a:endParaRPr lang="en-US" sz="3200" dirty="0" smtClean="0"/>
          </a:p>
          <a:p>
            <a:pPr marL="0" indent="0" algn="ctr">
              <a:buNone/>
            </a:pPr>
            <a:r>
              <a:rPr lang="en-US" sz="2800" dirty="0" smtClean="0"/>
              <a:t>Women and children entering workplace as cheap labor</a:t>
            </a:r>
          </a:p>
          <a:p>
            <a:pPr marL="0" indent="0" algn="ctr">
              <a:buNone/>
            </a:pPr>
            <a:r>
              <a:rPr lang="en-US" sz="2800" dirty="0" smtClean="0"/>
              <a:t>Introduction of reforms to end child labor</a:t>
            </a:r>
          </a:p>
          <a:p>
            <a:pPr marL="0" indent="0" algn="ctr">
              <a:buNone/>
            </a:pPr>
            <a:r>
              <a:rPr lang="en-US" sz="2800" dirty="0" smtClean="0"/>
              <a:t>Expansion of education</a:t>
            </a:r>
          </a:p>
          <a:p>
            <a:pPr marL="0" indent="0" algn="ctr">
              <a:buNone/>
            </a:pPr>
            <a:r>
              <a:rPr lang="en-US" sz="2800" dirty="0" smtClean="0"/>
              <a:t>Women’s increased demands for suffrage</a:t>
            </a:r>
            <a:endParaRPr lang="en-US" sz="28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1283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What was the name of the system that produced goods before the Industrial Revolution and what replaced it</a:t>
            </a:r>
            <a:r>
              <a:rPr lang="en-US" dirty="0" smtClean="0"/>
              <a:t>?</a:t>
            </a:r>
          </a:p>
          <a:p>
            <a:pPr marL="0" indent="0" algn="ctr">
              <a:buNone/>
            </a:pPr>
            <a:endParaRPr lang="en-US" dirty="0"/>
          </a:p>
          <a:p>
            <a:pPr marL="0" indent="0" algn="ctr">
              <a:buNone/>
            </a:pPr>
            <a:r>
              <a:rPr lang="en-US" dirty="0" smtClean="0"/>
              <a:t>Cottage Industry was replaced by the Factory System</a:t>
            </a:r>
            <a:endParaRPr lang="en-US"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68420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Explain four reasons the working class was dissatisfied?</a:t>
            </a:r>
            <a:endParaRPr lang="en-US" sz="3200" dirty="0"/>
          </a:p>
        </p:txBody>
      </p:sp>
    </p:spTree>
    <p:extLst>
      <p:ext uri="{BB962C8B-B14F-4D97-AF65-F5344CB8AC3E}">
        <p14:creationId xmlns:p14="http://schemas.microsoft.com/office/powerpoint/2010/main" val="29355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Explain four reasons the working class was dissatisfied?</a:t>
            </a:r>
          </a:p>
          <a:p>
            <a:pPr marL="0" indent="0" algn="ctr">
              <a:buNone/>
            </a:pPr>
            <a:endParaRPr lang="en-US" sz="3200" dirty="0" smtClean="0"/>
          </a:p>
          <a:p>
            <a:pPr marL="0" indent="0" algn="ctr">
              <a:buNone/>
            </a:pPr>
            <a:r>
              <a:rPr lang="en-US" sz="3200" dirty="0" smtClean="0"/>
              <a:t>Terrible living conditions</a:t>
            </a:r>
          </a:p>
          <a:p>
            <a:pPr marL="0" indent="0" algn="ctr">
              <a:buNone/>
            </a:pPr>
            <a:r>
              <a:rPr lang="en-US" sz="3200" dirty="0" smtClean="0"/>
              <a:t>Terrible working conditions</a:t>
            </a:r>
          </a:p>
          <a:p>
            <a:pPr marL="0" indent="0" algn="ctr">
              <a:buNone/>
            </a:pPr>
            <a:r>
              <a:rPr lang="en-US" sz="3200" dirty="0" smtClean="0"/>
              <a:t>Long hours</a:t>
            </a:r>
          </a:p>
          <a:p>
            <a:pPr marL="0" indent="0" algn="ctr">
              <a:buNone/>
            </a:pPr>
            <a:r>
              <a:rPr lang="en-US" sz="3200" dirty="0" smtClean="0"/>
              <a:t>There was no longer a need for the highly skilled</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1006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are four negative impacts of the Industrial Revolution on industrialized countries?</a:t>
            </a:r>
            <a:endParaRPr lang="en-US" sz="3200" dirty="0"/>
          </a:p>
        </p:txBody>
      </p:sp>
    </p:spTree>
    <p:extLst>
      <p:ext uri="{BB962C8B-B14F-4D97-AF65-F5344CB8AC3E}">
        <p14:creationId xmlns:p14="http://schemas.microsoft.com/office/powerpoint/2010/main" val="17582217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are four negative impacts of the Industrial Revolution on industrialized countries?</a:t>
            </a:r>
          </a:p>
          <a:p>
            <a:pPr marL="0" indent="0" algn="ctr">
              <a:buNone/>
            </a:pPr>
            <a:endParaRPr lang="en-US" sz="3200" dirty="0" smtClean="0"/>
          </a:p>
          <a:p>
            <a:pPr marL="0" indent="0" algn="ctr">
              <a:buNone/>
            </a:pPr>
            <a:r>
              <a:rPr lang="en-US" sz="3200" dirty="0" smtClean="0"/>
              <a:t>Population increase</a:t>
            </a:r>
          </a:p>
          <a:p>
            <a:pPr marL="0" indent="0" algn="ctr">
              <a:buNone/>
            </a:pPr>
            <a:r>
              <a:rPr lang="en-US" sz="3200" dirty="0" smtClean="0"/>
              <a:t>Urbanization </a:t>
            </a:r>
          </a:p>
          <a:p>
            <a:pPr marL="0" indent="0" algn="ctr">
              <a:buNone/>
            </a:pPr>
            <a:r>
              <a:rPr lang="en-US" sz="3200" dirty="0" smtClean="0"/>
              <a:t>Environmental pollution</a:t>
            </a:r>
          </a:p>
          <a:p>
            <a:pPr marL="0" indent="0" algn="ctr">
              <a:buNone/>
            </a:pPr>
            <a:r>
              <a:rPr lang="en-US" sz="3200" dirty="0" smtClean="0"/>
              <a:t>Dissatisfaction of the working class</a:t>
            </a:r>
            <a:endParaRPr lang="en-US" sz="3200" dirty="0"/>
          </a:p>
        </p:txBody>
      </p:sp>
      <p:sp>
        <p:nvSpPr>
          <p:cNvPr id="4" name="Sun 3">
            <a:hlinkClick r:id="rId2" action="ppaction://hlinksldjump"/>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87375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 - Bonus</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are four positive impacts of the Industrial Revolution on industrialized countries?</a:t>
            </a:r>
            <a:endParaRPr lang="en-US" sz="3200" dirty="0"/>
          </a:p>
        </p:txBody>
      </p:sp>
    </p:spTree>
    <p:extLst>
      <p:ext uri="{BB962C8B-B14F-4D97-AF65-F5344CB8AC3E}">
        <p14:creationId xmlns:p14="http://schemas.microsoft.com/office/powerpoint/2010/main" val="17168034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 - Bonus</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are four positive impacts of the Industrial Revolution on industrialized countries?</a:t>
            </a:r>
          </a:p>
          <a:p>
            <a:pPr marL="0" indent="0" algn="ctr">
              <a:buNone/>
            </a:pPr>
            <a:endParaRPr lang="en-US" sz="3200" dirty="0" smtClean="0"/>
          </a:p>
          <a:p>
            <a:pPr marL="0" indent="0" algn="ctr">
              <a:buNone/>
            </a:pPr>
            <a:r>
              <a:rPr lang="en-US" sz="3200" dirty="0" smtClean="0"/>
              <a:t>Increased standards of living</a:t>
            </a:r>
          </a:p>
          <a:p>
            <a:pPr marL="0" indent="0" algn="ctr">
              <a:buNone/>
            </a:pPr>
            <a:r>
              <a:rPr lang="en-US" sz="3200" dirty="0" smtClean="0"/>
              <a:t>Improved transportation</a:t>
            </a:r>
          </a:p>
          <a:p>
            <a:pPr marL="0" indent="0" algn="ctr">
              <a:buNone/>
            </a:pPr>
            <a:r>
              <a:rPr lang="en-US" sz="3200" dirty="0" smtClean="0"/>
              <a:t>Increased education</a:t>
            </a:r>
          </a:p>
          <a:p>
            <a:pPr marL="0" indent="0" algn="ctr">
              <a:buNone/>
            </a:pPr>
            <a:r>
              <a:rPr lang="en-US" sz="3200" dirty="0" smtClean="0"/>
              <a:t>Growth of the middle class</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1084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are three purposes of labor unions?</a:t>
            </a:r>
            <a:endParaRPr lang="en-US" sz="3200" dirty="0"/>
          </a:p>
        </p:txBody>
      </p:sp>
    </p:spTree>
    <p:extLst>
      <p:ext uri="{BB962C8B-B14F-4D97-AF65-F5344CB8AC3E}">
        <p14:creationId xmlns:p14="http://schemas.microsoft.com/office/powerpoint/2010/main" val="8287609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are three purposes of labor unions?</a:t>
            </a:r>
          </a:p>
          <a:p>
            <a:pPr marL="0" indent="0" algn="ctr">
              <a:buNone/>
            </a:pPr>
            <a:endParaRPr lang="en-US" sz="2800" dirty="0" smtClean="0"/>
          </a:p>
          <a:p>
            <a:pPr marL="0" indent="0" algn="ctr">
              <a:buNone/>
            </a:pPr>
            <a:r>
              <a:rPr lang="en-US" sz="2800" dirty="0" smtClean="0"/>
              <a:t>Encourage worker-organized strikes to demand increased wages and improved working conditions</a:t>
            </a:r>
          </a:p>
          <a:p>
            <a:pPr marL="0" indent="0" algn="ctr">
              <a:buNone/>
            </a:pPr>
            <a:r>
              <a:rPr lang="en-US" sz="2800" dirty="0" smtClean="0"/>
              <a:t>Lobbied for laws to improve the lives of workers, including women and children</a:t>
            </a:r>
          </a:p>
          <a:p>
            <a:pPr marL="0" indent="0" algn="ctr">
              <a:buNone/>
            </a:pPr>
            <a:r>
              <a:rPr lang="en-US" sz="2800" dirty="0" smtClean="0"/>
              <a:t>Wanted workers’ rights and collective bargaining between labor and management</a:t>
            </a:r>
            <a:endParaRPr lang="en-US" sz="2800" dirty="0"/>
          </a:p>
        </p:txBody>
      </p:sp>
      <p:sp>
        <p:nvSpPr>
          <p:cNvPr id="4" name="Sun 3">
            <a:hlinkClick r:id="" action="ppaction://hlinkshowjump?jump=nex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21812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 - Bonus</a:t>
            </a:r>
            <a:br>
              <a:rPr lang="en-US" dirty="0" smtClean="0"/>
            </a:br>
            <a:r>
              <a:rPr lang="en-US" dirty="0" smtClean="0"/>
              <a:t>250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Explain the role the Bourgeoisie played in reforming 19</a:t>
            </a:r>
            <a:r>
              <a:rPr lang="en-US" sz="3200" baseline="30000" dirty="0" smtClean="0"/>
              <a:t>th</a:t>
            </a:r>
            <a:r>
              <a:rPr lang="en-US" sz="3200" dirty="0" smtClean="0"/>
              <a:t> century European society.</a:t>
            </a:r>
            <a:endParaRPr lang="en-US" sz="3200" dirty="0"/>
          </a:p>
        </p:txBody>
      </p:sp>
    </p:spTree>
    <p:extLst>
      <p:ext uri="{BB962C8B-B14F-4D97-AF65-F5344CB8AC3E}">
        <p14:creationId xmlns:p14="http://schemas.microsoft.com/office/powerpoint/2010/main" val="869020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Good, the Bad, and the Ugly - Bonus</a:t>
            </a:r>
            <a:br>
              <a:rPr lang="en-US" dirty="0" smtClean="0"/>
            </a:br>
            <a:r>
              <a:rPr lang="en-US" dirty="0" smtClean="0"/>
              <a:t>250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Explain the role the Bourgeoisie played in reforming 19</a:t>
            </a:r>
            <a:r>
              <a:rPr lang="en-US" sz="3200" baseline="30000" dirty="0"/>
              <a:t>th</a:t>
            </a:r>
            <a:r>
              <a:rPr lang="en-US" sz="3200" dirty="0"/>
              <a:t> century European society</a:t>
            </a:r>
            <a:r>
              <a:rPr lang="en-US" sz="3200" dirty="0" smtClean="0"/>
              <a:t>.</a:t>
            </a:r>
          </a:p>
          <a:p>
            <a:pPr marL="0" indent="0" algn="ctr">
              <a:buNone/>
            </a:pPr>
            <a:endParaRPr lang="en-US" sz="1800" dirty="0"/>
          </a:p>
          <a:p>
            <a:pPr marL="0" indent="0" algn="ctr">
              <a:buNone/>
            </a:pPr>
            <a:r>
              <a:rPr lang="en-US" sz="1800" dirty="0" smtClean="0"/>
              <a:t>The lower-middle class worked hard to make a distinction between themselves and the laboring masses so they were trying to better themselves to climb the social ladder.  They benefited from compulsory education laws and were avid consumers of the books, newspapers, and state propaganda.  So they fought hard to make these opportunities possible such as spearheading crusades against slavery, alcohol, pornography, child labor, and women’s rights.  Their efforts led to a passage of a series of reforms limiting the employment of young children, setting maximum working hours for teenagers, and regulating working conditions for women.</a:t>
            </a:r>
            <a:endParaRPr lang="en-US" sz="18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831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What new technologies emerged from the Age of Reason that helped to set the stage for the Industrial Revolution?</a:t>
            </a:r>
            <a:endParaRPr lang="en-US" dirty="0"/>
          </a:p>
        </p:txBody>
      </p:sp>
    </p:spTree>
    <p:extLst>
      <p:ext uri="{BB962C8B-B14F-4D97-AF65-F5344CB8AC3E}">
        <p14:creationId xmlns:p14="http://schemas.microsoft.com/office/powerpoint/2010/main" val="88836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Socialism, and Communism</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two books did Karl Marx write?</a:t>
            </a:r>
            <a:endParaRPr lang="en-US" sz="3200" dirty="0"/>
          </a:p>
        </p:txBody>
      </p:sp>
    </p:spTree>
    <p:extLst>
      <p:ext uri="{BB962C8B-B14F-4D97-AF65-F5344CB8AC3E}">
        <p14:creationId xmlns:p14="http://schemas.microsoft.com/office/powerpoint/2010/main" val="12778480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Capitalism, Socialism, and Communism</a:t>
            </a:r>
            <a:br>
              <a:rPr lang="en-US" dirty="0"/>
            </a:br>
            <a:r>
              <a:rPr lang="en-US" dirty="0"/>
              <a:t>100</a:t>
            </a:r>
          </a:p>
        </p:txBody>
      </p:sp>
      <p:sp>
        <p:nvSpPr>
          <p:cNvPr id="3" name="Content Placeholder 2"/>
          <p:cNvSpPr>
            <a:spLocks noGrp="1"/>
          </p:cNvSpPr>
          <p:nvPr>
            <p:ph idx="1"/>
          </p:nvPr>
        </p:nvSpPr>
        <p:spPr/>
        <p:txBody>
          <a:bodyPr>
            <a:normAutofit/>
          </a:bodyPr>
          <a:lstStyle/>
          <a:p>
            <a:pPr marL="0" indent="0" algn="ctr">
              <a:buNone/>
            </a:pPr>
            <a:r>
              <a:rPr lang="en-US" sz="3200" dirty="0"/>
              <a:t>What two books did Karl Marx write?</a:t>
            </a:r>
          </a:p>
          <a:p>
            <a:pPr marL="0" indent="0" algn="ctr">
              <a:buNone/>
            </a:pPr>
            <a:endParaRPr lang="en-US" sz="3200" dirty="0" smtClean="0"/>
          </a:p>
          <a:p>
            <a:pPr marL="0" indent="0" algn="ctr">
              <a:buNone/>
            </a:pPr>
            <a:r>
              <a:rPr lang="en-US" sz="3200" i="1" dirty="0" smtClean="0"/>
              <a:t>The Communist Manifesto</a:t>
            </a:r>
          </a:p>
          <a:p>
            <a:pPr marL="0" indent="0" algn="ctr">
              <a:buNone/>
            </a:pPr>
            <a:r>
              <a:rPr lang="en-US" sz="3200" i="1" dirty="0" smtClean="0"/>
              <a:t>Das </a:t>
            </a:r>
            <a:r>
              <a:rPr lang="en-US" sz="3200" i="1" dirty="0" err="1" smtClean="0"/>
              <a:t>Kapital</a:t>
            </a:r>
            <a:endParaRPr lang="en-US" sz="3200" i="1"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5927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Socialism, and Communism</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wrote </a:t>
            </a:r>
            <a:r>
              <a:rPr lang="en-US" sz="3200" i="1" dirty="0" smtClean="0"/>
              <a:t>The Communist Manifesto</a:t>
            </a:r>
            <a:r>
              <a:rPr lang="en-US" sz="3200" dirty="0" smtClean="0"/>
              <a:t>?</a:t>
            </a:r>
            <a:endParaRPr lang="en-US" sz="3200" dirty="0"/>
          </a:p>
        </p:txBody>
      </p:sp>
    </p:spTree>
    <p:extLst>
      <p:ext uri="{BB962C8B-B14F-4D97-AF65-F5344CB8AC3E}">
        <p14:creationId xmlns:p14="http://schemas.microsoft.com/office/powerpoint/2010/main" val="14925809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Capitalism, Socialism, and Communism</a:t>
            </a:r>
            <a:br>
              <a:rPr lang="en-US" dirty="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wrote </a:t>
            </a:r>
            <a:r>
              <a:rPr lang="en-US" sz="3200" i="1" dirty="0"/>
              <a:t>The Communist Manifesto</a:t>
            </a:r>
            <a:r>
              <a:rPr lang="en-US" sz="3200" dirty="0"/>
              <a:t>?</a:t>
            </a:r>
          </a:p>
          <a:p>
            <a:pPr marL="0" indent="0" algn="ctr">
              <a:buNone/>
            </a:pPr>
            <a:endParaRPr lang="en-US" sz="3200" dirty="0" smtClean="0"/>
          </a:p>
          <a:p>
            <a:pPr marL="0" indent="0" algn="ctr">
              <a:buNone/>
            </a:pPr>
            <a:r>
              <a:rPr lang="en-US" sz="3200" dirty="0" smtClean="0"/>
              <a:t>Karl Marx</a:t>
            </a:r>
          </a:p>
          <a:p>
            <a:pPr marL="0" indent="0" algn="ctr">
              <a:buNone/>
            </a:pPr>
            <a:r>
              <a:rPr lang="en-US" sz="3200" dirty="0" smtClean="0"/>
              <a:t>Frederick Engels</a:t>
            </a:r>
            <a:endParaRPr lang="en-US" sz="3200" dirty="0"/>
          </a:p>
        </p:txBody>
      </p:sp>
      <p:sp>
        <p:nvSpPr>
          <p:cNvPr id="4" name="Sun 3">
            <a:hlinkClick r:id="rId2" action="ppaction://hlinksldjump"/>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2525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Socialism, and Communism </a:t>
            </a:r>
            <a:r>
              <a:rPr lang="en-US" sz="2200" dirty="0" smtClean="0"/>
              <a:t>- Bonus</a:t>
            </a:r>
            <a:r>
              <a:rPr lang="en-US" dirty="0" smtClean="0"/>
              <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Who wrote </a:t>
            </a:r>
            <a:r>
              <a:rPr lang="en-US" sz="3200" i="1" dirty="0" smtClean="0"/>
              <a:t>The Wealth of Nations</a:t>
            </a:r>
            <a:r>
              <a:rPr lang="en-US" sz="3200" dirty="0" smtClean="0"/>
              <a:t>?</a:t>
            </a:r>
            <a:endParaRPr lang="en-US" sz="3200" dirty="0"/>
          </a:p>
        </p:txBody>
      </p:sp>
    </p:spTree>
    <p:extLst>
      <p:ext uri="{BB962C8B-B14F-4D97-AF65-F5344CB8AC3E}">
        <p14:creationId xmlns:p14="http://schemas.microsoft.com/office/powerpoint/2010/main" val="24555681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Capitalism, Socialism, and </a:t>
            </a:r>
            <a:r>
              <a:rPr lang="en-US" dirty="0" smtClean="0"/>
              <a:t>Communism </a:t>
            </a:r>
            <a:r>
              <a:rPr lang="en-US" sz="2200" dirty="0" smtClean="0"/>
              <a:t>- Bonus</a:t>
            </a:r>
            <a:r>
              <a:rPr lang="en-US" dirty="0"/>
              <a:t/>
            </a:r>
            <a:br>
              <a:rPr lang="en-US" dirty="0"/>
            </a:br>
            <a:r>
              <a:rPr lang="en-US" dirty="0"/>
              <a:t>1</a:t>
            </a:r>
            <a:r>
              <a:rPr lang="en-US" dirty="0" smtClean="0"/>
              <a:t>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Who wrote </a:t>
            </a:r>
            <a:r>
              <a:rPr lang="en-US" sz="3200" i="1" dirty="0"/>
              <a:t>The Wealth of Nations</a:t>
            </a:r>
            <a:r>
              <a:rPr lang="en-US" sz="3200" dirty="0" smtClean="0"/>
              <a:t>?</a:t>
            </a:r>
          </a:p>
          <a:p>
            <a:pPr marL="0" indent="0" algn="ctr">
              <a:buNone/>
            </a:pPr>
            <a:endParaRPr lang="en-US" sz="3200" dirty="0" smtClean="0"/>
          </a:p>
          <a:p>
            <a:pPr marL="0" indent="0" algn="ctr">
              <a:buNone/>
            </a:pPr>
            <a:r>
              <a:rPr lang="en-US" sz="3200" dirty="0" smtClean="0"/>
              <a:t>Adam Smith</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1766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Socialism, and Communism</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is the difference between Capitalism and Communism?</a:t>
            </a:r>
            <a:endParaRPr lang="en-US" sz="3200" dirty="0"/>
          </a:p>
        </p:txBody>
      </p:sp>
    </p:spTree>
    <p:extLst>
      <p:ext uri="{BB962C8B-B14F-4D97-AF65-F5344CB8AC3E}">
        <p14:creationId xmlns:p14="http://schemas.microsoft.com/office/powerpoint/2010/main" val="31304192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Capitalism, Socialism, and </a:t>
            </a:r>
            <a:r>
              <a:rPr lang="en-US" dirty="0" smtClean="0"/>
              <a:t>Communism</a:t>
            </a:r>
            <a:r>
              <a:rPr lang="en-US" dirty="0"/>
              <a:t/>
            </a:r>
            <a:br>
              <a:rPr lang="en-US" dirty="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is the difference between Capitalism and Communism?</a:t>
            </a:r>
          </a:p>
          <a:p>
            <a:pPr marL="0" indent="0" algn="ctr">
              <a:buNone/>
            </a:pPr>
            <a:endParaRPr lang="en-US" sz="2800" dirty="0" smtClean="0"/>
          </a:p>
          <a:p>
            <a:pPr marL="0" indent="0" algn="ctr">
              <a:buNone/>
            </a:pPr>
            <a:r>
              <a:rPr lang="en-US" dirty="0" smtClean="0"/>
              <a:t>Capitalism – people, as individuals own private property as well as the means of production in search of profit.</a:t>
            </a:r>
          </a:p>
          <a:p>
            <a:pPr marL="0" indent="0" algn="ctr">
              <a:buNone/>
            </a:pPr>
            <a:r>
              <a:rPr lang="en-US" dirty="0" smtClean="0"/>
              <a:t>Communism – commonly owned property in a classless, moneyless society.   There is no profit; people get only what they need.</a:t>
            </a:r>
          </a:p>
          <a:p>
            <a:pPr marL="0" indent="0" algn="ctr">
              <a:buNone/>
            </a:pPr>
            <a:r>
              <a:rPr lang="en-US" dirty="0" smtClean="0"/>
              <a:t>The difference between the two is who controls the means of production as well as the financial outcome.</a:t>
            </a:r>
            <a:endParaRPr lang="en-US"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70461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Socialism, and Communism</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is the difference between Communism and Socialism?</a:t>
            </a:r>
            <a:endParaRPr lang="en-US" sz="3200" dirty="0"/>
          </a:p>
        </p:txBody>
      </p:sp>
    </p:spTree>
    <p:extLst>
      <p:ext uri="{BB962C8B-B14F-4D97-AF65-F5344CB8AC3E}">
        <p14:creationId xmlns:p14="http://schemas.microsoft.com/office/powerpoint/2010/main" val="34510043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Capitalism, Socialism, and Communism</a:t>
            </a:r>
            <a:br>
              <a:rPr lang="en-US" dirty="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is the difference between Communism and Socialism?</a:t>
            </a:r>
          </a:p>
          <a:p>
            <a:pPr marL="0" indent="0" algn="ctr">
              <a:buNone/>
            </a:pPr>
            <a:endParaRPr lang="en-US" sz="3200" dirty="0" smtClean="0"/>
          </a:p>
          <a:p>
            <a:pPr marL="0" indent="0" algn="ctr">
              <a:buNone/>
            </a:pPr>
            <a:r>
              <a:rPr lang="en-US" sz="3200" dirty="0" smtClean="0"/>
              <a:t>Socialism is the transition from capitalism to communism, during which government controls everything.  During socialism, the government will need to control the means of production in order to suppress lingering capitalist tendencies.  </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2966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What new technologies emerged from the Age of Reason that helped to set the stage for the Industrial Revolution</a:t>
            </a:r>
            <a:r>
              <a:rPr lang="en-US" dirty="0" smtClean="0"/>
              <a:t>?</a:t>
            </a:r>
          </a:p>
          <a:p>
            <a:pPr marL="0" indent="0" algn="ctr">
              <a:buNone/>
            </a:pPr>
            <a:endParaRPr lang="en-US" dirty="0"/>
          </a:p>
          <a:p>
            <a:pPr marL="0" indent="0" algn="ctr">
              <a:buNone/>
            </a:pPr>
            <a:r>
              <a:rPr lang="en-US" dirty="0" smtClean="0"/>
              <a:t>All-weather roads improved year-round transport and trade</a:t>
            </a:r>
          </a:p>
          <a:p>
            <a:pPr marL="0" indent="0" algn="ctr">
              <a:buNone/>
            </a:pPr>
            <a:r>
              <a:rPr lang="en-US" dirty="0" smtClean="0"/>
              <a:t>Improvements in ship design lowered the cost of transportation</a:t>
            </a:r>
          </a:p>
          <a:p>
            <a:pPr marL="0" indent="0" algn="ctr">
              <a:buNone/>
            </a:pPr>
            <a:r>
              <a:rPr lang="en-US" dirty="0" smtClean="0"/>
              <a:t>New design in farm tools increased productivity (plow)</a:t>
            </a:r>
            <a:endParaRPr lang="en-US" dirty="0"/>
          </a:p>
        </p:txBody>
      </p:sp>
      <p:sp>
        <p:nvSpPr>
          <p:cNvPr id="4" name="Sun 3">
            <a:hlinkClick r:id="rId2" action="ppaction://hlinksldjump"/>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06805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Socialism, and Communism</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was the role of capitalism and market competition in the Industrial Revolution?</a:t>
            </a:r>
            <a:endParaRPr lang="en-US" sz="3200" dirty="0"/>
          </a:p>
        </p:txBody>
      </p:sp>
    </p:spTree>
    <p:extLst>
      <p:ext uri="{BB962C8B-B14F-4D97-AF65-F5344CB8AC3E}">
        <p14:creationId xmlns:p14="http://schemas.microsoft.com/office/powerpoint/2010/main" val="10322766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Capitalism, Socialism, and Communism</a:t>
            </a:r>
            <a:br>
              <a:rPr lang="en-US" dirty="0"/>
            </a:br>
            <a:r>
              <a:rPr lang="en-US" dirty="0"/>
              <a:t>5</a:t>
            </a:r>
            <a:r>
              <a:rPr lang="en-US" dirty="0" smtClean="0"/>
              <a:t>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was the role of capitalism and market competition in the Industrial Revolution?</a:t>
            </a:r>
          </a:p>
          <a:p>
            <a:pPr marL="0" indent="0" algn="ctr">
              <a:buNone/>
            </a:pPr>
            <a:endParaRPr lang="en-US" sz="2000" dirty="0"/>
          </a:p>
          <a:p>
            <a:pPr marL="0" indent="0" algn="ctr">
              <a:buNone/>
            </a:pPr>
            <a:r>
              <a:rPr lang="en-US" sz="2000" dirty="0" smtClean="0"/>
              <a:t>The drive of industrialization was the push to create goods faster in search of profit.  Capitalism is based on the private ownership of goods and services for profit.</a:t>
            </a:r>
          </a:p>
          <a:p>
            <a:pPr marL="0" indent="0" algn="ctr">
              <a:buNone/>
            </a:pPr>
            <a:r>
              <a:rPr lang="en-US" sz="2000" dirty="0" smtClean="0"/>
              <a:t>Market competition is the idea that when given a choice in market, consumers will choose the item of low cost and/or high quality.  The desire for low-cost goods is what pushed the Industrial Revolution, thus creating the competition for producing goods at the lowest cost (for the highest profit).</a:t>
            </a:r>
            <a:endParaRPr lang="en-US" sz="20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6540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Which company ruled India for Great Britain for almost 300 years?</a:t>
            </a:r>
            <a:endParaRPr lang="en-US" sz="3200" dirty="0"/>
          </a:p>
        </p:txBody>
      </p:sp>
    </p:spTree>
    <p:extLst>
      <p:ext uri="{BB962C8B-B14F-4D97-AF65-F5344CB8AC3E}">
        <p14:creationId xmlns:p14="http://schemas.microsoft.com/office/powerpoint/2010/main" val="4899887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Imperialism</a:t>
            </a:r>
            <a:br>
              <a:rPr lang="en-US" dirty="0"/>
            </a:br>
            <a:r>
              <a:rPr lang="en-US" dirty="0"/>
              <a:t>100</a:t>
            </a:r>
          </a:p>
        </p:txBody>
      </p:sp>
      <p:sp>
        <p:nvSpPr>
          <p:cNvPr id="3" name="Content Placeholder 2"/>
          <p:cNvSpPr>
            <a:spLocks noGrp="1"/>
          </p:cNvSpPr>
          <p:nvPr>
            <p:ph idx="1"/>
          </p:nvPr>
        </p:nvSpPr>
        <p:spPr/>
        <p:txBody>
          <a:bodyPr>
            <a:normAutofit/>
          </a:bodyPr>
          <a:lstStyle/>
          <a:p>
            <a:pPr marL="0" indent="0" algn="ctr">
              <a:buNone/>
            </a:pPr>
            <a:r>
              <a:rPr lang="en-US" sz="3200" dirty="0"/>
              <a:t>Which company ruled India for Great Britain for almost 300 years?</a:t>
            </a:r>
          </a:p>
          <a:p>
            <a:pPr marL="0" indent="0" algn="ctr">
              <a:buNone/>
            </a:pPr>
            <a:endParaRPr lang="en-US" sz="3200" dirty="0" smtClean="0"/>
          </a:p>
          <a:p>
            <a:pPr marL="0" indent="0" algn="ctr">
              <a:buNone/>
            </a:pPr>
            <a:r>
              <a:rPr lang="en-US" sz="3200" dirty="0" smtClean="0"/>
              <a:t>British East India Company</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13000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Which rebellion was an attempt by the Chinese to rid themselves of foreign rule?</a:t>
            </a:r>
            <a:endParaRPr lang="en-US" sz="3200" dirty="0"/>
          </a:p>
        </p:txBody>
      </p:sp>
    </p:spTree>
    <p:extLst>
      <p:ext uri="{BB962C8B-B14F-4D97-AF65-F5344CB8AC3E}">
        <p14:creationId xmlns:p14="http://schemas.microsoft.com/office/powerpoint/2010/main" val="33238510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Imperialism</a:t>
            </a:r>
            <a:br>
              <a:rPr lang="en-US" dirty="0"/>
            </a:br>
            <a:r>
              <a:rPr lang="en-US" dirty="0" smtClean="0"/>
              <a:t>200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Which rebellion was an attempt by the Chinese to rid themselves of foreign rule?</a:t>
            </a:r>
          </a:p>
          <a:p>
            <a:pPr marL="0" indent="0" algn="ctr">
              <a:buNone/>
            </a:pPr>
            <a:endParaRPr lang="en-US" sz="3200" dirty="0" smtClean="0"/>
          </a:p>
          <a:p>
            <a:pPr marL="0" indent="0" algn="ctr">
              <a:buNone/>
            </a:pPr>
            <a:r>
              <a:rPr lang="en-US" sz="3200" dirty="0" smtClean="0"/>
              <a:t>The Boxer Rebellion</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82799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How did imperialism affect Asia and Africa?</a:t>
            </a:r>
            <a:endParaRPr lang="en-US" sz="3200" dirty="0"/>
          </a:p>
        </p:txBody>
      </p:sp>
    </p:spTree>
    <p:extLst>
      <p:ext uri="{BB962C8B-B14F-4D97-AF65-F5344CB8AC3E}">
        <p14:creationId xmlns:p14="http://schemas.microsoft.com/office/powerpoint/2010/main" val="10198075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Imperialism</a:t>
            </a:r>
            <a:br>
              <a:rPr lang="en-US" dirty="0"/>
            </a:br>
            <a:r>
              <a:rPr lang="en-US" dirty="0"/>
              <a:t>3</a:t>
            </a:r>
            <a:r>
              <a:rPr lang="en-US" dirty="0" smtClean="0"/>
              <a:t>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How did imperialism affect Asia and Africa?</a:t>
            </a:r>
          </a:p>
          <a:p>
            <a:pPr marL="0" indent="0" algn="ctr">
              <a:buNone/>
            </a:pPr>
            <a:endParaRPr lang="en-US" sz="3200" dirty="0" smtClean="0"/>
          </a:p>
          <a:p>
            <a:pPr marL="0" indent="0" algn="ctr">
              <a:buNone/>
            </a:pPr>
            <a:r>
              <a:rPr lang="en-US" sz="3200" dirty="0" smtClean="0"/>
              <a:t>European domination</a:t>
            </a:r>
          </a:p>
          <a:p>
            <a:pPr marL="0" indent="0" algn="ctr">
              <a:buNone/>
            </a:pPr>
            <a:r>
              <a:rPr lang="en-US" sz="3200" dirty="0" smtClean="0"/>
              <a:t>European conflicts carried to the colonies</a:t>
            </a:r>
          </a:p>
          <a:p>
            <a:pPr marL="0" indent="0" algn="ctr">
              <a:buNone/>
            </a:pPr>
            <a:r>
              <a:rPr lang="en-US" sz="3200" dirty="0" smtClean="0"/>
              <a:t>Christian missionary efforts</a:t>
            </a:r>
            <a:endParaRPr lang="en-US" sz="3200" dirty="0"/>
          </a:p>
        </p:txBody>
      </p:sp>
      <p:sp>
        <p:nvSpPr>
          <p:cNvPr id="4" name="Sun 3">
            <a:hlinkClick r:id="rId2" action="ppaction://hlinksldjump"/>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84379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 - Bonus</a:t>
            </a:r>
            <a:br>
              <a:rPr lang="en-US" dirty="0" smtClean="0"/>
            </a:br>
            <a:r>
              <a:rPr lang="en-US" dirty="0" smtClean="0"/>
              <a:t>150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What are the three forms of imperialism?</a:t>
            </a:r>
            <a:endParaRPr lang="en-US" sz="3200" dirty="0"/>
          </a:p>
        </p:txBody>
      </p:sp>
    </p:spTree>
    <p:extLst>
      <p:ext uri="{BB962C8B-B14F-4D97-AF65-F5344CB8AC3E}">
        <p14:creationId xmlns:p14="http://schemas.microsoft.com/office/powerpoint/2010/main" val="4853390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 - Bonus</a:t>
            </a:r>
            <a:r>
              <a:rPr lang="en-US" dirty="0"/>
              <a:t/>
            </a:r>
            <a:br>
              <a:rPr lang="en-US" dirty="0"/>
            </a:br>
            <a:r>
              <a:rPr lang="en-US" dirty="0" smtClean="0"/>
              <a:t>150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What are the three forms of imperialism?</a:t>
            </a:r>
          </a:p>
          <a:p>
            <a:pPr marL="0" indent="0" algn="ctr">
              <a:buNone/>
            </a:pPr>
            <a:endParaRPr lang="en-US" sz="3200" dirty="0" smtClean="0"/>
          </a:p>
          <a:p>
            <a:pPr marL="0" indent="0" algn="ctr">
              <a:buNone/>
            </a:pPr>
            <a:r>
              <a:rPr lang="en-US" sz="3200" dirty="0" smtClean="0"/>
              <a:t>Colonies</a:t>
            </a:r>
          </a:p>
          <a:p>
            <a:pPr marL="0" indent="0" algn="ctr">
              <a:buNone/>
            </a:pPr>
            <a:r>
              <a:rPr lang="en-US" sz="3200" dirty="0" smtClean="0"/>
              <a:t>Protectorate</a:t>
            </a:r>
          </a:p>
          <a:p>
            <a:pPr marL="0" indent="0" algn="ctr">
              <a:buNone/>
            </a:pPr>
            <a:r>
              <a:rPr lang="en-US" sz="3200" dirty="0" smtClean="0"/>
              <a:t>Spheres of Influence</a:t>
            </a:r>
            <a:endParaRPr lang="en-US" sz="32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0210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Explain the role that cotton and iron ore played in the start of the Industrial Revolution.</a:t>
            </a:r>
            <a:endParaRPr lang="en-US" dirty="0"/>
          </a:p>
        </p:txBody>
      </p:sp>
    </p:spTree>
    <p:extLst>
      <p:ext uri="{BB962C8B-B14F-4D97-AF65-F5344CB8AC3E}">
        <p14:creationId xmlns:p14="http://schemas.microsoft.com/office/powerpoint/2010/main" val="28847833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How did Great Britain begin the “Scramble for Africa”?</a:t>
            </a:r>
            <a:endParaRPr lang="en-US" sz="3200" dirty="0"/>
          </a:p>
        </p:txBody>
      </p:sp>
    </p:spTree>
    <p:extLst>
      <p:ext uri="{BB962C8B-B14F-4D97-AF65-F5344CB8AC3E}">
        <p14:creationId xmlns:p14="http://schemas.microsoft.com/office/powerpoint/2010/main" val="28871626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a:t>
            </a:r>
            <a:r>
              <a:rPr lang="en-US" dirty="0"/>
              <a:t/>
            </a:r>
            <a:br>
              <a:rPr lang="en-US" dirty="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How did Great Britain begin the “Scramble for Africa”?</a:t>
            </a:r>
          </a:p>
          <a:p>
            <a:pPr marL="0" indent="0" algn="ctr">
              <a:buNone/>
            </a:pPr>
            <a:endParaRPr lang="en-US" sz="1600" dirty="0" smtClean="0"/>
          </a:p>
          <a:p>
            <a:pPr marL="0" indent="0" algn="ctr">
              <a:buNone/>
            </a:pPr>
            <a:r>
              <a:rPr lang="en-US" sz="1600" dirty="0" smtClean="0"/>
              <a:t>Great Britain controlled the Cape Colony which brought in revenue from those en route to the Indian Ocean.</a:t>
            </a:r>
          </a:p>
          <a:p>
            <a:pPr marL="0" indent="0" algn="ctr">
              <a:buNone/>
            </a:pPr>
            <a:r>
              <a:rPr lang="en-US" sz="1600" dirty="0" smtClean="0"/>
              <a:t>When the Suez Canal was built in 1867, the route to the Indian Ocean was significantly shortened, thereby decreasing the usefulness of the Cape Colony.</a:t>
            </a:r>
          </a:p>
          <a:p>
            <a:pPr marL="0" indent="0" algn="ctr">
              <a:buNone/>
            </a:pPr>
            <a:r>
              <a:rPr lang="en-US" sz="1600" dirty="0" smtClean="0"/>
              <a:t>Great Britain secured control of the Egyptian government, thereby controlling the Suez Canal.</a:t>
            </a:r>
          </a:p>
          <a:p>
            <a:pPr marL="0" indent="0" algn="ctr">
              <a:buNone/>
            </a:pPr>
            <a:r>
              <a:rPr lang="en-US" sz="1600" dirty="0" smtClean="0"/>
              <a:t>As precious resources, such as gold and diamonds, were discovered in the interior of Africa, Great Britain began to extend southward from its colony in Egypt, and northward from its colony in South Africa.</a:t>
            </a:r>
          </a:p>
          <a:p>
            <a:pPr marL="0" indent="0" algn="ctr">
              <a:buNone/>
            </a:pPr>
            <a:r>
              <a:rPr lang="en-US" sz="1600" dirty="0" smtClean="0"/>
              <a:t>Soon the other European nations began to grab up parts of Africa before it was claimed by the other powers.</a:t>
            </a:r>
            <a:endParaRPr lang="en-US" sz="16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59993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Imperialism</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How was the West’s relationship with Japan different from its relationship with China?</a:t>
            </a:r>
            <a:endParaRPr lang="en-US" sz="3200" dirty="0"/>
          </a:p>
        </p:txBody>
      </p:sp>
    </p:spTree>
    <p:extLst>
      <p:ext uri="{BB962C8B-B14F-4D97-AF65-F5344CB8AC3E}">
        <p14:creationId xmlns:p14="http://schemas.microsoft.com/office/powerpoint/2010/main" val="19750882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Imperialism</a:t>
            </a:r>
            <a:br>
              <a:rPr lang="en-US" dirty="0"/>
            </a:br>
            <a:r>
              <a:rPr lang="en-US" dirty="0"/>
              <a:t>5</a:t>
            </a:r>
            <a:r>
              <a:rPr lang="en-US" dirty="0" smtClean="0"/>
              <a:t>00</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a:t>How was the West’s relationship with Japan different from its relationship with China?</a:t>
            </a:r>
          </a:p>
          <a:p>
            <a:pPr marL="0" indent="0" algn="ctr">
              <a:buNone/>
            </a:pPr>
            <a:endParaRPr lang="en-US" sz="2600" dirty="0" smtClean="0"/>
          </a:p>
          <a:p>
            <a:pPr marL="0" indent="0" algn="ctr">
              <a:buNone/>
            </a:pPr>
            <a:r>
              <a:rPr lang="en-US" sz="2600" dirty="0" smtClean="0"/>
              <a:t>Japan welcomed the West into their country under their (Japanese) terms.  This allowed the Japanese to retain political, economic, and social control over the Japanese.</a:t>
            </a:r>
          </a:p>
          <a:p>
            <a:pPr marL="0" indent="0" algn="ctr">
              <a:buNone/>
            </a:pPr>
            <a:r>
              <a:rPr lang="en-US" sz="2600" dirty="0" smtClean="0"/>
              <a:t>China resisted Western influence and failed, allowing the West to retain political, economic, and social control over the Chinese.</a:t>
            </a:r>
            <a:endParaRPr lang="en-US" sz="2600" dirty="0"/>
          </a:p>
        </p:txBody>
      </p:sp>
      <p:sp>
        <p:nvSpPr>
          <p:cNvPr id="4" name="Sun 3">
            <a:hlinkClick r:id="" action="ppaction://hlinkshowjump?jump=firs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42262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Final Question</a:t>
            </a:r>
            <a:br>
              <a:rPr lang="en-US" dirty="0" smtClean="0"/>
            </a:br>
            <a:r>
              <a:rPr lang="en-US" dirty="0" smtClean="0"/>
              <a:t>1,000</a:t>
            </a:r>
            <a:endParaRPr lang="en-US" dirty="0"/>
          </a:p>
        </p:txBody>
      </p:sp>
      <p:sp>
        <p:nvSpPr>
          <p:cNvPr id="3" name="Content Placeholder 2"/>
          <p:cNvSpPr>
            <a:spLocks noGrp="1"/>
          </p:cNvSpPr>
          <p:nvPr>
            <p:ph idx="1"/>
          </p:nvPr>
        </p:nvSpPr>
        <p:spPr/>
        <p:txBody>
          <a:bodyPr>
            <a:normAutofit/>
          </a:bodyPr>
          <a:lstStyle/>
          <a:p>
            <a:pPr marL="0" indent="0" algn="ctr">
              <a:buNone/>
            </a:pPr>
            <a:r>
              <a:rPr lang="en-US" sz="2700" dirty="0" smtClean="0"/>
              <a:t>While most other colonies responded to European imperialism with violence, Indians were able to achieve reform through nationalism and legislative means.  Explain.</a:t>
            </a:r>
            <a:endParaRPr lang="en-US" sz="2700" dirty="0"/>
          </a:p>
        </p:txBody>
      </p:sp>
    </p:spTree>
    <p:extLst>
      <p:ext uri="{BB962C8B-B14F-4D97-AF65-F5344CB8AC3E}">
        <p14:creationId xmlns:p14="http://schemas.microsoft.com/office/powerpoint/2010/main" val="6835602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Final Question</a:t>
            </a:r>
            <a:br>
              <a:rPr lang="en-US" dirty="0" smtClean="0"/>
            </a:br>
            <a:r>
              <a:rPr lang="en-US" dirty="0" smtClean="0"/>
              <a:t>1,000</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3200" dirty="0" smtClean="0"/>
              <a:t>While most other colonies responded to European imperialism with violence, Indians were able to achieve reform through nationalism and legislative means.  Explain.</a:t>
            </a:r>
          </a:p>
          <a:p>
            <a:pPr marL="0" indent="0" algn="ctr">
              <a:buNone/>
            </a:pPr>
            <a:endParaRPr lang="en-US" sz="2800" dirty="0"/>
          </a:p>
          <a:p>
            <a:pPr marL="0" indent="0" algn="ctr">
              <a:buNone/>
            </a:pPr>
            <a:r>
              <a:rPr lang="en-US" sz="2800" dirty="0" smtClean="0"/>
              <a:t>The youths in India were educated in the British system, which taught them the values that fueled nationalism.</a:t>
            </a:r>
          </a:p>
          <a:p>
            <a:pPr marL="0" indent="0" algn="ctr">
              <a:buNone/>
            </a:pPr>
            <a:r>
              <a:rPr lang="en-US" sz="2800" dirty="0" smtClean="0"/>
              <a:t>Resentment against British rule grew and led to the Indian nationalist movement.</a:t>
            </a:r>
          </a:p>
          <a:p>
            <a:pPr marL="0" indent="0" algn="ctr">
              <a:buNone/>
            </a:pPr>
            <a:r>
              <a:rPr lang="en-US" sz="2800" dirty="0" smtClean="0"/>
              <a:t>In 1885, the Indian National Congress, a political party, was formed to give Indians a voice in government.</a:t>
            </a:r>
          </a:p>
          <a:p>
            <a:pPr marL="0" indent="0" algn="ctr">
              <a:buNone/>
            </a:pPr>
            <a:r>
              <a:rPr lang="en-US" sz="2800" dirty="0" smtClean="0"/>
              <a:t>As a result, Indians were given some political rights, among other concessions.</a:t>
            </a:r>
            <a:endParaRPr lang="en-US" sz="2800" dirty="0"/>
          </a:p>
        </p:txBody>
      </p:sp>
    </p:spTree>
    <p:extLst>
      <p:ext uri="{BB962C8B-B14F-4D97-AF65-F5344CB8AC3E}">
        <p14:creationId xmlns:p14="http://schemas.microsoft.com/office/powerpoint/2010/main" val="2505651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Explain the role that cotton and iron ore played in the start of the Industrial Revolution</a:t>
            </a:r>
            <a:r>
              <a:rPr lang="en-US" dirty="0" smtClean="0"/>
              <a:t>.</a:t>
            </a:r>
          </a:p>
          <a:p>
            <a:pPr marL="0" indent="0" algn="ctr">
              <a:buNone/>
            </a:pPr>
            <a:endParaRPr lang="en-US" sz="2000" dirty="0"/>
          </a:p>
          <a:p>
            <a:pPr marL="0" indent="0" algn="ctr">
              <a:buNone/>
            </a:pPr>
            <a:r>
              <a:rPr lang="en-US" sz="2000" dirty="0" smtClean="0"/>
              <a:t>There was an increase in demand for clothes which motivated the invention of machines to make clothes quicker.  While England had plenty of iron ore, they lacked the resources to mine it and use efficiently, and so they had to import most of their iron ore.  This motivated the invention of machines to more efficiently mine iron ore.  Eventually, a new method for using iron ore was invented (steel) which made its use more effective.  It was these machines for clothes and mining that sparked the Industrial Revolution.</a:t>
            </a:r>
            <a:endParaRPr lang="en-US" sz="2000" dirty="0"/>
          </a:p>
        </p:txBody>
      </p:sp>
      <p:sp>
        <p:nvSpPr>
          <p:cNvPr id="4" name="Sun 3">
            <a:hlinkClick r:id="rId2" action="ppaction://hlinksldjump"/>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9909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What was the name of the movement that forced small farmers into the cities for jobs?</a:t>
            </a:r>
            <a:endParaRPr lang="en-US" dirty="0"/>
          </a:p>
        </p:txBody>
      </p:sp>
    </p:spTree>
    <p:extLst>
      <p:ext uri="{BB962C8B-B14F-4D97-AF65-F5344CB8AC3E}">
        <p14:creationId xmlns:p14="http://schemas.microsoft.com/office/powerpoint/2010/main" val="1953200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Industrialization in England</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What was the name of the movement that forced small farmers into the cities for jobs</a:t>
            </a:r>
            <a:r>
              <a:rPr lang="en-US" dirty="0" smtClean="0"/>
              <a:t>?</a:t>
            </a:r>
          </a:p>
          <a:p>
            <a:pPr marL="0" indent="0" algn="ctr">
              <a:buNone/>
            </a:pPr>
            <a:endParaRPr lang="en-US" dirty="0"/>
          </a:p>
          <a:p>
            <a:pPr marL="0" indent="0" algn="ctr">
              <a:buNone/>
            </a:pPr>
            <a:r>
              <a:rPr lang="en-US" dirty="0" smtClean="0"/>
              <a:t>British Enclosure Movement</a:t>
            </a:r>
            <a:endParaRPr lang="en-US" dirty="0"/>
          </a:p>
        </p:txBody>
      </p:sp>
      <p:sp>
        <p:nvSpPr>
          <p:cNvPr id="4" name="Sun 3">
            <a:hlinkClick r:id="" action="ppaction://hlinkshowjump?jump=nextslide"/>
          </p:cNvPr>
          <p:cNvSpPr/>
          <p:nvPr/>
        </p:nvSpPr>
        <p:spPr>
          <a:xfrm>
            <a:off x="4114800" y="5638800"/>
            <a:ext cx="914400" cy="838200"/>
          </a:xfrm>
          <a:prstGeom prst="sun">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7348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Custom 5">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C00000"/>
      </a:hlink>
      <a:folHlink>
        <a:srgbClr val="FFFFFF"/>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46558.0"/>
  <revision id="1.1.53290.0"/>
</version>
</file>

<file path=customXml/itemProps1.xml><?xml version="1.0" encoding="utf-8"?>
<ds:datastoreItem xmlns:ds="http://schemas.openxmlformats.org/officeDocument/2006/customXml" ds:itemID="{76FB3DA0-C8F3-494D-B802-1A22D64923F7}">
  <ds:schemaRefs/>
</ds:datastoreItem>
</file>

<file path=docProps/app.xml><?xml version="1.0" encoding="utf-8"?>
<Properties xmlns="http://schemas.openxmlformats.org/officeDocument/2006/extended-properties" xmlns:vt="http://schemas.openxmlformats.org/officeDocument/2006/docPropsVTypes">
  <Template>Thatch</Template>
  <TotalTime>669</TotalTime>
  <Words>2528</Words>
  <Application>Microsoft Office PowerPoint</Application>
  <PresentationFormat>On-screen Show (4:3)</PresentationFormat>
  <Paragraphs>261</Paragraphs>
  <Slides>65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65</vt:i4>
      </vt:variant>
    </vt:vector>
  </HeadingPairs>
  <TitlesOfParts>
    <vt:vector size="68" baseType="lpstr">
      <vt:lpstr>Arial</vt:lpstr>
      <vt:lpstr>Tw Cen MT</vt:lpstr>
      <vt:lpstr>Thatch</vt:lpstr>
      <vt:lpstr>PowerPoint Presentation</vt:lpstr>
      <vt:lpstr>Industrialization in England 100</vt:lpstr>
      <vt:lpstr>Industrialization in England 100</vt:lpstr>
      <vt:lpstr>Industrialization in England 200</vt:lpstr>
      <vt:lpstr>Industrialization in England 200</vt:lpstr>
      <vt:lpstr>Industrialization in England 300</vt:lpstr>
      <vt:lpstr>Industrialization in England 300</vt:lpstr>
      <vt:lpstr>Industrialization in England 400</vt:lpstr>
      <vt:lpstr>Industrialization in England 400</vt:lpstr>
      <vt:lpstr>Industrialization in England - Bonus 200</vt:lpstr>
      <vt:lpstr>Industrialization in England - Bonus 200</vt:lpstr>
      <vt:lpstr>Industrialization in England 500</vt:lpstr>
      <vt:lpstr>Industrialization in England 500</vt:lpstr>
      <vt:lpstr>Inventors and Inventions 100</vt:lpstr>
      <vt:lpstr>Inventors and Inventions 100</vt:lpstr>
      <vt:lpstr>Inventors and Inventions - Bonus 50</vt:lpstr>
      <vt:lpstr>Inventors and Inventions - Bonus 50</vt:lpstr>
      <vt:lpstr>Inventors and Inventions 200</vt:lpstr>
      <vt:lpstr>Inventors and Inventions 200</vt:lpstr>
      <vt:lpstr>Inventors and Inventions 300</vt:lpstr>
      <vt:lpstr>Inventors and Inventions 300</vt:lpstr>
      <vt:lpstr>Inventors and Inventions 400</vt:lpstr>
      <vt:lpstr>Inventors and Inventions 400</vt:lpstr>
      <vt:lpstr>Inventors and Inventions 500</vt:lpstr>
      <vt:lpstr>Inventors and Inventions 500</vt:lpstr>
      <vt:lpstr>The Good, the Bad, and the Ugly 100</vt:lpstr>
      <vt:lpstr>The Good, the Bad, and the Ugly 100</vt:lpstr>
      <vt:lpstr>The Good, the Bad, and the Ugly 200</vt:lpstr>
      <vt:lpstr>The Good, the Bad, and the Ugly 200</vt:lpstr>
      <vt:lpstr>The Good, the Bad, and the Ugly 300</vt:lpstr>
      <vt:lpstr>The Good, the Bad, and the Ugly 300</vt:lpstr>
      <vt:lpstr>The Good, the Bad, and the Ugly 400</vt:lpstr>
      <vt:lpstr>The Good, the Bad, and the Ugly 400</vt:lpstr>
      <vt:lpstr>The Good, the Bad, and the Ugly - Bonus 200</vt:lpstr>
      <vt:lpstr>The Good, the Bad, and the Ugly - Bonus 200</vt:lpstr>
      <vt:lpstr>The Good, the Bad, and the Ugly 500</vt:lpstr>
      <vt:lpstr>The Good, the Bad, and the Ugly 500</vt:lpstr>
      <vt:lpstr>The Good, the Bad, and the Ugly - Bonus 250</vt:lpstr>
      <vt:lpstr>The Good, the Bad, and the Ugly - Bonus 250</vt:lpstr>
      <vt:lpstr>Capitalism, Socialism, and Communism 100</vt:lpstr>
      <vt:lpstr>Capitalism, Socialism, and Communism 100</vt:lpstr>
      <vt:lpstr>Capitalism, Socialism, and Communism 200</vt:lpstr>
      <vt:lpstr>Capitalism, Socialism, and Communism 200</vt:lpstr>
      <vt:lpstr>Capitalism, Socialism, and Communism - Bonus 100</vt:lpstr>
      <vt:lpstr>Capitalism, Socialism, and Communism - Bonus 100</vt:lpstr>
      <vt:lpstr>Capitalism, Socialism, and Communism 300</vt:lpstr>
      <vt:lpstr>Capitalism, Socialism, and Communism 300</vt:lpstr>
      <vt:lpstr>Capitalism, Socialism, and Communism 400</vt:lpstr>
      <vt:lpstr>Capitalism, Socialism, and Communism 400</vt:lpstr>
      <vt:lpstr>Capitalism, Socialism, and Communism 500</vt:lpstr>
      <vt:lpstr>Capitalism, Socialism, and Communism 500</vt:lpstr>
      <vt:lpstr>Imperialism 100</vt:lpstr>
      <vt:lpstr>Imperialism 100</vt:lpstr>
      <vt:lpstr>Imperialism 200</vt:lpstr>
      <vt:lpstr>Imperialism 200</vt:lpstr>
      <vt:lpstr>Imperialism 300</vt:lpstr>
      <vt:lpstr>Imperialism 300</vt:lpstr>
      <vt:lpstr>Imperialism - Bonus 150</vt:lpstr>
      <vt:lpstr>Imperialism - Bonus 150</vt:lpstr>
      <vt:lpstr>Imperialism 400</vt:lpstr>
      <vt:lpstr>Imperialism 400</vt:lpstr>
      <vt:lpstr>Imperialism 500</vt:lpstr>
      <vt:lpstr>Imperialism 500</vt:lpstr>
      <vt:lpstr>Final Question 1,000</vt:lpstr>
      <vt:lpstr>Final Question 1,000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 Name</dc:creator>
  <cp:lastModifiedBy>Hana A. Hecht (hahecht)</cp:lastModifiedBy>
  <cp:revision>23</cp:revision>
  <dcterms:created xsi:type="dcterms:W3CDTF">2013-02-19T01:10:56Z</dcterms:created>
  <dcterms:modified xsi:type="dcterms:W3CDTF">2015-02-10T15:30:51Z</dcterms:modified>
</cp:coreProperties>
</file>