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684"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467EBBB-5E77-4837-A49F-925C7B4011AD}" type="datetimeFigureOut">
              <a:rPr lang="en-US" smtClean="0"/>
              <a:t>3/13/2015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6B378DB-895F-4436-81C5-B445A8647E9B}"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67EBBB-5E77-4837-A49F-925C7B4011AD}"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378DB-895F-4436-81C5-B445A8647E9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67EBBB-5E77-4837-A49F-925C7B4011AD}"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378DB-895F-4436-81C5-B445A8647E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67EBBB-5E77-4837-A49F-925C7B4011AD}"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378DB-895F-4436-81C5-B445A8647E9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467EBBB-5E77-4837-A49F-925C7B4011AD}"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6B378DB-895F-4436-81C5-B445A8647E9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467EBBB-5E77-4837-A49F-925C7B4011AD}" type="datetimeFigureOut">
              <a:rPr lang="en-US" smtClean="0"/>
              <a:t>3/13/2015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B378DB-895F-4436-81C5-B445A8647E9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467EBBB-5E77-4837-A49F-925C7B4011AD}" type="datetimeFigureOut">
              <a:rPr lang="en-US" smtClean="0"/>
              <a:t>3/13/2015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B378DB-895F-4436-81C5-B445A8647E9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467EBBB-5E77-4837-A49F-925C7B4011AD}" type="datetimeFigureOut">
              <a:rPr lang="en-US" smtClean="0"/>
              <a:t>3/13/2015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B378DB-895F-4436-81C5-B445A8647E9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67EBBB-5E77-4837-A49F-925C7B4011AD}" type="datetimeFigureOut">
              <a:rPr lang="en-US" smtClean="0"/>
              <a:t>3/13/2015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B378DB-895F-4436-81C5-B445A8647E9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467EBBB-5E77-4837-A49F-925C7B4011AD}" type="datetimeFigureOut">
              <a:rPr lang="en-US" smtClean="0"/>
              <a:t>3/13/2015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B378DB-895F-4436-81C5-B445A8647E9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467EBBB-5E77-4837-A49F-925C7B4011AD}" type="datetimeFigureOut">
              <a:rPr lang="en-US" smtClean="0"/>
              <a:t>3/13/2015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B378DB-895F-4436-81C5-B445A8647E9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467EBBB-5E77-4837-A49F-925C7B4011AD}" type="datetimeFigureOut">
              <a:rPr lang="en-US" smtClean="0"/>
              <a:t>3/13/2015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6B378DB-895F-4436-81C5-B445A8647E9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slide" Target="slide31.xml"/><Relationship Id="rId13" Type="http://schemas.openxmlformats.org/officeDocument/2006/relationships/slide" Target="slide21.xml"/><Relationship Id="rId18" Type="http://schemas.openxmlformats.org/officeDocument/2006/relationships/slide" Target="slide53.xml"/><Relationship Id="rId3" Type="http://schemas.openxmlformats.org/officeDocument/2006/relationships/slide" Target="slide7.xml"/><Relationship Id="rId21" Type="http://schemas.openxmlformats.org/officeDocument/2006/relationships/slide" Target="slide57.xml"/><Relationship Id="rId7" Type="http://schemas.openxmlformats.org/officeDocument/2006/relationships/slide" Target="slide15.xml"/><Relationship Id="rId12" Type="http://schemas.openxmlformats.org/officeDocument/2006/relationships/slide" Target="slide45.xml"/><Relationship Id="rId17" Type="http://schemas.openxmlformats.org/officeDocument/2006/relationships/slide" Target="slide39.xml"/><Relationship Id="rId2" Type="http://schemas.openxmlformats.org/officeDocument/2006/relationships/slide" Target="slide3.xml"/><Relationship Id="rId16" Type="http://schemas.openxmlformats.org/officeDocument/2006/relationships/slide" Target="slide23.xml"/><Relationship Id="rId20" Type="http://schemas.openxmlformats.org/officeDocument/2006/relationships/slide" Target="slide41.xml"/><Relationship Id="rId1" Type="http://schemas.openxmlformats.org/officeDocument/2006/relationships/slideLayout" Target="../slideLayouts/slideLayout2.xml"/><Relationship Id="rId6" Type="http://schemas.openxmlformats.org/officeDocument/2006/relationships/slide" Target="slide13.xml"/><Relationship Id="rId11" Type="http://schemas.openxmlformats.org/officeDocument/2006/relationships/slide" Target="slide35.xml"/><Relationship Id="rId5" Type="http://schemas.openxmlformats.org/officeDocument/2006/relationships/slide" Target="slide11.xml"/><Relationship Id="rId15" Type="http://schemas.openxmlformats.org/officeDocument/2006/relationships/slide" Target="slide49.xml"/><Relationship Id="rId10" Type="http://schemas.openxmlformats.org/officeDocument/2006/relationships/slide" Target="slide17.xml"/><Relationship Id="rId19" Type="http://schemas.openxmlformats.org/officeDocument/2006/relationships/slide" Target="slide27.xml"/><Relationship Id="rId4" Type="http://schemas.openxmlformats.org/officeDocument/2006/relationships/slide" Target="slide9.xml"/><Relationship Id="rId9" Type="http://schemas.openxmlformats.org/officeDocument/2006/relationships/slide" Target="slide43.xml"/><Relationship Id="rId14" Type="http://schemas.openxmlformats.org/officeDocument/2006/relationships/slide" Target="slide37.xml"/><Relationship Id="rId22" Type="http://schemas.openxmlformats.org/officeDocument/2006/relationships/slide" Target="slide59.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slide" Target="slide47.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slide" Target="slide51.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slide" Target="slide55.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Ready for a review game?</a:t>
            </a:r>
            <a:endParaRPr lang="en-US" dirty="0"/>
          </a:p>
        </p:txBody>
      </p:sp>
      <p:sp>
        <p:nvSpPr>
          <p:cNvPr id="3" name="Subtitle 2"/>
          <p:cNvSpPr>
            <a:spLocks noGrp="1"/>
          </p:cNvSpPr>
          <p:nvPr>
            <p:ph type="subTitle" idx="1"/>
          </p:nvPr>
        </p:nvSpPr>
        <p:spPr/>
        <p:txBody>
          <a:bodyPr/>
          <a:lstStyle/>
          <a:p>
            <a:r>
              <a:rPr lang="en-US" dirty="0" smtClean="0"/>
              <a:t>Divide yourselves into groups of 3 and get ready!</a:t>
            </a:r>
            <a:endParaRPr lang="en-US" dirty="0"/>
          </a:p>
        </p:txBody>
      </p:sp>
    </p:spTree>
    <p:extLst>
      <p:ext uri="{BB962C8B-B14F-4D97-AF65-F5344CB8AC3E}">
        <p14:creationId xmlns:p14="http://schemas.microsoft.com/office/powerpoint/2010/main" val="16417669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Causes of the War</a:t>
            </a:r>
            <a:br>
              <a:rPr lang="en-US" dirty="0" smtClean="0"/>
            </a:br>
            <a:r>
              <a:rPr lang="en-US" dirty="0" smtClean="0"/>
              <a:t>300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a:t>Which cause of the war led to the buildup of armies and navies?</a:t>
            </a:r>
          </a:p>
        </p:txBody>
      </p:sp>
      <p:sp>
        <p:nvSpPr>
          <p:cNvPr id="4" name="Content Placeholder 3"/>
          <p:cNvSpPr>
            <a:spLocks noGrp="1"/>
          </p:cNvSpPr>
          <p:nvPr>
            <p:ph sz="half" idx="2"/>
          </p:nvPr>
        </p:nvSpPr>
        <p:spPr>
          <a:xfrm>
            <a:off x="4648200" y="2133600"/>
            <a:ext cx="4038600" cy="3992563"/>
          </a:xfrm>
        </p:spPr>
        <p:txBody>
          <a:bodyPr/>
          <a:lstStyle/>
          <a:p>
            <a:pPr marL="137160" indent="0">
              <a:buNone/>
            </a:pPr>
            <a:r>
              <a:rPr lang="en-US" dirty="0" smtClean="0"/>
              <a:t>Militarism</a:t>
            </a:r>
            <a:endParaRPr lang="en-US" dirty="0"/>
          </a:p>
        </p:txBody>
      </p:sp>
      <p:sp>
        <p:nvSpPr>
          <p:cNvPr id="5" name="Sun 4">
            <a:hlinkClick r:id="rId2" action="ppaction://hlinksldjump"/>
          </p:cNvPr>
          <p:cNvSpPr/>
          <p:nvPr/>
        </p:nvSpPr>
        <p:spPr>
          <a:xfrm>
            <a:off x="3810000" y="5334000"/>
            <a:ext cx="1524000" cy="15240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72511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Causes of the War</a:t>
            </a:r>
            <a:br>
              <a:rPr lang="en-US" dirty="0" smtClean="0"/>
            </a:br>
            <a:r>
              <a:rPr lang="en-US" dirty="0" smtClean="0"/>
              <a:t>400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smtClean="0"/>
              <a:t>Which cause of the war was a result of countries competing over colonies?</a:t>
            </a:r>
            <a:endParaRPr lang="en-US" dirty="0"/>
          </a:p>
        </p:txBody>
      </p:sp>
      <p:sp>
        <p:nvSpPr>
          <p:cNvPr id="4" name="Content Placeholder 3"/>
          <p:cNvSpPr>
            <a:spLocks noGrp="1"/>
          </p:cNvSpPr>
          <p:nvPr>
            <p:ph sz="half" idx="2"/>
          </p:nvPr>
        </p:nvSpPr>
        <p:spPr>
          <a:xfrm>
            <a:off x="4648200" y="2133600"/>
            <a:ext cx="4038600" cy="3992563"/>
          </a:xfrm>
        </p:spPr>
        <p:txBody>
          <a:bodyPr/>
          <a:lstStyle/>
          <a:p>
            <a:endParaRPr lang="en-US" dirty="0"/>
          </a:p>
        </p:txBody>
      </p:sp>
    </p:spTree>
    <p:extLst>
      <p:ext uri="{BB962C8B-B14F-4D97-AF65-F5344CB8AC3E}">
        <p14:creationId xmlns:p14="http://schemas.microsoft.com/office/powerpoint/2010/main" val="16677479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Causes of the War</a:t>
            </a:r>
            <a:br>
              <a:rPr lang="en-US" dirty="0" smtClean="0"/>
            </a:br>
            <a:r>
              <a:rPr lang="en-US" dirty="0" smtClean="0"/>
              <a:t>400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a:t>Which cause of the war was a result of countries competing over colonies?</a:t>
            </a:r>
          </a:p>
        </p:txBody>
      </p:sp>
      <p:sp>
        <p:nvSpPr>
          <p:cNvPr id="4" name="Content Placeholder 3"/>
          <p:cNvSpPr>
            <a:spLocks noGrp="1"/>
          </p:cNvSpPr>
          <p:nvPr>
            <p:ph sz="half" idx="2"/>
          </p:nvPr>
        </p:nvSpPr>
        <p:spPr>
          <a:xfrm>
            <a:off x="4648200" y="2133600"/>
            <a:ext cx="4038600" cy="3992563"/>
          </a:xfrm>
        </p:spPr>
        <p:txBody>
          <a:bodyPr/>
          <a:lstStyle/>
          <a:p>
            <a:pPr marL="137160" indent="0">
              <a:buNone/>
            </a:pPr>
            <a:r>
              <a:rPr lang="en-US" dirty="0" smtClean="0"/>
              <a:t>Imperialism</a:t>
            </a:r>
            <a:endParaRPr lang="en-US" dirty="0"/>
          </a:p>
        </p:txBody>
      </p:sp>
      <p:sp>
        <p:nvSpPr>
          <p:cNvPr id="5" name="Sun 4">
            <a:hlinkClick r:id="rId2" action="ppaction://hlinksldjump"/>
          </p:cNvPr>
          <p:cNvSpPr/>
          <p:nvPr/>
        </p:nvSpPr>
        <p:spPr>
          <a:xfrm>
            <a:off x="3810000" y="5334000"/>
            <a:ext cx="1524000" cy="15240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06965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Causes of the War</a:t>
            </a:r>
            <a:br>
              <a:rPr lang="en-US" dirty="0" smtClean="0"/>
            </a:br>
            <a:r>
              <a:rPr lang="en-US" dirty="0" smtClean="0"/>
              <a:t>500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smtClean="0"/>
              <a:t>Which cause of the war stemmed from a lack of success at talking it out?</a:t>
            </a:r>
            <a:endParaRPr lang="en-US" dirty="0"/>
          </a:p>
        </p:txBody>
      </p:sp>
      <p:sp>
        <p:nvSpPr>
          <p:cNvPr id="4" name="Content Placeholder 3"/>
          <p:cNvSpPr>
            <a:spLocks noGrp="1"/>
          </p:cNvSpPr>
          <p:nvPr>
            <p:ph sz="half" idx="2"/>
          </p:nvPr>
        </p:nvSpPr>
        <p:spPr>
          <a:xfrm>
            <a:off x="4648200" y="2133600"/>
            <a:ext cx="4038600" cy="3992563"/>
          </a:xfrm>
        </p:spPr>
        <p:txBody>
          <a:bodyPr/>
          <a:lstStyle/>
          <a:p>
            <a:endParaRPr lang="en-US" dirty="0"/>
          </a:p>
        </p:txBody>
      </p:sp>
    </p:spTree>
    <p:extLst>
      <p:ext uri="{BB962C8B-B14F-4D97-AF65-F5344CB8AC3E}">
        <p14:creationId xmlns:p14="http://schemas.microsoft.com/office/powerpoint/2010/main" val="24402397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Causes of the War</a:t>
            </a:r>
            <a:br>
              <a:rPr lang="en-US" dirty="0" smtClean="0"/>
            </a:br>
            <a:r>
              <a:rPr lang="en-US" dirty="0" smtClean="0"/>
              <a:t>500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a:t>Which cause of the war stemmed from a lack of success at talking it out?</a:t>
            </a:r>
          </a:p>
        </p:txBody>
      </p:sp>
      <p:sp>
        <p:nvSpPr>
          <p:cNvPr id="4" name="Content Placeholder 3"/>
          <p:cNvSpPr>
            <a:spLocks noGrp="1"/>
          </p:cNvSpPr>
          <p:nvPr>
            <p:ph sz="half" idx="2"/>
          </p:nvPr>
        </p:nvSpPr>
        <p:spPr>
          <a:xfrm>
            <a:off x="4648200" y="2133600"/>
            <a:ext cx="4038600" cy="3992563"/>
          </a:xfrm>
        </p:spPr>
        <p:txBody>
          <a:bodyPr/>
          <a:lstStyle/>
          <a:p>
            <a:pPr marL="137160" indent="0">
              <a:buNone/>
            </a:pPr>
            <a:r>
              <a:rPr lang="en-US" dirty="0" smtClean="0"/>
              <a:t>Diplomatic failures</a:t>
            </a:r>
            <a:endParaRPr lang="en-US" dirty="0"/>
          </a:p>
        </p:txBody>
      </p:sp>
      <p:sp>
        <p:nvSpPr>
          <p:cNvPr id="5" name="Sun 4">
            <a:hlinkClick r:id="rId2" action="ppaction://hlinksldjump"/>
          </p:cNvPr>
          <p:cNvSpPr/>
          <p:nvPr/>
        </p:nvSpPr>
        <p:spPr>
          <a:xfrm>
            <a:off x="3810000" y="5334000"/>
            <a:ext cx="1524000" cy="15240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75513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a:t>T</a:t>
            </a:r>
            <a:r>
              <a:rPr lang="en-US" dirty="0" smtClean="0"/>
              <a:t>he War</a:t>
            </a:r>
            <a:br>
              <a:rPr lang="en-US" dirty="0" smtClean="0"/>
            </a:br>
            <a:r>
              <a:rPr lang="en-US" dirty="0" smtClean="0"/>
              <a:t>100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smtClean="0"/>
              <a:t>What is the difference between the Western Front and the Eastern Front?</a:t>
            </a:r>
            <a:endParaRPr lang="en-US" dirty="0"/>
          </a:p>
        </p:txBody>
      </p:sp>
      <p:sp>
        <p:nvSpPr>
          <p:cNvPr id="4" name="Content Placeholder 3"/>
          <p:cNvSpPr>
            <a:spLocks noGrp="1"/>
          </p:cNvSpPr>
          <p:nvPr>
            <p:ph sz="half" idx="2"/>
          </p:nvPr>
        </p:nvSpPr>
        <p:spPr>
          <a:xfrm>
            <a:off x="4648200" y="2133600"/>
            <a:ext cx="4038600" cy="3992563"/>
          </a:xfrm>
        </p:spPr>
        <p:txBody>
          <a:bodyPr/>
          <a:lstStyle/>
          <a:p>
            <a:endParaRPr lang="en-US" dirty="0"/>
          </a:p>
        </p:txBody>
      </p:sp>
    </p:spTree>
    <p:extLst>
      <p:ext uri="{BB962C8B-B14F-4D97-AF65-F5344CB8AC3E}">
        <p14:creationId xmlns:p14="http://schemas.microsoft.com/office/powerpoint/2010/main" val="24017582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The War</a:t>
            </a:r>
            <a:br>
              <a:rPr lang="en-US" dirty="0" smtClean="0"/>
            </a:br>
            <a:r>
              <a:rPr lang="en-US" dirty="0" smtClean="0"/>
              <a:t>100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a:t>What is the difference between the Western Front and the Eastern Front?</a:t>
            </a:r>
          </a:p>
        </p:txBody>
      </p:sp>
      <p:sp>
        <p:nvSpPr>
          <p:cNvPr id="4" name="Content Placeholder 3"/>
          <p:cNvSpPr>
            <a:spLocks noGrp="1"/>
          </p:cNvSpPr>
          <p:nvPr>
            <p:ph sz="half" idx="2"/>
          </p:nvPr>
        </p:nvSpPr>
        <p:spPr>
          <a:xfrm>
            <a:off x="4648200" y="2133600"/>
            <a:ext cx="4038600" cy="3992563"/>
          </a:xfrm>
        </p:spPr>
        <p:txBody>
          <a:bodyPr/>
          <a:lstStyle/>
          <a:p>
            <a:pPr marL="137160" indent="0">
              <a:buNone/>
            </a:pPr>
            <a:r>
              <a:rPr lang="en-US" dirty="0" smtClean="0"/>
              <a:t>Western Front – Germany’s border with France</a:t>
            </a:r>
          </a:p>
          <a:p>
            <a:pPr marL="137160" indent="0">
              <a:buNone/>
            </a:pPr>
            <a:r>
              <a:rPr lang="en-US" dirty="0" smtClean="0"/>
              <a:t>Eastern Front – Germany’s border with Russia</a:t>
            </a:r>
            <a:endParaRPr lang="en-US" dirty="0"/>
          </a:p>
        </p:txBody>
      </p:sp>
      <p:sp>
        <p:nvSpPr>
          <p:cNvPr id="5" name="Sun 4">
            <a:hlinkClick r:id="rId2" action="ppaction://hlinksldjump"/>
          </p:cNvPr>
          <p:cNvSpPr/>
          <p:nvPr/>
        </p:nvSpPr>
        <p:spPr>
          <a:xfrm>
            <a:off x="3810000" y="5334000"/>
            <a:ext cx="1524000" cy="15240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40270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a:t>T</a:t>
            </a:r>
            <a:r>
              <a:rPr lang="en-US" dirty="0" smtClean="0"/>
              <a:t>he War</a:t>
            </a:r>
            <a:br>
              <a:rPr lang="en-US" dirty="0" smtClean="0"/>
            </a:br>
            <a:r>
              <a:rPr lang="en-US" dirty="0" smtClean="0"/>
              <a:t>200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smtClean="0"/>
              <a:t>Which type of warfare involved the digging of ditches?  Why was it necessary?</a:t>
            </a:r>
            <a:endParaRPr lang="en-US" dirty="0"/>
          </a:p>
        </p:txBody>
      </p:sp>
      <p:sp>
        <p:nvSpPr>
          <p:cNvPr id="4" name="Content Placeholder 3"/>
          <p:cNvSpPr>
            <a:spLocks noGrp="1"/>
          </p:cNvSpPr>
          <p:nvPr>
            <p:ph sz="half" idx="2"/>
          </p:nvPr>
        </p:nvSpPr>
        <p:spPr>
          <a:xfrm>
            <a:off x="4648200" y="2133600"/>
            <a:ext cx="4038600" cy="3992563"/>
          </a:xfrm>
        </p:spPr>
        <p:txBody>
          <a:bodyPr/>
          <a:lstStyle/>
          <a:p>
            <a:endParaRPr lang="en-US" dirty="0"/>
          </a:p>
        </p:txBody>
      </p:sp>
    </p:spTree>
    <p:extLst>
      <p:ext uri="{BB962C8B-B14F-4D97-AF65-F5344CB8AC3E}">
        <p14:creationId xmlns:p14="http://schemas.microsoft.com/office/powerpoint/2010/main" val="21227326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The War</a:t>
            </a:r>
            <a:br>
              <a:rPr lang="en-US" dirty="0" smtClean="0"/>
            </a:br>
            <a:r>
              <a:rPr lang="en-US" dirty="0" smtClean="0"/>
              <a:t>200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a:t>Which type of warfare involved the digging of ditches?  Why was it necessary?</a:t>
            </a:r>
          </a:p>
        </p:txBody>
      </p:sp>
      <p:sp>
        <p:nvSpPr>
          <p:cNvPr id="4" name="Content Placeholder 3"/>
          <p:cNvSpPr>
            <a:spLocks noGrp="1"/>
          </p:cNvSpPr>
          <p:nvPr>
            <p:ph sz="half" idx="2"/>
          </p:nvPr>
        </p:nvSpPr>
        <p:spPr>
          <a:xfrm>
            <a:off x="4648200" y="2133600"/>
            <a:ext cx="4038600" cy="3992563"/>
          </a:xfrm>
        </p:spPr>
        <p:txBody>
          <a:bodyPr/>
          <a:lstStyle/>
          <a:p>
            <a:pPr marL="137160" indent="0">
              <a:buNone/>
            </a:pPr>
            <a:r>
              <a:rPr lang="en-US" dirty="0" smtClean="0"/>
              <a:t>Trench Warfare</a:t>
            </a:r>
          </a:p>
          <a:p>
            <a:pPr marL="137160" indent="0">
              <a:buNone/>
            </a:pPr>
            <a:r>
              <a:rPr lang="en-US" dirty="0" smtClean="0"/>
              <a:t>Because barbed wire and the machine guns prevented the traditional tactic of advancing soldiers</a:t>
            </a:r>
            <a:endParaRPr lang="en-US" dirty="0"/>
          </a:p>
        </p:txBody>
      </p:sp>
      <p:sp>
        <p:nvSpPr>
          <p:cNvPr id="5" name="Sun 4">
            <a:hlinkClick r:id="" action="ppaction://hlinkshowjump?jump=nextslide"/>
          </p:cNvPr>
          <p:cNvSpPr/>
          <p:nvPr/>
        </p:nvSpPr>
        <p:spPr>
          <a:xfrm>
            <a:off x="3810000" y="5334000"/>
            <a:ext cx="1524000" cy="15240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92853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a:t>T</a:t>
            </a:r>
            <a:r>
              <a:rPr lang="en-US" dirty="0" smtClean="0"/>
              <a:t>he War - Bonus</a:t>
            </a:r>
            <a:br>
              <a:rPr lang="en-US" dirty="0" smtClean="0"/>
            </a:br>
            <a:r>
              <a:rPr lang="en-US" dirty="0" smtClean="0"/>
              <a:t>100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smtClean="0"/>
              <a:t>What naval invention made battle on the water deadly?</a:t>
            </a:r>
            <a:endParaRPr lang="en-US" dirty="0"/>
          </a:p>
        </p:txBody>
      </p:sp>
      <p:sp>
        <p:nvSpPr>
          <p:cNvPr id="4" name="Content Placeholder 3"/>
          <p:cNvSpPr>
            <a:spLocks noGrp="1"/>
          </p:cNvSpPr>
          <p:nvPr>
            <p:ph sz="half" idx="2"/>
          </p:nvPr>
        </p:nvSpPr>
        <p:spPr>
          <a:xfrm>
            <a:off x="4648200" y="2133600"/>
            <a:ext cx="4038600" cy="3992563"/>
          </a:xfrm>
        </p:spPr>
        <p:txBody>
          <a:bodyPr/>
          <a:lstStyle/>
          <a:p>
            <a:endParaRPr lang="en-US" dirty="0"/>
          </a:p>
        </p:txBody>
      </p:sp>
    </p:spTree>
    <p:extLst>
      <p:ext uri="{BB962C8B-B14F-4D97-AF65-F5344CB8AC3E}">
        <p14:creationId xmlns:p14="http://schemas.microsoft.com/office/powerpoint/2010/main" val="1287834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04800" y="228600"/>
            <a:ext cx="1752600" cy="914400"/>
          </a:xfrm>
          <a:prstGeom prst="roundRect">
            <a:avLst/>
          </a:prstGeom>
          <a:solidFill>
            <a:schemeClr val="accent5"/>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Causes of the War</a:t>
            </a:r>
            <a:endParaRPr lang="en-US" b="1" dirty="0"/>
          </a:p>
        </p:txBody>
      </p:sp>
      <p:sp>
        <p:nvSpPr>
          <p:cNvPr id="5" name="Rounded Rectangle 4"/>
          <p:cNvSpPr/>
          <p:nvPr/>
        </p:nvSpPr>
        <p:spPr>
          <a:xfrm>
            <a:off x="2590800" y="228600"/>
            <a:ext cx="1752600" cy="914400"/>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The War</a:t>
            </a:r>
            <a:endParaRPr lang="en-US" b="1" dirty="0"/>
          </a:p>
        </p:txBody>
      </p:sp>
      <p:sp>
        <p:nvSpPr>
          <p:cNvPr id="6" name="Rounded Rectangle 5"/>
          <p:cNvSpPr/>
          <p:nvPr/>
        </p:nvSpPr>
        <p:spPr>
          <a:xfrm>
            <a:off x="4800600" y="228600"/>
            <a:ext cx="1752600" cy="914400"/>
          </a:xfrm>
          <a:prstGeom prst="round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The Peace</a:t>
            </a:r>
            <a:endParaRPr lang="en-US" b="1" dirty="0"/>
          </a:p>
        </p:txBody>
      </p:sp>
      <p:sp>
        <p:nvSpPr>
          <p:cNvPr id="7" name="Rounded Rectangle 6"/>
          <p:cNvSpPr/>
          <p:nvPr/>
        </p:nvSpPr>
        <p:spPr>
          <a:xfrm>
            <a:off x="7010400" y="228600"/>
            <a:ext cx="1752600" cy="914400"/>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Russia</a:t>
            </a:r>
            <a:endParaRPr lang="en-US" b="1" dirty="0"/>
          </a:p>
        </p:txBody>
      </p:sp>
      <p:sp>
        <p:nvSpPr>
          <p:cNvPr id="8" name="Rounded Rectangle 7"/>
          <p:cNvSpPr/>
          <p:nvPr/>
        </p:nvSpPr>
        <p:spPr>
          <a:xfrm>
            <a:off x="304800" y="2057400"/>
            <a:ext cx="1752600" cy="609600"/>
          </a:xfrm>
          <a:prstGeom prst="round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2" action="ppaction://hlinksldjump"/>
              </a:rPr>
              <a:t>100</a:t>
            </a:r>
            <a:endParaRPr lang="en-US" b="1" dirty="0"/>
          </a:p>
        </p:txBody>
      </p:sp>
      <p:sp>
        <p:nvSpPr>
          <p:cNvPr id="13" name="Rounded Rectangle 12"/>
          <p:cNvSpPr/>
          <p:nvPr/>
        </p:nvSpPr>
        <p:spPr>
          <a:xfrm>
            <a:off x="304800" y="2971800"/>
            <a:ext cx="1752600" cy="609600"/>
          </a:xfrm>
          <a:prstGeom prst="round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3" action="ppaction://hlinksldjump"/>
              </a:rPr>
              <a:t>2</a:t>
            </a:r>
            <a:r>
              <a:rPr lang="en-US" b="1" dirty="0" smtClean="0">
                <a:hlinkClick r:id="rId3" action="ppaction://hlinksldjump"/>
              </a:rPr>
              <a:t>00</a:t>
            </a:r>
            <a:endParaRPr lang="en-US" dirty="0"/>
          </a:p>
        </p:txBody>
      </p:sp>
      <p:sp>
        <p:nvSpPr>
          <p:cNvPr id="14" name="Rounded Rectangle 13"/>
          <p:cNvSpPr/>
          <p:nvPr/>
        </p:nvSpPr>
        <p:spPr>
          <a:xfrm>
            <a:off x="304800" y="3886200"/>
            <a:ext cx="1752600" cy="609600"/>
          </a:xfrm>
          <a:prstGeom prst="roundRect">
            <a:avLst/>
          </a:prstGeom>
          <a:solidFill>
            <a:schemeClr val="accent4">
              <a:lumMod val="60000"/>
              <a:lumOff val="4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4" action="ppaction://hlinksldjump"/>
              </a:rPr>
              <a:t>3</a:t>
            </a:r>
            <a:r>
              <a:rPr lang="en-US" b="1" dirty="0" smtClean="0">
                <a:hlinkClick r:id="rId4" action="ppaction://hlinksldjump"/>
              </a:rPr>
              <a:t>00</a:t>
            </a:r>
            <a:endParaRPr lang="en-US" dirty="0"/>
          </a:p>
        </p:txBody>
      </p:sp>
      <p:sp>
        <p:nvSpPr>
          <p:cNvPr id="15" name="Rounded Rectangle 14"/>
          <p:cNvSpPr/>
          <p:nvPr/>
        </p:nvSpPr>
        <p:spPr>
          <a:xfrm>
            <a:off x="304800" y="4800600"/>
            <a:ext cx="1752600" cy="609600"/>
          </a:xfrm>
          <a:prstGeom prst="roundRect">
            <a:avLst/>
          </a:prstGeom>
          <a:solidFill>
            <a:schemeClr val="accent4">
              <a:lumMod val="75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5" action="ppaction://hlinksldjump"/>
              </a:rPr>
              <a:t>4</a:t>
            </a:r>
            <a:r>
              <a:rPr lang="en-US" b="1" dirty="0" smtClean="0">
                <a:hlinkClick r:id="rId5" action="ppaction://hlinksldjump"/>
              </a:rPr>
              <a:t>00</a:t>
            </a:r>
            <a:endParaRPr lang="en-US" dirty="0"/>
          </a:p>
        </p:txBody>
      </p:sp>
      <p:sp>
        <p:nvSpPr>
          <p:cNvPr id="16" name="Rounded Rectangle 15"/>
          <p:cNvSpPr/>
          <p:nvPr/>
        </p:nvSpPr>
        <p:spPr>
          <a:xfrm>
            <a:off x="304800" y="5715000"/>
            <a:ext cx="1752600" cy="609600"/>
          </a:xfrm>
          <a:prstGeom prst="roundRect">
            <a:avLst/>
          </a:prstGeom>
          <a:solidFill>
            <a:schemeClr val="accent4">
              <a:lumMod val="5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6" action="ppaction://hlinksldjump"/>
              </a:rPr>
              <a:t>5</a:t>
            </a:r>
            <a:r>
              <a:rPr lang="en-US" b="1" dirty="0" smtClean="0">
                <a:hlinkClick r:id="rId6" action="ppaction://hlinksldjump"/>
              </a:rPr>
              <a:t>00</a:t>
            </a:r>
            <a:endParaRPr lang="en-US" dirty="0"/>
          </a:p>
        </p:txBody>
      </p:sp>
      <p:sp>
        <p:nvSpPr>
          <p:cNvPr id="17" name="Rounded Rectangle 16"/>
          <p:cNvSpPr/>
          <p:nvPr/>
        </p:nvSpPr>
        <p:spPr>
          <a:xfrm>
            <a:off x="2590800" y="2057400"/>
            <a:ext cx="1752600" cy="609600"/>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7" action="ppaction://hlinksldjump"/>
              </a:rPr>
              <a:t>100</a:t>
            </a:r>
            <a:endParaRPr lang="en-US" b="1" dirty="0"/>
          </a:p>
        </p:txBody>
      </p:sp>
      <p:sp>
        <p:nvSpPr>
          <p:cNvPr id="18" name="Rounded Rectangle 17"/>
          <p:cNvSpPr/>
          <p:nvPr/>
        </p:nvSpPr>
        <p:spPr>
          <a:xfrm>
            <a:off x="4800600" y="2057400"/>
            <a:ext cx="1752600" cy="609600"/>
          </a:xfrm>
          <a:prstGeom prst="roundRect">
            <a:avLst/>
          </a:prstGeom>
          <a:solidFill>
            <a:schemeClr val="tx2">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8" action="ppaction://hlinksldjump"/>
              </a:rPr>
              <a:t>100</a:t>
            </a:r>
            <a:endParaRPr lang="en-US" b="1" dirty="0"/>
          </a:p>
        </p:txBody>
      </p:sp>
      <p:sp>
        <p:nvSpPr>
          <p:cNvPr id="19" name="Rounded Rectangle 18"/>
          <p:cNvSpPr/>
          <p:nvPr/>
        </p:nvSpPr>
        <p:spPr>
          <a:xfrm>
            <a:off x="7010400" y="2057400"/>
            <a:ext cx="1752600" cy="609600"/>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9" action="ppaction://hlinksldjump"/>
              </a:rPr>
              <a:t>100</a:t>
            </a:r>
            <a:endParaRPr lang="en-US" b="1" dirty="0"/>
          </a:p>
        </p:txBody>
      </p:sp>
      <p:sp>
        <p:nvSpPr>
          <p:cNvPr id="20" name="Rounded Rectangle 19"/>
          <p:cNvSpPr/>
          <p:nvPr/>
        </p:nvSpPr>
        <p:spPr>
          <a:xfrm>
            <a:off x="2590800" y="2971800"/>
            <a:ext cx="1752600" cy="609600"/>
          </a:xfrm>
          <a:prstGeom prst="roundRect">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10" action="ppaction://hlinksldjump"/>
              </a:rPr>
              <a:t>2</a:t>
            </a:r>
            <a:r>
              <a:rPr lang="en-US" b="1" dirty="0" smtClean="0">
                <a:hlinkClick r:id="rId10" action="ppaction://hlinksldjump"/>
              </a:rPr>
              <a:t>00</a:t>
            </a:r>
            <a:endParaRPr lang="en-US" dirty="0"/>
          </a:p>
        </p:txBody>
      </p:sp>
      <p:sp>
        <p:nvSpPr>
          <p:cNvPr id="21" name="Rounded Rectangle 20"/>
          <p:cNvSpPr/>
          <p:nvPr/>
        </p:nvSpPr>
        <p:spPr>
          <a:xfrm>
            <a:off x="4800600" y="2971800"/>
            <a:ext cx="1752600" cy="609600"/>
          </a:xfrm>
          <a:prstGeom prst="roundRect">
            <a:avLst/>
          </a:prstGeom>
          <a:solidFill>
            <a:schemeClr val="tx2">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11" action="ppaction://hlinksldjump"/>
              </a:rPr>
              <a:t>2</a:t>
            </a:r>
            <a:r>
              <a:rPr lang="en-US" b="1" dirty="0" smtClean="0">
                <a:hlinkClick r:id="rId11" action="ppaction://hlinksldjump"/>
              </a:rPr>
              <a:t>00</a:t>
            </a:r>
            <a:endParaRPr lang="en-US" dirty="0"/>
          </a:p>
        </p:txBody>
      </p:sp>
      <p:sp>
        <p:nvSpPr>
          <p:cNvPr id="22" name="Rounded Rectangle 21"/>
          <p:cNvSpPr/>
          <p:nvPr/>
        </p:nvSpPr>
        <p:spPr>
          <a:xfrm>
            <a:off x="7010400" y="2971800"/>
            <a:ext cx="1752600" cy="6096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12" action="ppaction://hlinksldjump"/>
              </a:rPr>
              <a:t>2</a:t>
            </a:r>
            <a:r>
              <a:rPr lang="en-US" b="1" dirty="0" smtClean="0">
                <a:hlinkClick r:id="rId12" action="ppaction://hlinksldjump"/>
              </a:rPr>
              <a:t>00</a:t>
            </a:r>
            <a:endParaRPr lang="en-US" dirty="0"/>
          </a:p>
        </p:txBody>
      </p:sp>
      <p:sp>
        <p:nvSpPr>
          <p:cNvPr id="24" name="Rounded Rectangle 23"/>
          <p:cNvSpPr/>
          <p:nvPr/>
        </p:nvSpPr>
        <p:spPr>
          <a:xfrm>
            <a:off x="2590800" y="3886200"/>
            <a:ext cx="1752600" cy="609600"/>
          </a:xfrm>
          <a:prstGeom prst="roundRect">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13" action="ppaction://hlinksldjump"/>
              </a:rPr>
              <a:t>3</a:t>
            </a:r>
            <a:r>
              <a:rPr lang="en-US" b="1" dirty="0" smtClean="0">
                <a:hlinkClick r:id="rId13" action="ppaction://hlinksldjump"/>
              </a:rPr>
              <a:t>00</a:t>
            </a:r>
            <a:endParaRPr lang="en-US" dirty="0"/>
          </a:p>
        </p:txBody>
      </p:sp>
      <p:sp>
        <p:nvSpPr>
          <p:cNvPr id="25" name="Rounded Rectangle 24"/>
          <p:cNvSpPr/>
          <p:nvPr/>
        </p:nvSpPr>
        <p:spPr>
          <a:xfrm>
            <a:off x="4800600" y="3886200"/>
            <a:ext cx="1752600" cy="609600"/>
          </a:xfrm>
          <a:prstGeom prst="roundRect">
            <a:avLst/>
          </a:prstGeom>
          <a:solidFill>
            <a:schemeClr val="tx2">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14" action="ppaction://hlinksldjump"/>
              </a:rPr>
              <a:t>3</a:t>
            </a:r>
            <a:r>
              <a:rPr lang="en-US" b="1" dirty="0" smtClean="0">
                <a:hlinkClick r:id="rId14" action="ppaction://hlinksldjump"/>
              </a:rPr>
              <a:t>00</a:t>
            </a:r>
            <a:endParaRPr lang="en-US" dirty="0"/>
          </a:p>
        </p:txBody>
      </p:sp>
      <p:sp>
        <p:nvSpPr>
          <p:cNvPr id="26" name="Rounded Rectangle 25"/>
          <p:cNvSpPr/>
          <p:nvPr/>
        </p:nvSpPr>
        <p:spPr>
          <a:xfrm>
            <a:off x="7010400" y="3886200"/>
            <a:ext cx="1752600" cy="6096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15" action="ppaction://hlinksldjump"/>
              </a:rPr>
              <a:t>3</a:t>
            </a:r>
            <a:r>
              <a:rPr lang="en-US" b="1" dirty="0" smtClean="0">
                <a:hlinkClick r:id="rId15" action="ppaction://hlinksldjump"/>
              </a:rPr>
              <a:t>00</a:t>
            </a:r>
            <a:endParaRPr lang="en-US" dirty="0"/>
          </a:p>
        </p:txBody>
      </p:sp>
      <p:sp>
        <p:nvSpPr>
          <p:cNvPr id="27" name="Rounded Rectangle 26"/>
          <p:cNvSpPr/>
          <p:nvPr/>
        </p:nvSpPr>
        <p:spPr>
          <a:xfrm>
            <a:off x="2590800" y="4800600"/>
            <a:ext cx="1752600" cy="609600"/>
          </a:xfrm>
          <a:prstGeom prst="round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16" action="ppaction://hlinksldjump"/>
              </a:rPr>
              <a:t>4</a:t>
            </a:r>
            <a:r>
              <a:rPr lang="en-US" b="1" dirty="0" smtClean="0">
                <a:hlinkClick r:id="rId16" action="ppaction://hlinksldjump"/>
              </a:rPr>
              <a:t>00</a:t>
            </a:r>
            <a:endParaRPr lang="en-US" dirty="0"/>
          </a:p>
        </p:txBody>
      </p:sp>
      <p:sp>
        <p:nvSpPr>
          <p:cNvPr id="28" name="Rounded Rectangle 27"/>
          <p:cNvSpPr/>
          <p:nvPr/>
        </p:nvSpPr>
        <p:spPr>
          <a:xfrm>
            <a:off x="4800600" y="4800600"/>
            <a:ext cx="1752600" cy="609600"/>
          </a:xfrm>
          <a:prstGeom prst="roundRect">
            <a:avLst/>
          </a:prstGeom>
          <a:solidFill>
            <a:schemeClr val="tx2">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17" action="ppaction://hlinksldjump"/>
              </a:rPr>
              <a:t>4</a:t>
            </a:r>
            <a:r>
              <a:rPr lang="en-US" b="1" dirty="0" smtClean="0">
                <a:hlinkClick r:id="rId17" action="ppaction://hlinksldjump"/>
              </a:rPr>
              <a:t>00</a:t>
            </a:r>
            <a:endParaRPr lang="en-US" dirty="0"/>
          </a:p>
        </p:txBody>
      </p:sp>
      <p:sp>
        <p:nvSpPr>
          <p:cNvPr id="29" name="Rounded Rectangle 28"/>
          <p:cNvSpPr/>
          <p:nvPr/>
        </p:nvSpPr>
        <p:spPr>
          <a:xfrm>
            <a:off x="7010400" y="4800600"/>
            <a:ext cx="1752600" cy="6096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18" action="ppaction://hlinksldjump"/>
              </a:rPr>
              <a:t>4</a:t>
            </a:r>
            <a:r>
              <a:rPr lang="en-US" b="1" dirty="0" smtClean="0">
                <a:hlinkClick r:id="rId18" action="ppaction://hlinksldjump"/>
              </a:rPr>
              <a:t>00</a:t>
            </a:r>
            <a:endParaRPr lang="en-US" dirty="0"/>
          </a:p>
        </p:txBody>
      </p:sp>
      <p:sp>
        <p:nvSpPr>
          <p:cNvPr id="30" name="Rounded Rectangle 29"/>
          <p:cNvSpPr/>
          <p:nvPr/>
        </p:nvSpPr>
        <p:spPr>
          <a:xfrm>
            <a:off x="2590800" y="5715000"/>
            <a:ext cx="1752600" cy="609600"/>
          </a:xfrm>
          <a:prstGeom prst="roundRect">
            <a:avLst/>
          </a:prstGeom>
          <a:solidFill>
            <a:schemeClr val="accent2">
              <a:lumMod val="5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19" action="ppaction://hlinksldjump"/>
              </a:rPr>
              <a:t>5</a:t>
            </a:r>
            <a:r>
              <a:rPr lang="en-US" b="1" dirty="0" smtClean="0">
                <a:hlinkClick r:id="rId19" action="ppaction://hlinksldjump"/>
              </a:rPr>
              <a:t>00</a:t>
            </a:r>
            <a:endParaRPr lang="en-US" dirty="0"/>
          </a:p>
        </p:txBody>
      </p:sp>
      <p:sp>
        <p:nvSpPr>
          <p:cNvPr id="31" name="Rounded Rectangle 30"/>
          <p:cNvSpPr/>
          <p:nvPr/>
        </p:nvSpPr>
        <p:spPr>
          <a:xfrm>
            <a:off x="4800600" y="5715000"/>
            <a:ext cx="1752600" cy="609600"/>
          </a:xfrm>
          <a:prstGeom prst="roundRect">
            <a:avLst/>
          </a:prstGeom>
          <a:solidFill>
            <a:schemeClr val="tx2">
              <a:lumMod val="5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20" action="ppaction://hlinksldjump"/>
              </a:rPr>
              <a:t>5</a:t>
            </a:r>
            <a:r>
              <a:rPr lang="en-US" b="1" dirty="0" smtClean="0">
                <a:hlinkClick r:id="rId20" action="ppaction://hlinksldjump"/>
              </a:rPr>
              <a:t>00</a:t>
            </a:r>
            <a:endParaRPr lang="en-US" dirty="0"/>
          </a:p>
        </p:txBody>
      </p:sp>
      <p:sp>
        <p:nvSpPr>
          <p:cNvPr id="32" name="Rounded Rectangle 31"/>
          <p:cNvSpPr/>
          <p:nvPr/>
        </p:nvSpPr>
        <p:spPr>
          <a:xfrm>
            <a:off x="7010400" y="5715000"/>
            <a:ext cx="1752600" cy="6096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21" action="ppaction://hlinksldjump"/>
              </a:rPr>
              <a:t>5</a:t>
            </a:r>
            <a:r>
              <a:rPr lang="en-US" b="1" dirty="0" smtClean="0">
                <a:hlinkClick r:id="rId21" action="ppaction://hlinksldjump"/>
              </a:rPr>
              <a:t>00</a:t>
            </a:r>
            <a:endParaRPr lang="en-US" dirty="0"/>
          </a:p>
        </p:txBody>
      </p:sp>
      <p:sp>
        <p:nvSpPr>
          <p:cNvPr id="33" name="Sun 32">
            <a:hlinkClick r:id="rId22" action="ppaction://hlinksldjump"/>
          </p:cNvPr>
          <p:cNvSpPr/>
          <p:nvPr/>
        </p:nvSpPr>
        <p:spPr>
          <a:xfrm>
            <a:off x="4114800" y="6019800"/>
            <a:ext cx="990600" cy="8382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15014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The War - Bonus</a:t>
            </a:r>
            <a:br>
              <a:rPr lang="en-US" dirty="0" smtClean="0"/>
            </a:br>
            <a:r>
              <a:rPr lang="en-US" dirty="0" smtClean="0"/>
              <a:t>100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a:t>What naval invention made battle on the water deadly?</a:t>
            </a:r>
          </a:p>
        </p:txBody>
      </p:sp>
      <p:sp>
        <p:nvSpPr>
          <p:cNvPr id="4" name="Content Placeholder 3"/>
          <p:cNvSpPr>
            <a:spLocks noGrp="1"/>
          </p:cNvSpPr>
          <p:nvPr>
            <p:ph sz="half" idx="2"/>
          </p:nvPr>
        </p:nvSpPr>
        <p:spPr>
          <a:xfrm>
            <a:off x="4648200" y="2133600"/>
            <a:ext cx="4038600" cy="3992563"/>
          </a:xfrm>
        </p:spPr>
        <p:txBody>
          <a:bodyPr/>
          <a:lstStyle/>
          <a:p>
            <a:pPr marL="137160" indent="0">
              <a:buNone/>
            </a:pPr>
            <a:r>
              <a:rPr lang="en-US" dirty="0" smtClean="0"/>
              <a:t>U-Boats</a:t>
            </a:r>
            <a:endParaRPr lang="en-US" dirty="0"/>
          </a:p>
        </p:txBody>
      </p:sp>
      <p:sp>
        <p:nvSpPr>
          <p:cNvPr id="5" name="Sun 4">
            <a:hlinkClick r:id="rId2" action="ppaction://hlinksldjump"/>
          </p:cNvPr>
          <p:cNvSpPr/>
          <p:nvPr/>
        </p:nvSpPr>
        <p:spPr>
          <a:xfrm>
            <a:off x="3810000" y="5334000"/>
            <a:ext cx="1524000" cy="15240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24094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a:t>T</a:t>
            </a:r>
            <a:r>
              <a:rPr lang="en-US" dirty="0" smtClean="0"/>
              <a:t>he War</a:t>
            </a:r>
            <a:br>
              <a:rPr lang="en-US" dirty="0" smtClean="0"/>
            </a:br>
            <a:r>
              <a:rPr lang="en-US" dirty="0" smtClean="0"/>
              <a:t>300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smtClean="0"/>
              <a:t>When and why did the United States enter the war?</a:t>
            </a:r>
            <a:endParaRPr lang="en-US" dirty="0"/>
          </a:p>
        </p:txBody>
      </p:sp>
      <p:sp>
        <p:nvSpPr>
          <p:cNvPr id="4" name="Content Placeholder 3"/>
          <p:cNvSpPr>
            <a:spLocks noGrp="1"/>
          </p:cNvSpPr>
          <p:nvPr>
            <p:ph sz="half" idx="2"/>
          </p:nvPr>
        </p:nvSpPr>
        <p:spPr>
          <a:xfrm>
            <a:off x="4648200" y="2133600"/>
            <a:ext cx="4038600" cy="3992563"/>
          </a:xfrm>
        </p:spPr>
        <p:txBody>
          <a:bodyPr/>
          <a:lstStyle/>
          <a:p>
            <a:endParaRPr lang="en-US" dirty="0"/>
          </a:p>
        </p:txBody>
      </p:sp>
    </p:spTree>
    <p:extLst>
      <p:ext uri="{BB962C8B-B14F-4D97-AF65-F5344CB8AC3E}">
        <p14:creationId xmlns:p14="http://schemas.microsoft.com/office/powerpoint/2010/main" val="72964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The War</a:t>
            </a:r>
            <a:br>
              <a:rPr lang="en-US" dirty="0" smtClean="0"/>
            </a:br>
            <a:r>
              <a:rPr lang="en-US" dirty="0" smtClean="0"/>
              <a:t>300</a:t>
            </a:r>
            <a:endParaRPr lang="en-US" dirty="0"/>
          </a:p>
        </p:txBody>
      </p:sp>
      <p:sp>
        <p:nvSpPr>
          <p:cNvPr id="3" name="Content Placeholder 2"/>
          <p:cNvSpPr>
            <a:spLocks noGrp="1"/>
          </p:cNvSpPr>
          <p:nvPr>
            <p:ph sz="half" idx="1"/>
          </p:nvPr>
        </p:nvSpPr>
        <p:spPr>
          <a:xfrm>
            <a:off x="457200" y="2133600"/>
            <a:ext cx="4038600" cy="3992563"/>
          </a:xfrm>
        </p:spPr>
        <p:txBody>
          <a:bodyPr>
            <a:normAutofit fontScale="92500"/>
          </a:bodyPr>
          <a:lstStyle/>
          <a:p>
            <a:pPr marL="137160" indent="0">
              <a:buNone/>
            </a:pPr>
            <a:r>
              <a:rPr lang="en-US" dirty="0"/>
              <a:t>When and why did the United States enter the war?</a:t>
            </a:r>
          </a:p>
        </p:txBody>
      </p:sp>
      <p:sp>
        <p:nvSpPr>
          <p:cNvPr id="4" name="Content Placeholder 3"/>
          <p:cNvSpPr>
            <a:spLocks noGrp="1"/>
          </p:cNvSpPr>
          <p:nvPr>
            <p:ph sz="half" idx="2"/>
          </p:nvPr>
        </p:nvSpPr>
        <p:spPr>
          <a:xfrm>
            <a:off x="4648200" y="2133601"/>
            <a:ext cx="4038600" cy="3352800"/>
          </a:xfrm>
        </p:spPr>
        <p:txBody>
          <a:bodyPr>
            <a:normAutofit fontScale="92500"/>
          </a:bodyPr>
          <a:lstStyle/>
          <a:p>
            <a:pPr marL="137160" indent="0">
              <a:buNone/>
            </a:pPr>
            <a:r>
              <a:rPr lang="en-US" dirty="0" smtClean="0"/>
              <a:t>April 1917. </a:t>
            </a:r>
          </a:p>
          <a:p>
            <a:pPr marL="137160" indent="0">
              <a:buNone/>
            </a:pPr>
            <a:r>
              <a:rPr lang="en-US" dirty="0" smtClean="0"/>
              <a:t>The sinking of the </a:t>
            </a:r>
            <a:r>
              <a:rPr lang="en-US" i="1" dirty="0" smtClean="0"/>
              <a:t>Lusitania</a:t>
            </a:r>
            <a:r>
              <a:rPr lang="en-US" dirty="0" smtClean="0"/>
              <a:t> planted the seeds for war but it wasn’t until the Zimmerman Telegram that finally pushed Congress’ declaration of war.</a:t>
            </a:r>
            <a:endParaRPr lang="en-US" dirty="0"/>
          </a:p>
        </p:txBody>
      </p:sp>
      <p:sp>
        <p:nvSpPr>
          <p:cNvPr id="5" name="Sun 4">
            <a:hlinkClick r:id="rId2" action="ppaction://hlinksldjump"/>
          </p:cNvPr>
          <p:cNvSpPr/>
          <p:nvPr/>
        </p:nvSpPr>
        <p:spPr>
          <a:xfrm>
            <a:off x="3810000" y="5334000"/>
            <a:ext cx="1524000" cy="15240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66819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a:t>T</a:t>
            </a:r>
            <a:r>
              <a:rPr lang="en-US" dirty="0" smtClean="0"/>
              <a:t>he War</a:t>
            </a:r>
            <a:br>
              <a:rPr lang="en-US" dirty="0" smtClean="0"/>
            </a:br>
            <a:r>
              <a:rPr lang="en-US" dirty="0" smtClean="0"/>
              <a:t>400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smtClean="0"/>
              <a:t>What impact did the war have on colonies?</a:t>
            </a:r>
            <a:endParaRPr lang="en-US" dirty="0"/>
          </a:p>
        </p:txBody>
      </p:sp>
      <p:sp>
        <p:nvSpPr>
          <p:cNvPr id="4" name="Content Placeholder 3"/>
          <p:cNvSpPr>
            <a:spLocks noGrp="1"/>
          </p:cNvSpPr>
          <p:nvPr>
            <p:ph sz="half" idx="2"/>
          </p:nvPr>
        </p:nvSpPr>
        <p:spPr>
          <a:xfrm>
            <a:off x="4648200" y="2133600"/>
            <a:ext cx="4038600" cy="3992563"/>
          </a:xfrm>
        </p:spPr>
        <p:txBody>
          <a:bodyPr/>
          <a:lstStyle/>
          <a:p>
            <a:endParaRPr lang="en-US" dirty="0"/>
          </a:p>
        </p:txBody>
      </p:sp>
    </p:spTree>
    <p:extLst>
      <p:ext uri="{BB962C8B-B14F-4D97-AF65-F5344CB8AC3E}">
        <p14:creationId xmlns:p14="http://schemas.microsoft.com/office/powerpoint/2010/main" val="30076439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The War</a:t>
            </a:r>
            <a:br>
              <a:rPr lang="en-US" dirty="0" smtClean="0"/>
            </a:br>
            <a:r>
              <a:rPr lang="en-US" dirty="0" smtClean="0"/>
              <a:t>400</a:t>
            </a:r>
            <a:endParaRPr lang="en-US" dirty="0"/>
          </a:p>
        </p:txBody>
      </p:sp>
      <p:sp>
        <p:nvSpPr>
          <p:cNvPr id="3" name="Content Placeholder 2"/>
          <p:cNvSpPr>
            <a:spLocks noGrp="1"/>
          </p:cNvSpPr>
          <p:nvPr>
            <p:ph sz="half" idx="1"/>
          </p:nvPr>
        </p:nvSpPr>
        <p:spPr>
          <a:xfrm>
            <a:off x="457200" y="2133600"/>
            <a:ext cx="4038600" cy="3992563"/>
          </a:xfrm>
        </p:spPr>
        <p:txBody>
          <a:bodyPr>
            <a:normAutofit/>
          </a:bodyPr>
          <a:lstStyle/>
          <a:p>
            <a:pPr marL="137160" indent="0">
              <a:buNone/>
            </a:pPr>
            <a:r>
              <a:rPr lang="en-US" dirty="0"/>
              <a:t>What impact did the war have on colonies?</a:t>
            </a:r>
          </a:p>
        </p:txBody>
      </p:sp>
      <p:sp>
        <p:nvSpPr>
          <p:cNvPr id="4" name="Content Placeholder 3"/>
          <p:cNvSpPr>
            <a:spLocks noGrp="1"/>
          </p:cNvSpPr>
          <p:nvPr>
            <p:ph sz="half" idx="2"/>
          </p:nvPr>
        </p:nvSpPr>
        <p:spPr>
          <a:xfrm>
            <a:off x="4648200" y="2133601"/>
            <a:ext cx="4038600" cy="3352800"/>
          </a:xfrm>
        </p:spPr>
        <p:txBody>
          <a:bodyPr>
            <a:normAutofit/>
          </a:bodyPr>
          <a:lstStyle/>
          <a:p>
            <a:pPr marL="137160" indent="0">
              <a:buNone/>
            </a:pPr>
            <a:r>
              <a:rPr lang="en-US" dirty="0" smtClean="0"/>
              <a:t>Many of the people in the colonies fought in the war for their mother country and as a result of their sacrifice in the war increased their demands for independence when the war ended.</a:t>
            </a:r>
            <a:endParaRPr lang="en-US" dirty="0"/>
          </a:p>
        </p:txBody>
      </p:sp>
      <p:sp>
        <p:nvSpPr>
          <p:cNvPr id="5" name="Sun 4">
            <a:hlinkClick r:id="" action="ppaction://hlinkshowjump?jump=nextslide"/>
          </p:cNvPr>
          <p:cNvSpPr/>
          <p:nvPr/>
        </p:nvSpPr>
        <p:spPr>
          <a:xfrm>
            <a:off x="3810000" y="5334000"/>
            <a:ext cx="1524000" cy="15240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471848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a:t>T</a:t>
            </a:r>
            <a:r>
              <a:rPr lang="en-US" dirty="0" smtClean="0"/>
              <a:t>he War - Bonus</a:t>
            </a:r>
            <a:br>
              <a:rPr lang="en-US" dirty="0" smtClean="0"/>
            </a:br>
            <a:r>
              <a:rPr lang="en-US" dirty="0" smtClean="0"/>
              <a:t>200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smtClean="0"/>
              <a:t>What were the years of the war?</a:t>
            </a:r>
            <a:endParaRPr lang="en-US" dirty="0"/>
          </a:p>
        </p:txBody>
      </p:sp>
      <p:sp>
        <p:nvSpPr>
          <p:cNvPr id="4" name="Content Placeholder 3"/>
          <p:cNvSpPr>
            <a:spLocks noGrp="1"/>
          </p:cNvSpPr>
          <p:nvPr>
            <p:ph sz="half" idx="2"/>
          </p:nvPr>
        </p:nvSpPr>
        <p:spPr>
          <a:xfrm>
            <a:off x="4648200" y="2133600"/>
            <a:ext cx="4038600" cy="3992563"/>
          </a:xfrm>
        </p:spPr>
        <p:txBody>
          <a:bodyPr/>
          <a:lstStyle/>
          <a:p>
            <a:endParaRPr lang="en-US" dirty="0"/>
          </a:p>
        </p:txBody>
      </p:sp>
    </p:spTree>
    <p:extLst>
      <p:ext uri="{BB962C8B-B14F-4D97-AF65-F5344CB8AC3E}">
        <p14:creationId xmlns:p14="http://schemas.microsoft.com/office/powerpoint/2010/main" val="2393216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The War - Bonus</a:t>
            </a:r>
            <a:br>
              <a:rPr lang="en-US" dirty="0" smtClean="0"/>
            </a:br>
            <a:r>
              <a:rPr lang="en-US" dirty="0" smtClean="0"/>
              <a:t>200</a:t>
            </a:r>
            <a:endParaRPr lang="en-US" dirty="0"/>
          </a:p>
        </p:txBody>
      </p:sp>
      <p:sp>
        <p:nvSpPr>
          <p:cNvPr id="3" name="Content Placeholder 2"/>
          <p:cNvSpPr>
            <a:spLocks noGrp="1"/>
          </p:cNvSpPr>
          <p:nvPr>
            <p:ph sz="half" idx="1"/>
          </p:nvPr>
        </p:nvSpPr>
        <p:spPr>
          <a:xfrm>
            <a:off x="457200" y="2133600"/>
            <a:ext cx="4038600" cy="3992563"/>
          </a:xfrm>
        </p:spPr>
        <p:txBody>
          <a:bodyPr>
            <a:normAutofit/>
          </a:bodyPr>
          <a:lstStyle/>
          <a:p>
            <a:pPr marL="137160" indent="0">
              <a:buNone/>
            </a:pPr>
            <a:r>
              <a:rPr lang="en-US" dirty="0"/>
              <a:t>What were the years of the war?</a:t>
            </a:r>
          </a:p>
        </p:txBody>
      </p:sp>
      <p:sp>
        <p:nvSpPr>
          <p:cNvPr id="4" name="Content Placeholder 3"/>
          <p:cNvSpPr>
            <a:spLocks noGrp="1"/>
          </p:cNvSpPr>
          <p:nvPr>
            <p:ph sz="half" idx="2"/>
          </p:nvPr>
        </p:nvSpPr>
        <p:spPr>
          <a:xfrm>
            <a:off x="4648200" y="2133601"/>
            <a:ext cx="4038600" cy="3352800"/>
          </a:xfrm>
        </p:spPr>
        <p:txBody>
          <a:bodyPr>
            <a:normAutofit/>
          </a:bodyPr>
          <a:lstStyle/>
          <a:p>
            <a:pPr marL="137160" indent="0">
              <a:buNone/>
            </a:pPr>
            <a:r>
              <a:rPr lang="en-US" dirty="0" smtClean="0"/>
              <a:t>1914-1918</a:t>
            </a:r>
            <a:endParaRPr lang="en-US" dirty="0"/>
          </a:p>
        </p:txBody>
      </p:sp>
      <p:sp>
        <p:nvSpPr>
          <p:cNvPr id="5" name="Sun 4">
            <a:hlinkClick r:id="rId2" action="ppaction://hlinksldjump"/>
          </p:cNvPr>
          <p:cNvSpPr/>
          <p:nvPr/>
        </p:nvSpPr>
        <p:spPr>
          <a:xfrm>
            <a:off x="3810000" y="5334000"/>
            <a:ext cx="1524000" cy="15240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00922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a:t>T</a:t>
            </a:r>
            <a:r>
              <a:rPr lang="en-US" dirty="0" smtClean="0"/>
              <a:t>he War</a:t>
            </a:r>
            <a:br>
              <a:rPr lang="en-US" dirty="0" smtClean="0"/>
            </a:br>
            <a:r>
              <a:rPr lang="en-US" dirty="0" smtClean="0"/>
              <a:t>500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smtClean="0"/>
              <a:t>Why was it called  “World War”?</a:t>
            </a:r>
            <a:endParaRPr lang="en-US" dirty="0"/>
          </a:p>
        </p:txBody>
      </p:sp>
      <p:sp>
        <p:nvSpPr>
          <p:cNvPr id="4" name="Content Placeholder 3"/>
          <p:cNvSpPr>
            <a:spLocks noGrp="1"/>
          </p:cNvSpPr>
          <p:nvPr>
            <p:ph sz="half" idx="2"/>
          </p:nvPr>
        </p:nvSpPr>
        <p:spPr>
          <a:xfrm>
            <a:off x="4648200" y="2133600"/>
            <a:ext cx="4038600" cy="3992563"/>
          </a:xfrm>
        </p:spPr>
        <p:txBody>
          <a:bodyPr/>
          <a:lstStyle/>
          <a:p>
            <a:endParaRPr lang="en-US" dirty="0"/>
          </a:p>
        </p:txBody>
      </p:sp>
    </p:spTree>
    <p:extLst>
      <p:ext uri="{BB962C8B-B14F-4D97-AF65-F5344CB8AC3E}">
        <p14:creationId xmlns:p14="http://schemas.microsoft.com/office/powerpoint/2010/main" val="42387296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The War</a:t>
            </a:r>
            <a:br>
              <a:rPr lang="en-US" dirty="0" smtClean="0"/>
            </a:br>
            <a:r>
              <a:rPr lang="en-US" dirty="0" smtClean="0"/>
              <a:t>500</a:t>
            </a:r>
            <a:endParaRPr lang="en-US" dirty="0"/>
          </a:p>
        </p:txBody>
      </p:sp>
      <p:sp>
        <p:nvSpPr>
          <p:cNvPr id="3" name="Content Placeholder 2"/>
          <p:cNvSpPr>
            <a:spLocks noGrp="1"/>
          </p:cNvSpPr>
          <p:nvPr>
            <p:ph sz="half" idx="1"/>
          </p:nvPr>
        </p:nvSpPr>
        <p:spPr>
          <a:xfrm>
            <a:off x="457200" y="2133600"/>
            <a:ext cx="4038600" cy="3992563"/>
          </a:xfrm>
        </p:spPr>
        <p:txBody>
          <a:bodyPr>
            <a:normAutofit/>
          </a:bodyPr>
          <a:lstStyle/>
          <a:p>
            <a:pPr marL="137160" indent="0">
              <a:buNone/>
            </a:pPr>
            <a:r>
              <a:rPr lang="en-US" dirty="0"/>
              <a:t>Why was it called  “World War”?</a:t>
            </a:r>
          </a:p>
        </p:txBody>
      </p:sp>
      <p:sp>
        <p:nvSpPr>
          <p:cNvPr id="4" name="Content Placeholder 3"/>
          <p:cNvSpPr>
            <a:spLocks noGrp="1"/>
          </p:cNvSpPr>
          <p:nvPr>
            <p:ph sz="half" idx="2"/>
          </p:nvPr>
        </p:nvSpPr>
        <p:spPr>
          <a:xfrm>
            <a:off x="4648200" y="2133601"/>
            <a:ext cx="4038600" cy="3352800"/>
          </a:xfrm>
        </p:spPr>
        <p:txBody>
          <a:bodyPr>
            <a:normAutofit/>
          </a:bodyPr>
          <a:lstStyle/>
          <a:p>
            <a:pPr marL="137160" indent="0">
              <a:buNone/>
            </a:pPr>
            <a:r>
              <a:rPr lang="en-US" dirty="0" smtClean="0"/>
              <a:t>The war was fought worldwide – both in Europe and in the colonies.  27 countries were belligerent.</a:t>
            </a:r>
            <a:endParaRPr lang="en-US" dirty="0"/>
          </a:p>
        </p:txBody>
      </p:sp>
      <p:sp>
        <p:nvSpPr>
          <p:cNvPr id="5" name="Sun 4">
            <a:hlinkClick r:id="" action="ppaction://hlinkshowjump?jump=nextslide"/>
          </p:cNvPr>
          <p:cNvSpPr/>
          <p:nvPr/>
        </p:nvSpPr>
        <p:spPr>
          <a:xfrm>
            <a:off x="3810000" y="5334000"/>
            <a:ext cx="1524000" cy="15240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67112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a:t>T</a:t>
            </a:r>
            <a:r>
              <a:rPr lang="en-US" dirty="0" smtClean="0"/>
              <a:t>he War - Bonus</a:t>
            </a:r>
            <a:br>
              <a:rPr lang="en-US" dirty="0" smtClean="0"/>
            </a:br>
            <a:r>
              <a:rPr lang="en-US" dirty="0" smtClean="0"/>
              <a:t>250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smtClean="0"/>
              <a:t>Why was it called a “Total War”?</a:t>
            </a:r>
            <a:endParaRPr lang="en-US" dirty="0"/>
          </a:p>
        </p:txBody>
      </p:sp>
      <p:sp>
        <p:nvSpPr>
          <p:cNvPr id="4" name="Content Placeholder 3"/>
          <p:cNvSpPr>
            <a:spLocks noGrp="1"/>
          </p:cNvSpPr>
          <p:nvPr>
            <p:ph sz="half" idx="2"/>
          </p:nvPr>
        </p:nvSpPr>
        <p:spPr>
          <a:xfrm>
            <a:off x="4648200" y="2133600"/>
            <a:ext cx="4038600" cy="3992563"/>
          </a:xfrm>
        </p:spPr>
        <p:txBody>
          <a:bodyPr/>
          <a:lstStyle/>
          <a:p>
            <a:endParaRPr lang="en-US" dirty="0"/>
          </a:p>
        </p:txBody>
      </p:sp>
    </p:spTree>
    <p:extLst>
      <p:ext uri="{BB962C8B-B14F-4D97-AF65-F5344CB8AC3E}">
        <p14:creationId xmlns:p14="http://schemas.microsoft.com/office/powerpoint/2010/main" val="2257315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Causes of the War</a:t>
            </a:r>
            <a:br>
              <a:rPr lang="en-US" dirty="0" smtClean="0"/>
            </a:br>
            <a:r>
              <a:rPr lang="en-US" dirty="0" smtClean="0"/>
              <a:t>100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smtClean="0"/>
              <a:t>Which cause of the war divided  Europe into competing camps?</a:t>
            </a:r>
            <a:endParaRPr lang="en-US" dirty="0"/>
          </a:p>
        </p:txBody>
      </p:sp>
      <p:sp>
        <p:nvSpPr>
          <p:cNvPr id="4" name="Content Placeholder 3"/>
          <p:cNvSpPr>
            <a:spLocks noGrp="1"/>
          </p:cNvSpPr>
          <p:nvPr>
            <p:ph sz="half" idx="2"/>
          </p:nvPr>
        </p:nvSpPr>
        <p:spPr>
          <a:xfrm>
            <a:off x="4648200" y="2133600"/>
            <a:ext cx="4038600" cy="3992563"/>
          </a:xfrm>
        </p:spPr>
        <p:txBody>
          <a:bodyPr/>
          <a:lstStyle/>
          <a:p>
            <a:endParaRPr lang="en-US" dirty="0"/>
          </a:p>
        </p:txBody>
      </p:sp>
    </p:spTree>
    <p:extLst>
      <p:ext uri="{BB962C8B-B14F-4D97-AF65-F5344CB8AC3E}">
        <p14:creationId xmlns:p14="http://schemas.microsoft.com/office/powerpoint/2010/main" val="3275039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The War - Bonus</a:t>
            </a:r>
            <a:br>
              <a:rPr lang="en-US" dirty="0" smtClean="0"/>
            </a:br>
            <a:r>
              <a:rPr lang="en-US" dirty="0" smtClean="0"/>
              <a:t>250</a:t>
            </a:r>
            <a:endParaRPr lang="en-US" dirty="0"/>
          </a:p>
        </p:txBody>
      </p:sp>
      <p:sp>
        <p:nvSpPr>
          <p:cNvPr id="3" name="Content Placeholder 2"/>
          <p:cNvSpPr>
            <a:spLocks noGrp="1"/>
          </p:cNvSpPr>
          <p:nvPr>
            <p:ph sz="half" idx="1"/>
          </p:nvPr>
        </p:nvSpPr>
        <p:spPr>
          <a:xfrm>
            <a:off x="457200" y="2133600"/>
            <a:ext cx="4038600" cy="3992563"/>
          </a:xfrm>
        </p:spPr>
        <p:txBody>
          <a:bodyPr>
            <a:normAutofit fontScale="92500"/>
          </a:bodyPr>
          <a:lstStyle/>
          <a:p>
            <a:pPr marL="137160" indent="0">
              <a:buNone/>
            </a:pPr>
            <a:r>
              <a:rPr lang="en-US" dirty="0"/>
              <a:t>Why was it called a “Total War”?</a:t>
            </a:r>
          </a:p>
        </p:txBody>
      </p:sp>
      <p:sp>
        <p:nvSpPr>
          <p:cNvPr id="4" name="Content Placeholder 3"/>
          <p:cNvSpPr>
            <a:spLocks noGrp="1"/>
          </p:cNvSpPr>
          <p:nvPr>
            <p:ph sz="half" idx="2"/>
          </p:nvPr>
        </p:nvSpPr>
        <p:spPr>
          <a:xfrm>
            <a:off x="4648200" y="2133601"/>
            <a:ext cx="4038600" cy="3352800"/>
          </a:xfrm>
        </p:spPr>
        <p:txBody>
          <a:bodyPr>
            <a:normAutofit fontScale="92500"/>
          </a:bodyPr>
          <a:lstStyle/>
          <a:p>
            <a:pPr marL="137160" indent="0">
              <a:buNone/>
            </a:pPr>
            <a:r>
              <a:rPr lang="en-US" dirty="0" smtClean="0"/>
              <a:t>In addition to the western and eastern fronts, there was also a home front because of the effort to aid the war.  There was also a significant amount of civilian deaths in addition to military deaths.</a:t>
            </a:r>
            <a:endParaRPr lang="en-US" dirty="0"/>
          </a:p>
        </p:txBody>
      </p:sp>
      <p:sp>
        <p:nvSpPr>
          <p:cNvPr id="5" name="Sun 4">
            <a:hlinkClick r:id="rId2" action="ppaction://hlinksldjump"/>
          </p:cNvPr>
          <p:cNvSpPr/>
          <p:nvPr/>
        </p:nvSpPr>
        <p:spPr>
          <a:xfrm>
            <a:off x="3810000" y="5334000"/>
            <a:ext cx="1524000" cy="15240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51235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The Peace</a:t>
            </a:r>
            <a:br>
              <a:rPr lang="en-US" dirty="0" smtClean="0"/>
            </a:br>
            <a:r>
              <a:rPr lang="en-US" dirty="0" smtClean="0"/>
              <a:t>100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smtClean="0"/>
              <a:t>Explain the “War Guilt Clause.”</a:t>
            </a:r>
            <a:endParaRPr lang="en-US" dirty="0"/>
          </a:p>
        </p:txBody>
      </p:sp>
      <p:sp>
        <p:nvSpPr>
          <p:cNvPr id="4" name="Content Placeholder 3"/>
          <p:cNvSpPr>
            <a:spLocks noGrp="1"/>
          </p:cNvSpPr>
          <p:nvPr>
            <p:ph sz="half" idx="2"/>
          </p:nvPr>
        </p:nvSpPr>
        <p:spPr>
          <a:xfrm>
            <a:off x="4648200" y="2133600"/>
            <a:ext cx="4038600" cy="3992563"/>
          </a:xfrm>
        </p:spPr>
        <p:txBody>
          <a:bodyPr/>
          <a:lstStyle/>
          <a:p>
            <a:endParaRPr lang="en-US" dirty="0"/>
          </a:p>
        </p:txBody>
      </p:sp>
    </p:spTree>
    <p:extLst>
      <p:ext uri="{BB962C8B-B14F-4D97-AF65-F5344CB8AC3E}">
        <p14:creationId xmlns:p14="http://schemas.microsoft.com/office/powerpoint/2010/main" val="10254482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The Peace</a:t>
            </a:r>
            <a:br>
              <a:rPr lang="en-US" dirty="0" smtClean="0"/>
            </a:br>
            <a:r>
              <a:rPr lang="en-US" dirty="0" smtClean="0"/>
              <a:t>100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a:t>Explain the “War Guilt Clause.”</a:t>
            </a:r>
          </a:p>
        </p:txBody>
      </p:sp>
      <p:sp>
        <p:nvSpPr>
          <p:cNvPr id="4" name="Content Placeholder 3"/>
          <p:cNvSpPr>
            <a:spLocks noGrp="1"/>
          </p:cNvSpPr>
          <p:nvPr>
            <p:ph sz="half" idx="2"/>
          </p:nvPr>
        </p:nvSpPr>
        <p:spPr>
          <a:xfrm>
            <a:off x="4648200" y="2133600"/>
            <a:ext cx="4038600" cy="3992563"/>
          </a:xfrm>
        </p:spPr>
        <p:txBody>
          <a:bodyPr/>
          <a:lstStyle/>
          <a:p>
            <a:pPr marL="137160" indent="0">
              <a:buNone/>
            </a:pPr>
            <a:r>
              <a:rPr lang="en-US" dirty="0" smtClean="0"/>
              <a:t>From the Treaty of Versailles</a:t>
            </a:r>
          </a:p>
          <a:p>
            <a:pPr marL="137160" indent="0">
              <a:buNone/>
            </a:pPr>
            <a:r>
              <a:rPr lang="en-US" dirty="0" smtClean="0"/>
              <a:t>Blamed Germany solely responsible for the war</a:t>
            </a:r>
            <a:endParaRPr lang="en-US" dirty="0"/>
          </a:p>
        </p:txBody>
      </p:sp>
      <p:sp>
        <p:nvSpPr>
          <p:cNvPr id="5" name="Sun 4">
            <a:hlinkClick r:id="" action="ppaction://hlinkshowjump?jump=nextslide"/>
          </p:cNvPr>
          <p:cNvSpPr/>
          <p:nvPr/>
        </p:nvSpPr>
        <p:spPr>
          <a:xfrm>
            <a:off x="3810000" y="5334000"/>
            <a:ext cx="1524000" cy="15240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21842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The Peace - Bonus</a:t>
            </a:r>
            <a:br>
              <a:rPr lang="en-US" dirty="0" smtClean="0"/>
            </a:br>
            <a:r>
              <a:rPr lang="en-US" dirty="0" smtClean="0"/>
              <a:t>50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smtClean="0"/>
              <a:t>What happened to Kaiser Wilhelm II?</a:t>
            </a:r>
            <a:endParaRPr lang="en-US" dirty="0"/>
          </a:p>
        </p:txBody>
      </p:sp>
      <p:sp>
        <p:nvSpPr>
          <p:cNvPr id="4" name="Content Placeholder 3"/>
          <p:cNvSpPr>
            <a:spLocks noGrp="1"/>
          </p:cNvSpPr>
          <p:nvPr>
            <p:ph sz="half" idx="2"/>
          </p:nvPr>
        </p:nvSpPr>
        <p:spPr>
          <a:xfrm>
            <a:off x="4648200" y="2133600"/>
            <a:ext cx="4038600" cy="3992563"/>
          </a:xfrm>
        </p:spPr>
        <p:txBody>
          <a:bodyPr/>
          <a:lstStyle/>
          <a:p>
            <a:endParaRPr lang="en-US" dirty="0"/>
          </a:p>
        </p:txBody>
      </p:sp>
    </p:spTree>
    <p:extLst>
      <p:ext uri="{BB962C8B-B14F-4D97-AF65-F5344CB8AC3E}">
        <p14:creationId xmlns:p14="http://schemas.microsoft.com/office/powerpoint/2010/main" val="30511456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The Peace - Bonus</a:t>
            </a:r>
            <a:br>
              <a:rPr lang="en-US" dirty="0" smtClean="0"/>
            </a:br>
            <a:r>
              <a:rPr lang="en-US" dirty="0" smtClean="0"/>
              <a:t>50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a:t>What happened to Kaiser Wilhelm II?</a:t>
            </a:r>
          </a:p>
        </p:txBody>
      </p:sp>
      <p:sp>
        <p:nvSpPr>
          <p:cNvPr id="4" name="Content Placeholder 3"/>
          <p:cNvSpPr>
            <a:spLocks noGrp="1"/>
          </p:cNvSpPr>
          <p:nvPr>
            <p:ph sz="half" idx="2"/>
          </p:nvPr>
        </p:nvSpPr>
        <p:spPr>
          <a:xfrm>
            <a:off x="4648200" y="2133600"/>
            <a:ext cx="4038600" cy="3992563"/>
          </a:xfrm>
        </p:spPr>
        <p:txBody>
          <a:bodyPr/>
          <a:lstStyle/>
          <a:p>
            <a:pPr marL="137160" indent="0">
              <a:buNone/>
            </a:pPr>
            <a:r>
              <a:rPr lang="en-US" dirty="0" smtClean="0"/>
              <a:t>Tried for war crimes</a:t>
            </a:r>
            <a:endParaRPr lang="en-US" dirty="0"/>
          </a:p>
        </p:txBody>
      </p:sp>
      <p:sp>
        <p:nvSpPr>
          <p:cNvPr id="5" name="Sun 4">
            <a:hlinkClick r:id="rId2" action="ppaction://hlinksldjump"/>
          </p:cNvPr>
          <p:cNvSpPr/>
          <p:nvPr/>
        </p:nvSpPr>
        <p:spPr>
          <a:xfrm>
            <a:off x="3810000" y="5334000"/>
            <a:ext cx="1524000" cy="15240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40145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The Peace</a:t>
            </a:r>
            <a:br>
              <a:rPr lang="en-US" dirty="0" smtClean="0"/>
            </a:br>
            <a:r>
              <a:rPr lang="en-US" dirty="0" smtClean="0"/>
              <a:t>200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smtClean="0"/>
              <a:t>When exactly did the war end?  What officially ended it and when was it signed?</a:t>
            </a:r>
            <a:endParaRPr lang="en-US" dirty="0"/>
          </a:p>
        </p:txBody>
      </p:sp>
      <p:sp>
        <p:nvSpPr>
          <p:cNvPr id="4" name="Content Placeholder 3"/>
          <p:cNvSpPr>
            <a:spLocks noGrp="1"/>
          </p:cNvSpPr>
          <p:nvPr>
            <p:ph sz="half" idx="2"/>
          </p:nvPr>
        </p:nvSpPr>
        <p:spPr>
          <a:xfrm>
            <a:off x="4648200" y="2133600"/>
            <a:ext cx="4038600" cy="3992563"/>
          </a:xfrm>
        </p:spPr>
        <p:txBody>
          <a:bodyPr/>
          <a:lstStyle/>
          <a:p>
            <a:endParaRPr lang="en-US" dirty="0"/>
          </a:p>
        </p:txBody>
      </p:sp>
    </p:spTree>
    <p:extLst>
      <p:ext uri="{BB962C8B-B14F-4D97-AF65-F5344CB8AC3E}">
        <p14:creationId xmlns:p14="http://schemas.microsoft.com/office/powerpoint/2010/main" val="36240927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The Peace</a:t>
            </a:r>
            <a:br>
              <a:rPr lang="en-US" dirty="0" smtClean="0"/>
            </a:br>
            <a:r>
              <a:rPr lang="en-US" dirty="0" smtClean="0"/>
              <a:t>200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a:t>When exactly did the war end?  What officially ended it and when was it signed?</a:t>
            </a:r>
          </a:p>
        </p:txBody>
      </p:sp>
      <p:sp>
        <p:nvSpPr>
          <p:cNvPr id="4" name="Content Placeholder 3"/>
          <p:cNvSpPr>
            <a:spLocks noGrp="1"/>
          </p:cNvSpPr>
          <p:nvPr>
            <p:ph sz="half" idx="2"/>
          </p:nvPr>
        </p:nvSpPr>
        <p:spPr>
          <a:xfrm>
            <a:off x="4648200" y="2133600"/>
            <a:ext cx="4038600" cy="3992563"/>
          </a:xfrm>
        </p:spPr>
        <p:txBody>
          <a:bodyPr/>
          <a:lstStyle/>
          <a:p>
            <a:pPr marL="137160" indent="0">
              <a:buNone/>
            </a:pPr>
            <a:r>
              <a:rPr lang="en-US" dirty="0" smtClean="0"/>
              <a:t>November 11, 1918, at 11 AM</a:t>
            </a:r>
          </a:p>
          <a:p>
            <a:pPr marL="137160" indent="0">
              <a:buNone/>
            </a:pPr>
            <a:r>
              <a:rPr lang="en-US" dirty="0" smtClean="0"/>
              <a:t>Treaty of Versailles, June 28, 1919</a:t>
            </a:r>
            <a:endParaRPr lang="en-US" dirty="0"/>
          </a:p>
        </p:txBody>
      </p:sp>
      <p:sp>
        <p:nvSpPr>
          <p:cNvPr id="5" name="Sun 4">
            <a:hlinkClick r:id="rId2" action="ppaction://hlinksldjump"/>
          </p:cNvPr>
          <p:cNvSpPr/>
          <p:nvPr/>
        </p:nvSpPr>
        <p:spPr>
          <a:xfrm>
            <a:off x="3810000" y="5334000"/>
            <a:ext cx="1524000" cy="15240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44104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The Peace</a:t>
            </a:r>
            <a:br>
              <a:rPr lang="en-US" dirty="0" smtClean="0"/>
            </a:br>
            <a:r>
              <a:rPr lang="en-US" dirty="0" smtClean="0"/>
              <a:t>300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smtClean="0"/>
              <a:t>Explain “reparations.”</a:t>
            </a:r>
            <a:endParaRPr lang="en-US" dirty="0"/>
          </a:p>
        </p:txBody>
      </p:sp>
      <p:sp>
        <p:nvSpPr>
          <p:cNvPr id="4" name="Content Placeholder 3"/>
          <p:cNvSpPr>
            <a:spLocks noGrp="1"/>
          </p:cNvSpPr>
          <p:nvPr>
            <p:ph sz="half" idx="2"/>
          </p:nvPr>
        </p:nvSpPr>
        <p:spPr>
          <a:xfrm>
            <a:off x="4648200" y="2133600"/>
            <a:ext cx="4038600" cy="3992563"/>
          </a:xfrm>
        </p:spPr>
        <p:txBody>
          <a:bodyPr/>
          <a:lstStyle/>
          <a:p>
            <a:endParaRPr lang="en-US" dirty="0"/>
          </a:p>
        </p:txBody>
      </p:sp>
    </p:spTree>
    <p:extLst>
      <p:ext uri="{BB962C8B-B14F-4D97-AF65-F5344CB8AC3E}">
        <p14:creationId xmlns:p14="http://schemas.microsoft.com/office/powerpoint/2010/main" val="9222608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The Peace</a:t>
            </a:r>
            <a:br>
              <a:rPr lang="en-US" dirty="0" smtClean="0"/>
            </a:br>
            <a:r>
              <a:rPr lang="en-US" dirty="0" smtClean="0"/>
              <a:t>300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a:t>Explain “reparations.”</a:t>
            </a:r>
          </a:p>
        </p:txBody>
      </p:sp>
      <p:sp>
        <p:nvSpPr>
          <p:cNvPr id="4" name="Content Placeholder 3"/>
          <p:cNvSpPr>
            <a:spLocks noGrp="1"/>
          </p:cNvSpPr>
          <p:nvPr>
            <p:ph sz="half" idx="2"/>
          </p:nvPr>
        </p:nvSpPr>
        <p:spPr>
          <a:xfrm>
            <a:off x="4648200" y="2133600"/>
            <a:ext cx="4038600" cy="3992563"/>
          </a:xfrm>
        </p:spPr>
        <p:txBody>
          <a:bodyPr/>
          <a:lstStyle/>
          <a:p>
            <a:pPr marL="137160" indent="0">
              <a:buNone/>
            </a:pPr>
            <a:r>
              <a:rPr lang="en-US" dirty="0" smtClean="0"/>
              <a:t>Germany had to pay back for the destruction of war.</a:t>
            </a:r>
            <a:endParaRPr lang="en-US" dirty="0"/>
          </a:p>
        </p:txBody>
      </p:sp>
      <p:sp>
        <p:nvSpPr>
          <p:cNvPr id="5" name="Sun 4">
            <a:hlinkClick r:id="rId2" action="ppaction://hlinksldjump"/>
          </p:cNvPr>
          <p:cNvSpPr/>
          <p:nvPr/>
        </p:nvSpPr>
        <p:spPr>
          <a:xfrm>
            <a:off x="3810000" y="5334000"/>
            <a:ext cx="1524000" cy="15240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89965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The Peace</a:t>
            </a:r>
            <a:br>
              <a:rPr lang="en-US" dirty="0" smtClean="0"/>
            </a:br>
            <a:r>
              <a:rPr lang="en-US" dirty="0" smtClean="0"/>
              <a:t>400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smtClean="0"/>
              <a:t>Which empires ended as a result of World War I?</a:t>
            </a:r>
            <a:endParaRPr lang="en-US" dirty="0"/>
          </a:p>
        </p:txBody>
      </p:sp>
      <p:sp>
        <p:nvSpPr>
          <p:cNvPr id="4" name="Content Placeholder 3"/>
          <p:cNvSpPr>
            <a:spLocks noGrp="1"/>
          </p:cNvSpPr>
          <p:nvPr>
            <p:ph sz="half" idx="2"/>
          </p:nvPr>
        </p:nvSpPr>
        <p:spPr>
          <a:xfrm>
            <a:off x="4648200" y="2133600"/>
            <a:ext cx="4038600" cy="3992563"/>
          </a:xfrm>
        </p:spPr>
        <p:txBody>
          <a:bodyPr/>
          <a:lstStyle/>
          <a:p>
            <a:endParaRPr lang="en-US" dirty="0"/>
          </a:p>
        </p:txBody>
      </p:sp>
    </p:spTree>
    <p:extLst>
      <p:ext uri="{BB962C8B-B14F-4D97-AF65-F5344CB8AC3E}">
        <p14:creationId xmlns:p14="http://schemas.microsoft.com/office/powerpoint/2010/main" val="3665987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Causes of the War</a:t>
            </a:r>
            <a:br>
              <a:rPr lang="en-US" dirty="0" smtClean="0"/>
            </a:br>
            <a:r>
              <a:rPr lang="en-US" dirty="0" smtClean="0"/>
              <a:t>100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smtClean="0"/>
              <a:t>Which cause of the war divided  Europe into competing camps?</a:t>
            </a:r>
            <a:endParaRPr lang="en-US" dirty="0"/>
          </a:p>
        </p:txBody>
      </p:sp>
      <p:sp>
        <p:nvSpPr>
          <p:cNvPr id="4" name="Content Placeholder 3"/>
          <p:cNvSpPr>
            <a:spLocks noGrp="1"/>
          </p:cNvSpPr>
          <p:nvPr>
            <p:ph sz="half" idx="2"/>
          </p:nvPr>
        </p:nvSpPr>
        <p:spPr>
          <a:xfrm>
            <a:off x="4648200" y="2133600"/>
            <a:ext cx="4038600" cy="3992563"/>
          </a:xfrm>
        </p:spPr>
        <p:txBody>
          <a:bodyPr/>
          <a:lstStyle/>
          <a:p>
            <a:pPr marL="137160" indent="0">
              <a:buNone/>
            </a:pPr>
            <a:r>
              <a:rPr lang="en-US" dirty="0" smtClean="0"/>
              <a:t>Alliances</a:t>
            </a:r>
            <a:endParaRPr lang="en-US" dirty="0"/>
          </a:p>
        </p:txBody>
      </p:sp>
      <p:sp>
        <p:nvSpPr>
          <p:cNvPr id="5" name="Sun 4">
            <a:hlinkClick r:id="rId2" action="ppaction://hlinksldjump"/>
          </p:cNvPr>
          <p:cNvSpPr/>
          <p:nvPr/>
        </p:nvSpPr>
        <p:spPr>
          <a:xfrm>
            <a:off x="3810000" y="5334000"/>
            <a:ext cx="1524000" cy="15240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15448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The Peace</a:t>
            </a:r>
            <a:br>
              <a:rPr lang="en-US" dirty="0" smtClean="0"/>
            </a:br>
            <a:r>
              <a:rPr lang="en-US" dirty="0" smtClean="0"/>
              <a:t>400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a:t>Which empires ended as a result of World War I?</a:t>
            </a:r>
          </a:p>
          <a:p>
            <a:pPr marL="137160" indent="0">
              <a:buNone/>
            </a:pPr>
            <a:endParaRPr lang="en-US" dirty="0"/>
          </a:p>
        </p:txBody>
      </p:sp>
      <p:sp>
        <p:nvSpPr>
          <p:cNvPr id="4" name="Content Placeholder 3"/>
          <p:cNvSpPr>
            <a:spLocks noGrp="1"/>
          </p:cNvSpPr>
          <p:nvPr>
            <p:ph sz="half" idx="2"/>
          </p:nvPr>
        </p:nvSpPr>
        <p:spPr>
          <a:xfrm>
            <a:off x="4648200" y="2133600"/>
            <a:ext cx="4038600" cy="3992563"/>
          </a:xfrm>
        </p:spPr>
        <p:txBody>
          <a:bodyPr/>
          <a:lstStyle/>
          <a:p>
            <a:pPr marL="137160" indent="0">
              <a:buNone/>
            </a:pPr>
            <a:r>
              <a:rPr lang="en-US" dirty="0" smtClean="0"/>
              <a:t>Russian</a:t>
            </a:r>
          </a:p>
          <a:p>
            <a:pPr marL="137160" indent="0">
              <a:buNone/>
            </a:pPr>
            <a:r>
              <a:rPr lang="en-US" dirty="0" smtClean="0"/>
              <a:t>Ottoman</a:t>
            </a:r>
          </a:p>
          <a:p>
            <a:pPr marL="137160" indent="0">
              <a:buNone/>
            </a:pPr>
            <a:r>
              <a:rPr lang="en-US" dirty="0" smtClean="0"/>
              <a:t>German</a:t>
            </a:r>
          </a:p>
          <a:p>
            <a:pPr marL="137160" indent="0">
              <a:buNone/>
            </a:pPr>
            <a:r>
              <a:rPr lang="en-US" dirty="0" smtClean="0"/>
              <a:t>Austro-Hungarian</a:t>
            </a:r>
            <a:endParaRPr lang="en-US" dirty="0"/>
          </a:p>
        </p:txBody>
      </p:sp>
      <p:sp>
        <p:nvSpPr>
          <p:cNvPr id="5" name="Sun 4">
            <a:hlinkClick r:id="rId2" action="ppaction://hlinksldjump"/>
          </p:cNvPr>
          <p:cNvSpPr/>
          <p:nvPr/>
        </p:nvSpPr>
        <p:spPr>
          <a:xfrm>
            <a:off x="3810000" y="5334000"/>
            <a:ext cx="1524000" cy="15240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50856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The Peace</a:t>
            </a:r>
            <a:br>
              <a:rPr lang="en-US" dirty="0" smtClean="0"/>
            </a:br>
            <a:r>
              <a:rPr lang="en-US" dirty="0" smtClean="0"/>
              <a:t>500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smtClean="0"/>
              <a:t>What was the name of the international organization created by the Treaty of Versailles to promote diplomacy over war?</a:t>
            </a:r>
            <a:endParaRPr lang="en-US" dirty="0"/>
          </a:p>
        </p:txBody>
      </p:sp>
      <p:sp>
        <p:nvSpPr>
          <p:cNvPr id="4" name="Content Placeholder 3"/>
          <p:cNvSpPr>
            <a:spLocks noGrp="1"/>
          </p:cNvSpPr>
          <p:nvPr>
            <p:ph sz="half" idx="2"/>
          </p:nvPr>
        </p:nvSpPr>
        <p:spPr>
          <a:xfrm>
            <a:off x="4648200" y="2133600"/>
            <a:ext cx="4038600" cy="3992563"/>
          </a:xfrm>
        </p:spPr>
        <p:txBody>
          <a:bodyPr/>
          <a:lstStyle/>
          <a:p>
            <a:endParaRPr lang="en-US" dirty="0"/>
          </a:p>
        </p:txBody>
      </p:sp>
    </p:spTree>
    <p:extLst>
      <p:ext uri="{BB962C8B-B14F-4D97-AF65-F5344CB8AC3E}">
        <p14:creationId xmlns:p14="http://schemas.microsoft.com/office/powerpoint/2010/main" val="291470740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The Peace</a:t>
            </a:r>
            <a:br>
              <a:rPr lang="en-US" dirty="0" smtClean="0"/>
            </a:br>
            <a:r>
              <a:rPr lang="en-US" dirty="0" smtClean="0"/>
              <a:t>500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a:t>What was the name of the international organization created by the Treaty of Versailles to promote diplomacy over war?</a:t>
            </a:r>
          </a:p>
          <a:p>
            <a:pPr marL="137160" indent="0">
              <a:buNone/>
            </a:pPr>
            <a:endParaRPr lang="en-US" dirty="0"/>
          </a:p>
        </p:txBody>
      </p:sp>
      <p:sp>
        <p:nvSpPr>
          <p:cNvPr id="4" name="Content Placeholder 3"/>
          <p:cNvSpPr>
            <a:spLocks noGrp="1"/>
          </p:cNvSpPr>
          <p:nvPr>
            <p:ph sz="half" idx="2"/>
          </p:nvPr>
        </p:nvSpPr>
        <p:spPr>
          <a:xfrm>
            <a:off x="4648200" y="2133600"/>
            <a:ext cx="4038600" cy="3992563"/>
          </a:xfrm>
        </p:spPr>
        <p:txBody>
          <a:bodyPr/>
          <a:lstStyle/>
          <a:p>
            <a:pPr marL="137160" indent="0">
              <a:buNone/>
            </a:pPr>
            <a:r>
              <a:rPr lang="en-US" dirty="0" smtClean="0"/>
              <a:t>League of Nations</a:t>
            </a:r>
            <a:endParaRPr lang="en-US" dirty="0"/>
          </a:p>
        </p:txBody>
      </p:sp>
      <p:sp>
        <p:nvSpPr>
          <p:cNvPr id="5" name="Sun 4">
            <a:hlinkClick r:id="rId2" action="ppaction://hlinksldjump"/>
          </p:cNvPr>
          <p:cNvSpPr/>
          <p:nvPr/>
        </p:nvSpPr>
        <p:spPr>
          <a:xfrm>
            <a:off x="3810000" y="5334000"/>
            <a:ext cx="1524000" cy="15240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42600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Russia</a:t>
            </a:r>
            <a:br>
              <a:rPr lang="en-US" dirty="0" smtClean="0"/>
            </a:br>
            <a:r>
              <a:rPr lang="en-US" dirty="0" smtClean="0"/>
              <a:t>100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smtClean="0"/>
              <a:t>What was the name of the Russian Tsar during World War I?  Include the name of his family.</a:t>
            </a:r>
            <a:endParaRPr lang="en-US" dirty="0"/>
          </a:p>
        </p:txBody>
      </p:sp>
      <p:sp>
        <p:nvSpPr>
          <p:cNvPr id="4" name="Content Placeholder 3"/>
          <p:cNvSpPr>
            <a:spLocks noGrp="1"/>
          </p:cNvSpPr>
          <p:nvPr>
            <p:ph sz="half" idx="2"/>
          </p:nvPr>
        </p:nvSpPr>
        <p:spPr>
          <a:xfrm>
            <a:off x="4648200" y="2133600"/>
            <a:ext cx="4038600" cy="3992563"/>
          </a:xfrm>
        </p:spPr>
        <p:txBody>
          <a:bodyPr/>
          <a:lstStyle/>
          <a:p>
            <a:endParaRPr lang="en-US" dirty="0"/>
          </a:p>
        </p:txBody>
      </p:sp>
    </p:spTree>
    <p:extLst>
      <p:ext uri="{BB962C8B-B14F-4D97-AF65-F5344CB8AC3E}">
        <p14:creationId xmlns:p14="http://schemas.microsoft.com/office/powerpoint/2010/main" val="29147074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Russia</a:t>
            </a:r>
            <a:br>
              <a:rPr lang="en-US" dirty="0" smtClean="0"/>
            </a:br>
            <a:r>
              <a:rPr lang="en-US" dirty="0" smtClean="0"/>
              <a:t>100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a:t>What was the name of the Russian Tsar during World War I</a:t>
            </a:r>
            <a:r>
              <a:rPr lang="en-US" dirty="0" smtClean="0"/>
              <a:t>?  Include the name of his family.</a:t>
            </a:r>
            <a:endParaRPr lang="en-US" dirty="0"/>
          </a:p>
          <a:p>
            <a:pPr marL="137160" indent="0">
              <a:buNone/>
            </a:pPr>
            <a:endParaRPr lang="en-US" dirty="0"/>
          </a:p>
        </p:txBody>
      </p:sp>
      <p:sp>
        <p:nvSpPr>
          <p:cNvPr id="4" name="Content Placeholder 3"/>
          <p:cNvSpPr>
            <a:spLocks noGrp="1"/>
          </p:cNvSpPr>
          <p:nvPr>
            <p:ph sz="half" idx="2"/>
          </p:nvPr>
        </p:nvSpPr>
        <p:spPr>
          <a:xfrm>
            <a:off x="4648200" y="2133600"/>
            <a:ext cx="4038600" cy="3992563"/>
          </a:xfrm>
        </p:spPr>
        <p:txBody>
          <a:bodyPr/>
          <a:lstStyle/>
          <a:p>
            <a:pPr marL="137160" indent="0">
              <a:buNone/>
            </a:pPr>
            <a:r>
              <a:rPr lang="en-US" dirty="0" smtClean="0"/>
              <a:t>Tsar Nicholas II</a:t>
            </a:r>
          </a:p>
          <a:p>
            <a:pPr marL="137160" indent="0">
              <a:buNone/>
            </a:pPr>
            <a:r>
              <a:rPr lang="en-US" dirty="0" smtClean="0"/>
              <a:t>Of the Romanovs</a:t>
            </a:r>
            <a:endParaRPr lang="en-US" dirty="0"/>
          </a:p>
        </p:txBody>
      </p:sp>
      <p:sp>
        <p:nvSpPr>
          <p:cNvPr id="5" name="Sun 4">
            <a:hlinkClick r:id="rId2" action="ppaction://hlinksldjump"/>
          </p:cNvPr>
          <p:cNvSpPr/>
          <p:nvPr/>
        </p:nvSpPr>
        <p:spPr>
          <a:xfrm>
            <a:off x="3810000" y="5334000"/>
            <a:ext cx="1524000" cy="15240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426004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Russia</a:t>
            </a:r>
            <a:br>
              <a:rPr lang="en-US" dirty="0" smtClean="0"/>
            </a:br>
            <a:r>
              <a:rPr lang="en-US" dirty="0" smtClean="0"/>
              <a:t>200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smtClean="0"/>
              <a:t>Why was World War I a major cause of the 1917 revolutions (3)?</a:t>
            </a:r>
            <a:endParaRPr lang="en-US" dirty="0"/>
          </a:p>
        </p:txBody>
      </p:sp>
      <p:sp>
        <p:nvSpPr>
          <p:cNvPr id="4" name="Content Placeholder 3"/>
          <p:cNvSpPr>
            <a:spLocks noGrp="1"/>
          </p:cNvSpPr>
          <p:nvPr>
            <p:ph sz="half" idx="2"/>
          </p:nvPr>
        </p:nvSpPr>
        <p:spPr>
          <a:xfrm>
            <a:off x="4648200" y="2133600"/>
            <a:ext cx="4038600" cy="3992563"/>
          </a:xfrm>
        </p:spPr>
        <p:txBody>
          <a:bodyPr/>
          <a:lstStyle/>
          <a:p>
            <a:endParaRPr lang="en-US" dirty="0"/>
          </a:p>
        </p:txBody>
      </p:sp>
    </p:spTree>
    <p:extLst>
      <p:ext uri="{BB962C8B-B14F-4D97-AF65-F5344CB8AC3E}">
        <p14:creationId xmlns:p14="http://schemas.microsoft.com/office/powerpoint/2010/main" val="291470740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Russia</a:t>
            </a:r>
            <a:br>
              <a:rPr lang="en-US" dirty="0" smtClean="0"/>
            </a:br>
            <a:r>
              <a:rPr lang="en-US" dirty="0" smtClean="0"/>
              <a:t>200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a:t>Why was World War I a major cause of the 1917 </a:t>
            </a:r>
            <a:r>
              <a:rPr lang="en-US" dirty="0" smtClean="0"/>
              <a:t>revolutions (3)?</a:t>
            </a:r>
            <a:endParaRPr lang="en-US" dirty="0"/>
          </a:p>
        </p:txBody>
      </p:sp>
      <p:sp>
        <p:nvSpPr>
          <p:cNvPr id="4" name="Content Placeholder 3"/>
          <p:cNvSpPr>
            <a:spLocks noGrp="1"/>
          </p:cNvSpPr>
          <p:nvPr>
            <p:ph sz="half" idx="2"/>
          </p:nvPr>
        </p:nvSpPr>
        <p:spPr>
          <a:xfrm>
            <a:off x="4648200" y="2133600"/>
            <a:ext cx="4038600" cy="3992563"/>
          </a:xfrm>
        </p:spPr>
        <p:txBody>
          <a:bodyPr/>
          <a:lstStyle/>
          <a:p>
            <a:pPr marL="137160" indent="0">
              <a:buNone/>
            </a:pPr>
            <a:r>
              <a:rPr lang="en-US" dirty="0" smtClean="0"/>
              <a:t>Incompetence of Tsar Nicholas II</a:t>
            </a:r>
          </a:p>
          <a:p>
            <a:pPr marL="137160" indent="0">
              <a:buNone/>
            </a:pPr>
            <a:r>
              <a:rPr lang="en-US" dirty="0" smtClean="0"/>
              <a:t>Military defeats in WWI</a:t>
            </a:r>
          </a:p>
          <a:p>
            <a:pPr marL="137160" indent="0">
              <a:buNone/>
            </a:pPr>
            <a:r>
              <a:rPr lang="en-US" dirty="0" smtClean="0"/>
              <a:t>High casualties in WWI</a:t>
            </a:r>
            <a:endParaRPr lang="en-US" dirty="0"/>
          </a:p>
        </p:txBody>
      </p:sp>
      <p:sp>
        <p:nvSpPr>
          <p:cNvPr id="5" name="Sun 4">
            <a:hlinkClick r:id="rId2" action="ppaction://hlinksldjump"/>
          </p:cNvPr>
          <p:cNvSpPr/>
          <p:nvPr/>
        </p:nvSpPr>
        <p:spPr>
          <a:xfrm>
            <a:off x="3810000" y="5334000"/>
            <a:ext cx="1524000" cy="15240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426004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Russia - Bonus</a:t>
            </a:r>
            <a:br>
              <a:rPr lang="en-US" dirty="0" smtClean="0"/>
            </a:br>
            <a:r>
              <a:rPr lang="en-US" dirty="0" smtClean="0"/>
              <a:t>100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smtClean="0"/>
              <a:t>Which major war with an eastern nation eventually led first to the 1905 revolution, but overall to the 1917 revolutions?</a:t>
            </a:r>
            <a:endParaRPr lang="en-US" dirty="0"/>
          </a:p>
        </p:txBody>
      </p:sp>
      <p:sp>
        <p:nvSpPr>
          <p:cNvPr id="4" name="Content Placeholder 3"/>
          <p:cNvSpPr>
            <a:spLocks noGrp="1"/>
          </p:cNvSpPr>
          <p:nvPr>
            <p:ph sz="half" idx="2"/>
          </p:nvPr>
        </p:nvSpPr>
        <p:spPr>
          <a:xfrm>
            <a:off x="4648200" y="2133600"/>
            <a:ext cx="4038600" cy="3992563"/>
          </a:xfrm>
        </p:spPr>
        <p:txBody>
          <a:bodyPr/>
          <a:lstStyle/>
          <a:p>
            <a:endParaRPr lang="en-US" dirty="0"/>
          </a:p>
        </p:txBody>
      </p:sp>
    </p:spTree>
    <p:extLst>
      <p:ext uri="{BB962C8B-B14F-4D97-AF65-F5344CB8AC3E}">
        <p14:creationId xmlns:p14="http://schemas.microsoft.com/office/powerpoint/2010/main" val="291470740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Russia - Bonus</a:t>
            </a:r>
            <a:br>
              <a:rPr lang="en-US" dirty="0" smtClean="0"/>
            </a:br>
            <a:r>
              <a:rPr lang="en-US" dirty="0" smtClean="0"/>
              <a:t>100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a:t>Which major war with an eastern nation eventually led first to the 1905 revolution, but overall to the 1917 revolutions?</a:t>
            </a:r>
          </a:p>
          <a:p>
            <a:pPr marL="137160" indent="0">
              <a:buNone/>
            </a:pPr>
            <a:endParaRPr lang="en-US" dirty="0"/>
          </a:p>
        </p:txBody>
      </p:sp>
      <p:sp>
        <p:nvSpPr>
          <p:cNvPr id="4" name="Content Placeholder 3"/>
          <p:cNvSpPr>
            <a:spLocks noGrp="1"/>
          </p:cNvSpPr>
          <p:nvPr>
            <p:ph sz="half" idx="2"/>
          </p:nvPr>
        </p:nvSpPr>
        <p:spPr>
          <a:xfrm>
            <a:off x="4648200" y="2133600"/>
            <a:ext cx="4038600" cy="3992563"/>
          </a:xfrm>
        </p:spPr>
        <p:txBody>
          <a:bodyPr/>
          <a:lstStyle/>
          <a:p>
            <a:pPr marL="137160" indent="0">
              <a:buNone/>
            </a:pPr>
            <a:r>
              <a:rPr lang="en-US" dirty="0" smtClean="0"/>
              <a:t>1905 Russo-Japanese War</a:t>
            </a:r>
            <a:endParaRPr lang="en-US" dirty="0"/>
          </a:p>
        </p:txBody>
      </p:sp>
      <p:sp>
        <p:nvSpPr>
          <p:cNvPr id="5" name="Sun 4">
            <a:hlinkClick r:id="rId2" action="ppaction://hlinksldjump"/>
          </p:cNvPr>
          <p:cNvSpPr/>
          <p:nvPr/>
        </p:nvSpPr>
        <p:spPr>
          <a:xfrm>
            <a:off x="3810000" y="5334000"/>
            <a:ext cx="1524000" cy="15240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426004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Russia</a:t>
            </a:r>
            <a:br>
              <a:rPr lang="en-US" dirty="0" smtClean="0"/>
            </a:br>
            <a:r>
              <a:rPr lang="en-US" dirty="0" smtClean="0"/>
              <a:t>300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smtClean="0"/>
              <a:t>The Russian Civil War was between which two sides – be specific!</a:t>
            </a:r>
            <a:endParaRPr lang="en-US" dirty="0"/>
          </a:p>
        </p:txBody>
      </p:sp>
      <p:sp>
        <p:nvSpPr>
          <p:cNvPr id="4" name="Content Placeholder 3"/>
          <p:cNvSpPr>
            <a:spLocks noGrp="1"/>
          </p:cNvSpPr>
          <p:nvPr>
            <p:ph sz="half" idx="2"/>
          </p:nvPr>
        </p:nvSpPr>
        <p:spPr>
          <a:xfrm>
            <a:off x="4648200" y="2133600"/>
            <a:ext cx="4038600" cy="3992563"/>
          </a:xfrm>
        </p:spPr>
        <p:txBody>
          <a:bodyPr/>
          <a:lstStyle/>
          <a:p>
            <a:endParaRPr lang="en-US" dirty="0"/>
          </a:p>
        </p:txBody>
      </p:sp>
    </p:spTree>
    <p:extLst>
      <p:ext uri="{BB962C8B-B14F-4D97-AF65-F5344CB8AC3E}">
        <p14:creationId xmlns:p14="http://schemas.microsoft.com/office/powerpoint/2010/main" val="2914707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Causes of the War - Bonus</a:t>
            </a:r>
            <a:br>
              <a:rPr lang="en-US" dirty="0" smtClean="0"/>
            </a:br>
            <a:r>
              <a:rPr lang="en-US" dirty="0" smtClean="0"/>
              <a:t>50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smtClean="0"/>
              <a:t>What was the spark that started the war?</a:t>
            </a:r>
            <a:endParaRPr lang="en-US" dirty="0"/>
          </a:p>
        </p:txBody>
      </p:sp>
      <p:sp>
        <p:nvSpPr>
          <p:cNvPr id="4" name="Content Placeholder 3"/>
          <p:cNvSpPr>
            <a:spLocks noGrp="1"/>
          </p:cNvSpPr>
          <p:nvPr>
            <p:ph sz="half" idx="2"/>
          </p:nvPr>
        </p:nvSpPr>
        <p:spPr>
          <a:xfrm>
            <a:off x="4648200" y="2133600"/>
            <a:ext cx="4038600" cy="3992563"/>
          </a:xfrm>
        </p:spPr>
        <p:txBody>
          <a:bodyPr/>
          <a:lstStyle/>
          <a:p>
            <a:endParaRPr lang="en-US" dirty="0"/>
          </a:p>
        </p:txBody>
      </p:sp>
    </p:spTree>
    <p:extLst>
      <p:ext uri="{BB962C8B-B14F-4D97-AF65-F5344CB8AC3E}">
        <p14:creationId xmlns:p14="http://schemas.microsoft.com/office/powerpoint/2010/main" val="388455794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Russia</a:t>
            </a:r>
            <a:br>
              <a:rPr lang="en-US" dirty="0" smtClean="0"/>
            </a:br>
            <a:r>
              <a:rPr lang="en-US" dirty="0" smtClean="0"/>
              <a:t>300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a:t>The Russian Civil War was between which two sides – be specific</a:t>
            </a:r>
          </a:p>
        </p:txBody>
      </p:sp>
      <p:sp>
        <p:nvSpPr>
          <p:cNvPr id="4" name="Content Placeholder 3"/>
          <p:cNvSpPr>
            <a:spLocks noGrp="1"/>
          </p:cNvSpPr>
          <p:nvPr>
            <p:ph sz="half" idx="2"/>
          </p:nvPr>
        </p:nvSpPr>
        <p:spPr>
          <a:xfrm>
            <a:off x="4648200" y="2133600"/>
            <a:ext cx="4038600" cy="3992563"/>
          </a:xfrm>
        </p:spPr>
        <p:txBody>
          <a:bodyPr/>
          <a:lstStyle/>
          <a:p>
            <a:pPr marL="137160" indent="0">
              <a:buNone/>
            </a:pPr>
            <a:r>
              <a:rPr lang="en-US" dirty="0" smtClean="0"/>
              <a:t>The Whites – anti-Bolsheviks</a:t>
            </a:r>
          </a:p>
          <a:p>
            <a:pPr marL="137160" indent="0">
              <a:buNone/>
            </a:pPr>
            <a:r>
              <a:rPr lang="en-US" dirty="0" smtClean="0"/>
              <a:t>The Reds – the Bolsheviks</a:t>
            </a:r>
            <a:endParaRPr lang="en-US" dirty="0"/>
          </a:p>
        </p:txBody>
      </p:sp>
      <p:sp>
        <p:nvSpPr>
          <p:cNvPr id="5" name="Sun 4">
            <a:hlinkClick r:id="rId2" action="ppaction://hlinksldjump"/>
          </p:cNvPr>
          <p:cNvSpPr/>
          <p:nvPr/>
        </p:nvSpPr>
        <p:spPr>
          <a:xfrm>
            <a:off x="3810000" y="5334000"/>
            <a:ext cx="1524000" cy="15240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426004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Russia - Bonus</a:t>
            </a:r>
            <a:br>
              <a:rPr lang="en-US" dirty="0" smtClean="0"/>
            </a:br>
            <a:r>
              <a:rPr lang="en-US" dirty="0" smtClean="0"/>
              <a:t>150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smtClean="0"/>
              <a:t>Who led the Bolsheviks to victory in October 1917?</a:t>
            </a:r>
            <a:endParaRPr lang="en-US" dirty="0"/>
          </a:p>
        </p:txBody>
      </p:sp>
      <p:sp>
        <p:nvSpPr>
          <p:cNvPr id="4" name="Content Placeholder 3"/>
          <p:cNvSpPr>
            <a:spLocks noGrp="1"/>
          </p:cNvSpPr>
          <p:nvPr>
            <p:ph sz="half" idx="2"/>
          </p:nvPr>
        </p:nvSpPr>
        <p:spPr>
          <a:xfrm>
            <a:off x="4648200" y="2133600"/>
            <a:ext cx="4038600" cy="3992563"/>
          </a:xfrm>
        </p:spPr>
        <p:txBody>
          <a:bodyPr/>
          <a:lstStyle/>
          <a:p>
            <a:endParaRPr lang="en-US" dirty="0"/>
          </a:p>
        </p:txBody>
      </p:sp>
    </p:spTree>
    <p:extLst>
      <p:ext uri="{BB962C8B-B14F-4D97-AF65-F5344CB8AC3E}">
        <p14:creationId xmlns:p14="http://schemas.microsoft.com/office/powerpoint/2010/main" val="291470740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Russia - Bonus</a:t>
            </a:r>
            <a:br>
              <a:rPr lang="en-US" dirty="0" smtClean="0"/>
            </a:br>
            <a:r>
              <a:rPr lang="en-US" dirty="0" smtClean="0"/>
              <a:t>150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a:t>Who led the Bolsheviks to victory in October 1917?</a:t>
            </a:r>
          </a:p>
        </p:txBody>
      </p:sp>
      <p:sp>
        <p:nvSpPr>
          <p:cNvPr id="4" name="Content Placeholder 3"/>
          <p:cNvSpPr>
            <a:spLocks noGrp="1"/>
          </p:cNvSpPr>
          <p:nvPr>
            <p:ph sz="half" idx="2"/>
          </p:nvPr>
        </p:nvSpPr>
        <p:spPr>
          <a:xfrm>
            <a:off x="4648200" y="2133600"/>
            <a:ext cx="4038600" cy="3992563"/>
          </a:xfrm>
        </p:spPr>
        <p:txBody>
          <a:bodyPr/>
          <a:lstStyle/>
          <a:p>
            <a:pPr marL="137160" indent="0">
              <a:buNone/>
            </a:pPr>
            <a:r>
              <a:rPr lang="en-US" dirty="0" smtClean="0"/>
              <a:t>Vladimir Lenin</a:t>
            </a:r>
            <a:endParaRPr lang="en-US" dirty="0"/>
          </a:p>
        </p:txBody>
      </p:sp>
      <p:sp>
        <p:nvSpPr>
          <p:cNvPr id="5" name="Sun 4">
            <a:hlinkClick r:id="rId2" action="ppaction://hlinksldjump"/>
          </p:cNvPr>
          <p:cNvSpPr/>
          <p:nvPr/>
        </p:nvSpPr>
        <p:spPr>
          <a:xfrm>
            <a:off x="3810000" y="5334000"/>
            <a:ext cx="1524000" cy="15240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4260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Russia</a:t>
            </a:r>
            <a:br>
              <a:rPr lang="en-US" dirty="0" smtClean="0"/>
            </a:br>
            <a:r>
              <a:rPr lang="en-US" dirty="0" smtClean="0"/>
              <a:t>400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smtClean="0"/>
              <a:t>Who were the Bolsheviks and what did they accomplish?</a:t>
            </a:r>
            <a:endParaRPr lang="en-US" dirty="0"/>
          </a:p>
        </p:txBody>
      </p:sp>
      <p:sp>
        <p:nvSpPr>
          <p:cNvPr id="4" name="Content Placeholder 3"/>
          <p:cNvSpPr>
            <a:spLocks noGrp="1"/>
          </p:cNvSpPr>
          <p:nvPr>
            <p:ph sz="half" idx="2"/>
          </p:nvPr>
        </p:nvSpPr>
        <p:spPr>
          <a:xfrm>
            <a:off x="4648200" y="2133600"/>
            <a:ext cx="4038600" cy="3992563"/>
          </a:xfrm>
        </p:spPr>
        <p:txBody>
          <a:bodyPr/>
          <a:lstStyle/>
          <a:p>
            <a:endParaRPr lang="en-US" dirty="0"/>
          </a:p>
        </p:txBody>
      </p:sp>
    </p:spTree>
    <p:extLst>
      <p:ext uri="{BB962C8B-B14F-4D97-AF65-F5344CB8AC3E}">
        <p14:creationId xmlns:p14="http://schemas.microsoft.com/office/powerpoint/2010/main" val="291470740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Russia</a:t>
            </a:r>
            <a:br>
              <a:rPr lang="en-US" dirty="0" smtClean="0"/>
            </a:br>
            <a:r>
              <a:rPr lang="en-US" dirty="0" smtClean="0"/>
              <a:t>400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a:t>Who were the Bolsheviks and what did they accomplish?</a:t>
            </a:r>
          </a:p>
        </p:txBody>
      </p:sp>
      <p:sp>
        <p:nvSpPr>
          <p:cNvPr id="4" name="Content Placeholder 3"/>
          <p:cNvSpPr>
            <a:spLocks noGrp="1"/>
          </p:cNvSpPr>
          <p:nvPr>
            <p:ph sz="half" idx="2"/>
          </p:nvPr>
        </p:nvSpPr>
        <p:spPr>
          <a:xfrm>
            <a:off x="4648200" y="2133600"/>
            <a:ext cx="4038600" cy="3992563"/>
          </a:xfrm>
        </p:spPr>
        <p:txBody>
          <a:bodyPr/>
          <a:lstStyle/>
          <a:p>
            <a:pPr marL="137160" indent="0">
              <a:buNone/>
            </a:pPr>
            <a:r>
              <a:rPr lang="en-US" dirty="0" smtClean="0"/>
              <a:t>Russian revolutionary group that believed the revolution towards communism needed to be pushed along.  They began the October Revolution of 1917.</a:t>
            </a:r>
            <a:endParaRPr lang="en-US" dirty="0"/>
          </a:p>
        </p:txBody>
      </p:sp>
      <p:sp>
        <p:nvSpPr>
          <p:cNvPr id="5" name="Sun 4">
            <a:hlinkClick r:id="rId2" action="ppaction://hlinksldjump"/>
          </p:cNvPr>
          <p:cNvSpPr/>
          <p:nvPr/>
        </p:nvSpPr>
        <p:spPr>
          <a:xfrm>
            <a:off x="3810000" y="5334000"/>
            <a:ext cx="1524000" cy="15240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42600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Russia - Bonus</a:t>
            </a:r>
            <a:br>
              <a:rPr lang="en-US" dirty="0" smtClean="0"/>
            </a:br>
            <a:r>
              <a:rPr lang="en-US" dirty="0" smtClean="0"/>
              <a:t>200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smtClean="0"/>
              <a:t>Who were the Mensheviks and what did they accomplish?</a:t>
            </a:r>
            <a:endParaRPr lang="en-US" dirty="0"/>
          </a:p>
        </p:txBody>
      </p:sp>
      <p:sp>
        <p:nvSpPr>
          <p:cNvPr id="4" name="Content Placeholder 3"/>
          <p:cNvSpPr>
            <a:spLocks noGrp="1"/>
          </p:cNvSpPr>
          <p:nvPr>
            <p:ph sz="half" idx="2"/>
          </p:nvPr>
        </p:nvSpPr>
        <p:spPr>
          <a:xfrm>
            <a:off x="4648200" y="2133600"/>
            <a:ext cx="4038600" cy="3992563"/>
          </a:xfrm>
        </p:spPr>
        <p:txBody>
          <a:bodyPr/>
          <a:lstStyle/>
          <a:p>
            <a:endParaRPr lang="en-US" dirty="0"/>
          </a:p>
        </p:txBody>
      </p:sp>
    </p:spTree>
    <p:extLst>
      <p:ext uri="{BB962C8B-B14F-4D97-AF65-F5344CB8AC3E}">
        <p14:creationId xmlns:p14="http://schemas.microsoft.com/office/powerpoint/2010/main" val="291470740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Russia - Bonus</a:t>
            </a:r>
            <a:br>
              <a:rPr lang="en-US" dirty="0" smtClean="0"/>
            </a:br>
            <a:r>
              <a:rPr lang="en-US" dirty="0" smtClean="0"/>
              <a:t>200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a:t>Who were the Mensheviks and what did they accomplish?</a:t>
            </a:r>
          </a:p>
        </p:txBody>
      </p:sp>
      <p:sp>
        <p:nvSpPr>
          <p:cNvPr id="4" name="Content Placeholder 3"/>
          <p:cNvSpPr>
            <a:spLocks noGrp="1"/>
          </p:cNvSpPr>
          <p:nvPr>
            <p:ph sz="half" idx="2"/>
          </p:nvPr>
        </p:nvSpPr>
        <p:spPr>
          <a:xfrm>
            <a:off x="4648200" y="2133600"/>
            <a:ext cx="4038600" cy="3992563"/>
          </a:xfrm>
        </p:spPr>
        <p:txBody>
          <a:bodyPr/>
          <a:lstStyle/>
          <a:p>
            <a:pPr marL="137160" indent="0">
              <a:buNone/>
            </a:pPr>
            <a:r>
              <a:rPr lang="en-US" dirty="0" smtClean="0"/>
              <a:t>Russian revolutionary group that believed the revolution towards communism would happen when it’s time.  They began the February Revolution of 1917.</a:t>
            </a:r>
            <a:endParaRPr lang="en-US" dirty="0"/>
          </a:p>
        </p:txBody>
      </p:sp>
      <p:sp>
        <p:nvSpPr>
          <p:cNvPr id="5" name="Sun 4">
            <a:hlinkClick r:id="rId2" action="ppaction://hlinksldjump"/>
          </p:cNvPr>
          <p:cNvSpPr/>
          <p:nvPr/>
        </p:nvSpPr>
        <p:spPr>
          <a:xfrm>
            <a:off x="3810000" y="5334000"/>
            <a:ext cx="1524000" cy="15240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426004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Russia</a:t>
            </a:r>
            <a:br>
              <a:rPr lang="en-US" dirty="0" smtClean="0"/>
            </a:br>
            <a:r>
              <a:rPr lang="en-US" dirty="0" smtClean="0"/>
              <a:t>500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smtClean="0"/>
              <a:t>What was the new name of Russia after the Revolutions of 1917?</a:t>
            </a:r>
            <a:endParaRPr lang="en-US" dirty="0"/>
          </a:p>
        </p:txBody>
      </p:sp>
      <p:sp>
        <p:nvSpPr>
          <p:cNvPr id="4" name="Content Placeholder 3"/>
          <p:cNvSpPr>
            <a:spLocks noGrp="1"/>
          </p:cNvSpPr>
          <p:nvPr>
            <p:ph sz="half" idx="2"/>
          </p:nvPr>
        </p:nvSpPr>
        <p:spPr>
          <a:xfrm>
            <a:off x="4648200" y="2133600"/>
            <a:ext cx="4038600" cy="3992563"/>
          </a:xfrm>
        </p:spPr>
        <p:txBody>
          <a:bodyPr/>
          <a:lstStyle/>
          <a:p>
            <a:endParaRPr lang="en-US" dirty="0"/>
          </a:p>
        </p:txBody>
      </p:sp>
    </p:spTree>
    <p:extLst>
      <p:ext uri="{BB962C8B-B14F-4D97-AF65-F5344CB8AC3E}">
        <p14:creationId xmlns:p14="http://schemas.microsoft.com/office/powerpoint/2010/main" val="367539869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Russia</a:t>
            </a:r>
            <a:br>
              <a:rPr lang="en-US" dirty="0" smtClean="0"/>
            </a:br>
            <a:r>
              <a:rPr lang="en-US" dirty="0" smtClean="0"/>
              <a:t>500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a:t>What was the new name of Russia after the Revolutions of 1917?</a:t>
            </a:r>
          </a:p>
        </p:txBody>
      </p:sp>
      <p:sp>
        <p:nvSpPr>
          <p:cNvPr id="4" name="Content Placeholder 3"/>
          <p:cNvSpPr>
            <a:spLocks noGrp="1"/>
          </p:cNvSpPr>
          <p:nvPr>
            <p:ph sz="half" idx="2"/>
          </p:nvPr>
        </p:nvSpPr>
        <p:spPr>
          <a:xfrm>
            <a:off x="4648200" y="2133600"/>
            <a:ext cx="4038600" cy="3992563"/>
          </a:xfrm>
        </p:spPr>
        <p:txBody>
          <a:bodyPr/>
          <a:lstStyle/>
          <a:p>
            <a:pPr marL="137160" indent="0">
              <a:buNone/>
            </a:pPr>
            <a:r>
              <a:rPr lang="en-US" dirty="0" smtClean="0"/>
              <a:t>Union of Soviet Socialist Republics</a:t>
            </a:r>
            <a:endParaRPr lang="en-US" dirty="0"/>
          </a:p>
        </p:txBody>
      </p:sp>
      <p:sp>
        <p:nvSpPr>
          <p:cNvPr id="5" name="Sun 4">
            <a:hlinkClick r:id="rId2" action="ppaction://hlinksldjump"/>
          </p:cNvPr>
          <p:cNvSpPr/>
          <p:nvPr/>
        </p:nvSpPr>
        <p:spPr>
          <a:xfrm>
            <a:off x="3810000" y="5334000"/>
            <a:ext cx="1524000" cy="15240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430173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Final Jeopardy</a:t>
            </a:r>
            <a:br>
              <a:rPr lang="en-US" dirty="0" smtClean="0"/>
            </a:br>
            <a:r>
              <a:rPr lang="en-US" dirty="0" smtClean="0"/>
              <a:t>Russia</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smtClean="0"/>
              <a:t>How did Lenin adapt Marxism to Russia?  Why did it need to be adapted to Russia?</a:t>
            </a:r>
            <a:endParaRPr lang="en-US" dirty="0"/>
          </a:p>
        </p:txBody>
      </p:sp>
      <p:sp>
        <p:nvSpPr>
          <p:cNvPr id="4" name="Content Placeholder 3"/>
          <p:cNvSpPr>
            <a:spLocks noGrp="1"/>
          </p:cNvSpPr>
          <p:nvPr>
            <p:ph sz="half" idx="2"/>
          </p:nvPr>
        </p:nvSpPr>
        <p:spPr>
          <a:xfrm>
            <a:off x="4648200" y="2133600"/>
            <a:ext cx="4038600" cy="3992563"/>
          </a:xfrm>
        </p:spPr>
        <p:txBody>
          <a:bodyPr/>
          <a:lstStyle/>
          <a:p>
            <a:endParaRPr lang="en-US" dirty="0"/>
          </a:p>
        </p:txBody>
      </p:sp>
    </p:spTree>
    <p:extLst>
      <p:ext uri="{BB962C8B-B14F-4D97-AF65-F5344CB8AC3E}">
        <p14:creationId xmlns:p14="http://schemas.microsoft.com/office/powerpoint/2010/main" val="3675398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Causes of the War - Bonus</a:t>
            </a:r>
            <a:br>
              <a:rPr lang="en-US" dirty="0" smtClean="0"/>
            </a:br>
            <a:r>
              <a:rPr lang="en-US" dirty="0" smtClean="0"/>
              <a:t>50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a:t>What was the spark that started the war?</a:t>
            </a:r>
          </a:p>
        </p:txBody>
      </p:sp>
      <p:sp>
        <p:nvSpPr>
          <p:cNvPr id="4" name="Content Placeholder 3"/>
          <p:cNvSpPr>
            <a:spLocks noGrp="1"/>
          </p:cNvSpPr>
          <p:nvPr>
            <p:ph sz="half" idx="2"/>
          </p:nvPr>
        </p:nvSpPr>
        <p:spPr>
          <a:xfrm>
            <a:off x="4648200" y="2133600"/>
            <a:ext cx="4038600" cy="3992563"/>
          </a:xfrm>
        </p:spPr>
        <p:txBody>
          <a:bodyPr/>
          <a:lstStyle/>
          <a:p>
            <a:pPr marL="137160" indent="0">
              <a:buNone/>
            </a:pPr>
            <a:r>
              <a:rPr lang="en-US" dirty="0" smtClean="0"/>
              <a:t>Assassination of Austria’s Archduke Ferdinand</a:t>
            </a:r>
            <a:endParaRPr lang="en-US" dirty="0"/>
          </a:p>
        </p:txBody>
      </p:sp>
      <p:sp>
        <p:nvSpPr>
          <p:cNvPr id="5" name="Sun 4">
            <a:hlinkClick r:id="rId2" action="ppaction://hlinksldjump"/>
          </p:cNvPr>
          <p:cNvSpPr/>
          <p:nvPr/>
        </p:nvSpPr>
        <p:spPr>
          <a:xfrm>
            <a:off x="3810000" y="5334000"/>
            <a:ext cx="1524000" cy="15240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524344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Final Jeopardy</a:t>
            </a:r>
            <a:br>
              <a:rPr lang="en-US" dirty="0" smtClean="0"/>
            </a:br>
            <a:r>
              <a:rPr lang="en-US" dirty="0" smtClean="0"/>
              <a:t>Russia</a:t>
            </a:r>
            <a:endParaRPr lang="en-US" dirty="0"/>
          </a:p>
        </p:txBody>
      </p:sp>
      <p:sp>
        <p:nvSpPr>
          <p:cNvPr id="3" name="Content Placeholder 2"/>
          <p:cNvSpPr>
            <a:spLocks noGrp="1"/>
          </p:cNvSpPr>
          <p:nvPr>
            <p:ph sz="half" idx="1"/>
          </p:nvPr>
        </p:nvSpPr>
        <p:spPr>
          <a:xfrm>
            <a:off x="457200" y="2133600"/>
            <a:ext cx="4038600" cy="3992563"/>
          </a:xfrm>
        </p:spPr>
        <p:txBody>
          <a:bodyPr>
            <a:normAutofit fontScale="77500" lnSpcReduction="20000"/>
          </a:bodyPr>
          <a:lstStyle/>
          <a:p>
            <a:pPr marL="137160" indent="0">
              <a:buNone/>
            </a:pPr>
            <a:r>
              <a:rPr lang="en-US" dirty="0"/>
              <a:t>How did Lenin adapt Marxism to Russia?  Why did it need to be adapted to Russia?</a:t>
            </a:r>
          </a:p>
          <a:p>
            <a:pPr marL="137160" indent="0">
              <a:buNone/>
            </a:pPr>
            <a:endParaRPr lang="en-US" dirty="0"/>
          </a:p>
        </p:txBody>
      </p:sp>
      <p:sp>
        <p:nvSpPr>
          <p:cNvPr id="4" name="Content Placeholder 3"/>
          <p:cNvSpPr>
            <a:spLocks noGrp="1"/>
          </p:cNvSpPr>
          <p:nvPr>
            <p:ph sz="half" idx="2"/>
          </p:nvPr>
        </p:nvSpPr>
        <p:spPr>
          <a:xfrm>
            <a:off x="4648200" y="2133600"/>
            <a:ext cx="4038600" cy="4495800"/>
          </a:xfrm>
        </p:spPr>
        <p:txBody>
          <a:bodyPr>
            <a:normAutofit fontScale="77500" lnSpcReduction="20000"/>
          </a:bodyPr>
          <a:lstStyle/>
          <a:p>
            <a:pPr marL="137160" indent="0">
              <a:buNone/>
            </a:pPr>
            <a:r>
              <a:rPr lang="en-US" dirty="0" smtClean="0"/>
              <a:t>Marxism spoke of a revolution between the bourgeois and the proletariat that would end in the overthrow of the government in favor of one that would push for communism.  The problem with Russia was that it was not industrial enough to have a bourgeois and proletariat class that would lead to the necessary revolution.  So instead, Lenin wanted to create an elite group of professionals that would govern in the best interest of the people and party to achieve communism.  A “democratic centralism.”</a:t>
            </a:r>
            <a:endParaRPr lang="en-US" dirty="0"/>
          </a:p>
        </p:txBody>
      </p:sp>
    </p:spTree>
    <p:extLst>
      <p:ext uri="{BB962C8B-B14F-4D97-AF65-F5344CB8AC3E}">
        <p14:creationId xmlns:p14="http://schemas.microsoft.com/office/powerpoint/2010/main" val="329430173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p:txBody>
          <a:bodyPr/>
          <a:lstStyle/>
          <a:p>
            <a:pPr algn="ctr"/>
            <a:endParaRPr lang="en-US" dirty="0" smtClean="0"/>
          </a:p>
          <a:p>
            <a:pPr marL="137160" indent="0" algn="ctr">
              <a:buNone/>
            </a:pPr>
            <a:r>
              <a:rPr lang="en-US" dirty="0" smtClean="0"/>
              <a:t>Study for your Unit 8 Test on Wednesday!!</a:t>
            </a:r>
          </a:p>
          <a:p>
            <a:pPr algn="ctr"/>
            <a:endParaRPr lang="en-US" dirty="0"/>
          </a:p>
        </p:txBody>
      </p:sp>
    </p:spTree>
    <p:extLst>
      <p:ext uri="{BB962C8B-B14F-4D97-AF65-F5344CB8AC3E}">
        <p14:creationId xmlns:p14="http://schemas.microsoft.com/office/powerpoint/2010/main" val="312395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Causes of the War</a:t>
            </a:r>
            <a:br>
              <a:rPr lang="en-US" dirty="0" smtClean="0"/>
            </a:br>
            <a:r>
              <a:rPr lang="en-US" dirty="0" smtClean="0"/>
              <a:t>200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smtClean="0"/>
              <a:t>Which cause of the war led people to value their heritage and culture above others?</a:t>
            </a:r>
            <a:endParaRPr lang="en-US" dirty="0"/>
          </a:p>
        </p:txBody>
      </p:sp>
      <p:sp>
        <p:nvSpPr>
          <p:cNvPr id="4" name="Content Placeholder 3"/>
          <p:cNvSpPr>
            <a:spLocks noGrp="1"/>
          </p:cNvSpPr>
          <p:nvPr>
            <p:ph sz="half" idx="2"/>
          </p:nvPr>
        </p:nvSpPr>
        <p:spPr>
          <a:xfrm>
            <a:off x="4648200" y="2133600"/>
            <a:ext cx="4038600" cy="3992563"/>
          </a:xfrm>
        </p:spPr>
        <p:txBody>
          <a:bodyPr/>
          <a:lstStyle/>
          <a:p>
            <a:endParaRPr lang="en-US" dirty="0"/>
          </a:p>
        </p:txBody>
      </p:sp>
    </p:spTree>
    <p:extLst>
      <p:ext uri="{BB962C8B-B14F-4D97-AF65-F5344CB8AC3E}">
        <p14:creationId xmlns:p14="http://schemas.microsoft.com/office/powerpoint/2010/main" val="2368816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Causes of the War</a:t>
            </a:r>
            <a:br>
              <a:rPr lang="en-US" dirty="0" smtClean="0"/>
            </a:br>
            <a:r>
              <a:rPr lang="en-US" dirty="0" smtClean="0"/>
              <a:t>200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a:t>Which cause of the war led people to value their heritage and culture above others?</a:t>
            </a:r>
          </a:p>
        </p:txBody>
      </p:sp>
      <p:sp>
        <p:nvSpPr>
          <p:cNvPr id="4" name="Content Placeholder 3"/>
          <p:cNvSpPr>
            <a:spLocks noGrp="1"/>
          </p:cNvSpPr>
          <p:nvPr>
            <p:ph sz="half" idx="2"/>
          </p:nvPr>
        </p:nvSpPr>
        <p:spPr>
          <a:xfrm>
            <a:off x="4648200" y="2133600"/>
            <a:ext cx="4038600" cy="3992563"/>
          </a:xfrm>
        </p:spPr>
        <p:txBody>
          <a:bodyPr/>
          <a:lstStyle/>
          <a:p>
            <a:pPr marL="137160" indent="0">
              <a:buNone/>
            </a:pPr>
            <a:r>
              <a:rPr lang="en-US" dirty="0" smtClean="0"/>
              <a:t>Nationalism</a:t>
            </a:r>
            <a:endParaRPr lang="en-US" dirty="0"/>
          </a:p>
        </p:txBody>
      </p:sp>
      <p:sp>
        <p:nvSpPr>
          <p:cNvPr id="5" name="Sun 4">
            <a:hlinkClick r:id="rId2" action="ppaction://hlinksldjump"/>
          </p:cNvPr>
          <p:cNvSpPr/>
          <p:nvPr/>
        </p:nvSpPr>
        <p:spPr>
          <a:xfrm>
            <a:off x="3810000" y="5334000"/>
            <a:ext cx="1524000" cy="15240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282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Causes of the War</a:t>
            </a:r>
            <a:br>
              <a:rPr lang="en-US" dirty="0" smtClean="0"/>
            </a:br>
            <a:r>
              <a:rPr lang="en-US" dirty="0" smtClean="0"/>
              <a:t>300</a:t>
            </a:r>
            <a:endParaRPr lang="en-US" dirty="0"/>
          </a:p>
        </p:txBody>
      </p:sp>
      <p:sp>
        <p:nvSpPr>
          <p:cNvPr id="3" name="Content Placeholder 2"/>
          <p:cNvSpPr>
            <a:spLocks noGrp="1"/>
          </p:cNvSpPr>
          <p:nvPr>
            <p:ph sz="half" idx="1"/>
          </p:nvPr>
        </p:nvSpPr>
        <p:spPr>
          <a:xfrm>
            <a:off x="457200" y="2133600"/>
            <a:ext cx="4038600" cy="3992563"/>
          </a:xfrm>
        </p:spPr>
        <p:txBody>
          <a:bodyPr/>
          <a:lstStyle/>
          <a:p>
            <a:pPr marL="137160" indent="0">
              <a:buNone/>
            </a:pPr>
            <a:r>
              <a:rPr lang="en-US" dirty="0" smtClean="0"/>
              <a:t>Which cause of the war led to the buildup of armies and navies?</a:t>
            </a:r>
            <a:endParaRPr lang="en-US" dirty="0"/>
          </a:p>
        </p:txBody>
      </p:sp>
      <p:sp>
        <p:nvSpPr>
          <p:cNvPr id="4" name="Content Placeholder 3"/>
          <p:cNvSpPr>
            <a:spLocks noGrp="1"/>
          </p:cNvSpPr>
          <p:nvPr>
            <p:ph sz="half" idx="2"/>
          </p:nvPr>
        </p:nvSpPr>
        <p:spPr>
          <a:xfrm>
            <a:off x="4648200" y="2133600"/>
            <a:ext cx="4038600" cy="3992563"/>
          </a:xfrm>
        </p:spPr>
        <p:txBody>
          <a:bodyPr/>
          <a:lstStyle/>
          <a:p>
            <a:endParaRPr lang="en-US" dirty="0"/>
          </a:p>
        </p:txBody>
      </p:sp>
    </p:spTree>
    <p:extLst>
      <p:ext uri="{BB962C8B-B14F-4D97-AF65-F5344CB8AC3E}">
        <p14:creationId xmlns:p14="http://schemas.microsoft.com/office/powerpoint/2010/main" val="12075247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2">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C00000"/>
      </a:hlink>
      <a:folHlink>
        <a:srgbClr val="FFFFFF"/>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1.46558.0"/>
</version>
</file>

<file path=customXml/itemProps1.xml><?xml version="1.0" encoding="utf-8"?>
<ds:datastoreItem xmlns:ds="http://schemas.openxmlformats.org/officeDocument/2006/customXml" ds:itemID="{721CED4C-FFA9-4D2C-A438-9034D10E5D89}">
  <ds:schemaRefs/>
</ds:datastoreItem>
</file>

<file path=docProps/app.xml><?xml version="1.0" encoding="utf-8"?>
<Properties xmlns="http://schemas.openxmlformats.org/officeDocument/2006/extended-properties" xmlns:vt="http://schemas.openxmlformats.org/officeDocument/2006/docPropsVTypes">
  <Template>Apex</Template>
  <TotalTime>118</TotalTime>
  <Words>1319</Words>
  <Application>Microsoft Office PowerPoint</Application>
  <PresentationFormat>On-screen Show (4:3)</PresentationFormat>
  <Paragraphs>186</Paragraphs>
  <Slides>61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61</vt:i4>
      </vt:variant>
    </vt:vector>
  </HeadingPairs>
  <TitlesOfParts>
    <vt:vector size="67" baseType="lpstr">
      <vt:lpstr>Book Antiqua</vt:lpstr>
      <vt:lpstr>Lucida Sans</vt:lpstr>
      <vt:lpstr>Wingdings</vt:lpstr>
      <vt:lpstr>Wingdings 2</vt:lpstr>
      <vt:lpstr>Wingdings 3</vt:lpstr>
      <vt:lpstr>Apex</vt:lpstr>
      <vt:lpstr>Ready for a review game?</vt:lpstr>
      <vt:lpstr>PowerPoint Presentation</vt:lpstr>
      <vt:lpstr>Causes of the War 100</vt:lpstr>
      <vt:lpstr>Causes of the War 100</vt:lpstr>
      <vt:lpstr>Causes of the War - Bonus 50</vt:lpstr>
      <vt:lpstr>Causes of the War - Bonus 50</vt:lpstr>
      <vt:lpstr>Causes of the War 200</vt:lpstr>
      <vt:lpstr>Causes of the War 200</vt:lpstr>
      <vt:lpstr>Causes of the War 300</vt:lpstr>
      <vt:lpstr>Causes of the War 300</vt:lpstr>
      <vt:lpstr>Causes of the War 400</vt:lpstr>
      <vt:lpstr>Causes of the War 400</vt:lpstr>
      <vt:lpstr>Causes of the War 500</vt:lpstr>
      <vt:lpstr>Causes of the War 500</vt:lpstr>
      <vt:lpstr>The War 100</vt:lpstr>
      <vt:lpstr>The War 100</vt:lpstr>
      <vt:lpstr>The War 200</vt:lpstr>
      <vt:lpstr>The War 200</vt:lpstr>
      <vt:lpstr>The War - Bonus 100</vt:lpstr>
      <vt:lpstr>The War - Bonus 100</vt:lpstr>
      <vt:lpstr>The War 300</vt:lpstr>
      <vt:lpstr>The War 300</vt:lpstr>
      <vt:lpstr>The War 400</vt:lpstr>
      <vt:lpstr>The War 400</vt:lpstr>
      <vt:lpstr>The War - Bonus 200</vt:lpstr>
      <vt:lpstr>The War - Bonus 200</vt:lpstr>
      <vt:lpstr>The War 500</vt:lpstr>
      <vt:lpstr>The War 500</vt:lpstr>
      <vt:lpstr>The War - Bonus 250</vt:lpstr>
      <vt:lpstr>The War - Bonus 250</vt:lpstr>
      <vt:lpstr>The Peace 100</vt:lpstr>
      <vt:lpstr>The Peace 100</vt:lpstr>
      <vt:lpstr>The Peace - Bonus 50</vt:lpstr>
      <vt:lpstr>The Peace - Bonus 50</vt:lpstr>
      <vt:lpstr>The Peace 200</vt:lpstr>
      <vt:lpstr>The Peace 200</vt:lpstr>
      <vt:lpstr>The Peace 300</vt:lpstr>
      <vt:lpstr>The Peace 300</vt:lpstr>
      <vt:lpstr>The Peace 400</vt:lpstr>
      <vt:lpstr>The Peace 400</vt:lpstr>
      <vt:lpstr>The Peace 500</vt:lpstr>
      <vt:lpstr>The Peace 500</vt:lpstr>
      <vt:lpstr>Russia 100</vt:lpstr>
      <vt:lpstr>Russia 100</vt:lpstr>
      <vt:lpstr>Russia 200</vt:lpstr>
      <vt:lpstr>Russia 200</vt:lpstr>
      <vt:lpstr>Russia - Bonus 100</vt:lpstr>
      <vt:lpstr>Russia - Bonus 100</vt:lpstr>
      <vt:lpstr>Russia 300</vt:lpstr>
      <vt:lpstr>Russia 300</vt:lpstr>
      <vt:lpstr>Russia - Bonus 150</vt:lpstr>
      <vt:lpstr>Russia - Bonus 150</vt:lpstr>
      <vt:lpstr>Russia 400</vt:lpstr>
      <vt:lpstr>Russia 400</vt:lpstr>
      <vt:lpstr>Russia - Bonus 200</vt:lpstr>
      <vt:lpstr>Russia - Bonus 200</vt:lpstr>
      <vt:lpstr>Russia 500</vt:lpstr>
      <vt:lpstr>Russia 500</vt:lpstr>
      <vt:lpstr>Final Jeopardy Russia</vt:lpstr>
      <vt:lpstr>Final Jeopardy Russia</vt:lpstr>
      <vt:lpstr>The 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Ready for a review game?</dc:title>
  <dc:creator>Default Name</dc:creator>
  <cp:lastModifiedBy>Hana A. Hecht (hahecht)</cp:lastModifiedBy>
  <cp:revision>17</cp:revision>
  <dcterms:created xsi:type="dcterms:W3CDTF">2013-03-11T01:33:39Z</dcterms:created>
  <dcterms:modified xsi:type="dcterms:W3CDTF">2015-03-13T15:26:36Z</dcterms:modified>
</cp:coreProperties>
</file>