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5" r:id="rId30"/>
    <p:sldId id="284" r:id="rId31"/>
    <p:sldId id="286" r:id="rId32"/>
    <p:sldId id="287" r:id="rId33"/>
    <p:sldId id="288" r:id="rId34"/>
    <p:sldId id="289" r:id="rId35"/>
    <p:sldId id="291" r:id="rId36"/>
    <p:sldId id="290"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453BB3-B246-4ABB-B52A-7E8B9BF751A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9D2E1-BCB2-4463-B0F1-B5ABBF7B86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53BB3-B246-4ABB-B52A-7E8B9BF751A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9D2E1-BCB2-4463-B0F1-B5ABBF7B86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53BB3-B246-4ABB-B52A-7E8B9BF751A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9D2E1-BCB2-4463-B0F1-B5ABBF7B86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453BB3-B246-4ABB-B52A-7E8B9BF751A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9D2E1-BCB2-4463-B0F1-B5ABBF7B86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453BB3-B246-4ABB-B52A-7E8B9BF751A1}"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9D2E1-BCB2-4463-B0F1-B5ABBF7B86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453BB3-B246-4ABB-B52A-7E8B9BF751A1}"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9D2E1-BCB2-4463-B0F1-B5ABBF7B86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453BB3-B246-4ABB-B52A-7E8B9BF751A1}"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99D2E1-BCB2-4463-B0F1-B5ABBF7B86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453BB3-B246-4ABB-B52A-7E8B9BF751A1}"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99D2E1-BCB2-4463-B0F1-B5ABBF7B86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53BB3-B246-4ABB-B52A-7E8B9BF751A1}"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99D2E1-BCB2-4463-B0F1-B5ABBF7B86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53BB3-B246-4ABB-B52A-7E8B9BF751A1}"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9D2E1-BCB2-4463-B0F1-B5ABBF7B86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53BB3-B246-4ABB-B52A-7E8B9BF751A1}"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9D2E1-BCB2-4463-B0F1-B5ABBF7B862F}"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60453BB3-B246-4ABB-B52A-7E8B9BF751A1}" type="datetimeFigureOut">
              <a:rPr lang="en-US" smtClean="0"/>
              <a:t>3/19/2014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B399D2E1-BCB2-4463-B0F1-B5ABBF7B862F}"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53.xml"/><Relationship Id="rId18" Type="http://schemas.openxmlformats.org/officeDocument/2006/relationships/slide" Target="slide43.xml"/><Relationship Id="rId26" Type="http://schemas.openxmlformats.org/officeDocument/2006/relationships/slide" Target="slide71.xml"/><Relationship Id="rId3" Type="http://schemas.openxmlformats.org/officeDocument/2006/relationships/slide" Target="slide15.xml"/><Relationship Id="rId21" Type="http://schemas.openxmlformats.org/officeDocument/2006/relationships/slide" Target="slide13.xml"/><Relationship Id="rId7" Type="http://schemas.openxmlformats.org/officeDocument/2006/relationships/slide" Target="slide63.xml"/><Relationship Id="rId12" Type="http://schemas.openxmlformats.org/officeDocument/2006/relationships/slide" Target="slide41.xml"/><Relationship Id="rId17" Type="http://schemas.openxmlformats.org/officeDocument/2006/relationships/slide" Target="slide33.xml"/><Relationship Id="rId25" Type="http://schemas.openxmlformats.org/officeDocument/2006/relationships/slide" Target="slide59.xml"/><Relationship Id="rId2" Type="http://schemas.openxmlformats.org/officeDocument/2006/relationships/slide" Target="slide3.xml"/><Relationship Id="rId16" Type="http://schemas.openxmlformats.org/officeDocument/2006/relationships/slide" Target="slide19.xml"/><Relationship Id="rId20" Type="http://schemas.openxmlformats.org/officeDocument/2006/relationships/slide" Target="slide69.xml"/><Relationship Id="rId29" Type="http://schemas.openxmlformats.org/officeDocument/2006/relationships/slide" Target="slide49.xml"/><Relationship Id="rId1" Type="http://schemas.openxmlformats.org/officeDocument/2006/relationships/slideLayout" Target="../slideLayouts/slideLayout7.xml"/><Relationship Id="rId6" Type="http://schemas.openxmlformats.org/officeDocument/2006/relationships/slide" Target="slide51.xml"/><Relationship Id="rId11" Type="http://schemas.openxmlformats.org/officeDocument/2006/relationships/slide" Target="slide31.xml"/><Relationship Id="rId24" Type="http://schemas.openxmlformats.org/officeDocument/2006/relationships/slide" Target="slide45.xml"/><Relationship Id="rId5" Type="http://schemas.openxmlformats.org/officeDocument/2006/relationships/slide" Target="slide39.xml"/><Relationship Id="rId15" Type="http://schemas.openxmlformats.org/officeDocument/2006/relationships/slide" Target="slide11.xml"/><Relationship Id="rId23" Type="http://schemas.openxmlformats.org/officeDocument/2006/relationships/slide" Target="slide35.xml"/><Relationship Id="rId28" Type="http://schemas.openxmlformats.org/officeDocument/2006/relationships/slide" Target="slide37.xml"/><Relationship Id="rId10" Type="http://schemas.openxmlformats.org/officeDocument/2006/relationships/slide" Target="slide17.xml"/><Relationship Id="rId19" Type="http://schemas.openxmlformats.org/officeDocument/2006/relationships/slide" Target="slide55.xml"/><Relationship Id="rId31" Type="http://schemas.openxmlformats.org/officeDocument/2006/relationships/slide" Target="slide73.xml"/><Relationship Id="rId4" Type="http://schemas.openxmlformats.org/officeDocument/2006/relationships/slide" Target="slide27.xml"/><Relationship Id="rId9" Type="http://schemas.openxmlformats.org/officeDocument/2006/relationships/slide" Target="slide9.xml"/><Relationship Id="rId14" Type="http://schemas.openxmlformats.org/officeDocument/2006/relationships/slide" Target="slide65.xml"/><Relationship Id="rId22" Type="http://schemas.openxmlformats.org/officeDocument/2006/relationships/slide" Target="slide21.xml"/><Relationship Id="rId27" Type="http://schemas.openxmlformats.org/officeDocument/2006/relationships/slide" Target="slide25.xml"/><Relationship Id="rId30" Type="http://schemas.openxmlformats.org/officeDocument/2006/relationships/slide" Target="slide61.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 Now:</a:t>
            </a:r>
            <a:endParaRPr lang="en-US" dirty="0"/>
          </a:p>
        </p:txBody>
      </p:sp>
      <p:sp>
        <p:nvSpPr>
          <p:cNvPr id="3" name="Subtitle 2"/>
          <p:cNvSpPr>
            <a:spLocks noGrp="1"/>
          </p:cNvSpPr>
          <p:nvPr>
            <p:ph type="subTitle" idx="1"/>
          </p:nvPr>
        </p:nvSpPr>
        <p:spPr/>
        <p:txBody>
          <a:bodyPr/>
          <a:lstStyle/>
          <a:p>
            <a:r>
              <a:rPr lang="en-US" dirty="0" smtClean="0"/>
              <a:t>Ready to play a </a:t>
            </a:r>
            <a:r>
              <a:rPr lang="en-US" smtClean="0"/>
              <a:t>review game?</a:t>
            </a:r>
            <a:endParaRPr lang="en-US"/>
          </a:p>
        </p:txBody>
      </p:sp>
    </p:spTree>
    <p:extLst>
      <p:ext uri="{BB962C8B-B14F-4D97-AF65-F5344CB8AC3E}">
        <p14:creationId xmlns:p14="http://schemas.microsoft.com/office/powerpoint/2010/main" val="189846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a:t>3</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Which countries fell under the guidance of Great Britain as a result of the Mandate System?</a:t>
            </a:r>
            <a:endParaRPr lang="en-US" dirty="0"/>
          </a:p>
        </p:txBody>
      </p:sp>
      <p:sp>
        <p:nvSpPr>
          <p:cNvPr id="4" name="Content Placeholder 3"/>
          <p:cNvSpPr>
            <a:spLocks noGrp="1"/>
          </p:cNvSpPr>
          <p:nvPr>
            <p:ph sz="half" idx="2"/>
          </p:nvPr>
        </p:nvSpPr>
        <p:spPr/>
        <p:txBody>
          <a:bodyPr/>
          <a:lstStyle/>
          <a:p>
            <a:r>
              <a:rPr lang="en-US" dirty="0" smtClean="0"/>
              <a:t>Iraq</a:t>
            </a:r>
          </a:p>
          <a:p>
            <a:r>
              <a:rPr lang="en-US" dirty="0" smtClean="0"/>
              <a:t>Transjordan</a:t>
            </a:r>
          </a:p>
          <a:p>
            <a:r>
              <a:rPr lang="en-US" dirty="0" smtClean="0"/>
              <a:t>Palestine</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3254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smtClean="0"/>
              <a:t>4</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Which countries fell under the guidance of France as a result of the Mandate System?</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603173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smtClean="0"/>
              <a:t>4</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Which countries fell under the guidance of France as a result of the Mandate System?</a:t>
            </a:r>
            <a:endParaRPr lang="en-US" dirty="0"/>
          </a:p>
        </p:txBody>
      </p:sp>
      <p:sp>
        <p:nvSpPr>
          <p:cNvPr id="4" name="Content Placeholder 3"/>
          <p:cNvSpPr>
            <a:spLocks noGrp="1"/>
          </p:cNvSpPr>
          <p:nvPr>
            <p:ph sz="half" idx="2"/>
          </p:nvPr>
        </p:nvSpPr>
        <p:spPr/>
        <p:txBody>
          <a:bodyPr/>
          <a:lstStyle/>
          <a:p>
            <a:r>
              <a:rPr lang="en-US" dirty="0" smtClean="0"/>
              <a:t>Lebanon</a:t>
            </a:r>
          </a:p>
          <a:p>
            <a:r>
              <a:rPr lang="en-US" dirty="0" smtClean="0"/>
              <a:t>Syria</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566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a:t>5</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was the purpose of the Mandate System?</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287993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a:t>5</a:t>
            </a:r>
            <a:r>
              <a:rPr lang="en-US" b="1" dirty="0" smtClean="0"/>
              <a:t>00</a:t>
            </a:r>
            <a:endParaRPr lang="en-US" b="1"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What was the purpose of the Mandate System?</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The Ottoman Empire collapsed as a result of the Great War and some of their territories needed guidance in establishing themselves as independent nations.  </a:t>
            </a:r>
          </a:p>
          <a:p>
            <a:r>
              <a:rPr lang="en-US" dirty="0" smtClean="0"/>
              <a:t>So the Mandate System placed these territories under the control of well-established and well-resourced nations to help them achieve independence.</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6367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effects did the Great War have on Europe and the United States after the war?</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391041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effects did the Great War have on Europe and the United States after the war?</a:t>
            </a:r>
            <a:endParaRPr lang="en-US" dirty="0"/>
          </a:p>
        </p:txBody>
      </p:sp>
      <p:sp>
        <p:nvSpPr>
          <p:cNvPr id="4" name="Content Placeholder 3"/>
          <p:cNvSpPr>
            <a:spLocks noGrp="1"/>
          </p:cNvSpPr>
          <p:nvPr>
            <p:ph sz="half" idx="2"/>
          </p:nvPr>
        </p:nvSpPr>
        <p:spPr/>
        <p:txBody>
          <a:bodyPr/>
          <a:lstStyle/>
          <a:p>
            <a:r>
              <a:rPr lang="en-US" dirty="0" smtClean="0"/>
              <a:t>Europe had been destroyed.  Homes lost; farms lost; industries lost.</a:t>
            </a:r>
          </a:p>
          <a:p>
            <a:r>
              <a:rPr lang="en-US" dirty="0" smtClean="0"/>
              <a:t>The United States took over many European markets, such as agriculture, and prospered.</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6286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a:t>2</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Why were the “Roaring 20s” only an illusion of prosperity?</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591968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a:t>2</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Why were the “Roaring 20s” only an illusion of prosperity?</a:t>
            </a:r>
            <a:endParaRPr lang="en-US" dirty="0"/>
          </a:p>
        </p:txBody>
      </p:sp>
      <p:sp>
        <p:nvSpPr>
          <p:cNvPr id="4" name="Content Placeholder 3"/>
          <p:cNvSpPr>
            <a:spLocks noGrp="1"/>
          </p:cNvSpPr>
          <p:nvPr>
            <p:ph sz="half" idx="2"/>
          </p:nvPr>
        </p:nvSpPr>
        <p:spPr/>
        <p:txBody>
          <a:bodyPr/>
          <a:lstStyle/>
          <a:p>
            <a:r>
              <a:rPr lang="en-US" dirty="0" smtClean="0"/>
              <a:t>While the nation’s (US) wealth more than doubled in the decade following the war, most Americans did not benefit from that prosperity.</a:t>
            </a:r>
          </a:p>
          <a:p>
            <a:r>
              <a:rPr lang="en-US" dirty="0" smtClean="0"/>
              <a:t>Many Americans were poor; the success of those that were not poor was based largely on credit, which is unstable because it is not money.</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4402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are tariffs, what is their purpose, and how did they affect the Great Depression?</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696413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90832" y="191729"/>
            <a:ext cx="1295400" cy="9144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League of Nations</a:t>
            </a:r>
            <a:endParaRPr lang="en-US" sz="1600" b="1" dirty="0">
              <a:solidFill>
                <a:schemeClr val="bg1"/>
              </a:solidFill>
            </a:endParaRPr>
          </a:p>
        </p:txBody>
      </p:sp>
      <p:sp>
        <p:nvSpPr>
          <p:cNvPr id="8" name="Rounded Rectangle 7"/>
          <p:cNvSpPr/>
          <p:nvPr/>
        </p:nvSpPr>
        <p:spPr>
          <a:xfrm>
            <a:off x="1879190" y="191729"/>
            <a:ext cx="1295400" cy="914400"/>
          </a:xfrm>
          <a:prstGeom prst="round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Great Depression</a:t>
            </a:r>
            <a:endParaRPr lang="en-US" sz="1200" b="1" dirty="0">
              <a:solidFill>
                <a:schemeClr val="bg1"/>
              </a:solidFill>
            </a:endParaRPr>
          </a:p>
        </p:txBody>
      </p:sp>
      <p:sp>
        <p:nvSpPr>
          <p:cNvPr id="9" name="Rounded Rectangle 8"/>
          <p:cNvSpPr/>
          <p:nvPr/>
        </p:nvSpPr>
        <p:spPr>
          <a:xfrm>
            <a:off x="3276600" y="191729"/>
            <a:ext cx="1295400" cy="914400"/>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Hitler’s Germany</a:t>
            </a:r>
            <a:endParaRPr lang="en-US" sz="1400" b="1" dirty="0">
              <a:solidFill>
                <a:schemeClr val="bg1"/>
              </a:solidFill>
            </a:endParaRPr>
          </a:p>
        </p:txBody>
      </p:sp>
      <p:sp>
        <p:nvSpPr>
          <p:cNvPr id="10" name="Rounded Rectangle 9"/>
          <p:cNvSpPr/>
          <p:nvPr/>
        </p:nvSpPr>
        <p:spPr>
          <a:xfrm>
            <a:off x="4724400" y="191729"/>
            <a:ext cx="1295400" cy="914400"/>
          </a:xfrm>
          <a:prstGeom prst="round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Stalin’s Russia</a:t>
            </a:r>
            <a:endParaRPr lang="en-US" sz="1600" b="1" dirty="0">
              <a:solidFill>
                <a:schemeClr val="bg1"/>
              </a:solidFill>
            </a:endParaRPr>
          </a:p>
        </p:txBody>
      </p:sp>
      <p:sp>
        <p:nvSpPr>
          <p:cNvPr id="11" name="Rounded Rectangle 10"/>
          <p:cNvSpPr/>
          <p:nvPr/>
        </p:nvSpPr>
        <p:spPr>
          <a:xfrm>
            <a:off x="6172200" y="191729"/>
            <a:ext cx="1295400" cy="914400"/>
          </a:xfrm>
          <a:prstGeom prst="round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Mussolini’s Italy</a:t>
            </a:r>
            <a:endParaRPr lang="en-US" sz="1200" b="1" dirty="0">
              <a:solidFill>
                <a:schemeClr val="bg1"/>
              </a:solidFill>
            </a:endParaRPr>
          </a:p>
        </p:txBody>
      </p:sp>
      <p:sp>
        <p:nvSpPr>
          <p:cNvPr id="12" name="Rounded Rectangle 11"/>
          <p:cNvSpPr/>
          <p:nvPr/>
        </p:nvSpPr>
        <p:spPr>
          <a:xfrm>
            <a:off x="7643352" y="191729"/>
            <a:ext cx="1295400" cy="914400"/>
          </a:xfrm>
          <a:prstGeom prst="round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rPr>
              <a:t>Imperial Japan</a:t>
            </a:r>
            <a:endParaRPr lang="en-US" sz="1600" b="1" dirty="0">
              <a:solidFill>
                <a:schemeClr val="bg1"/>
              </a:solidFill>
            </a:endParaRPr>
          </a:p>
        </p:txBody>
      </p:sp>
      <p:sp>
        <p:nvSpPr>
          <p:cNvPr id="13" name="Rounded Rectangle 12"/>
          <p:cNvSpPr/>
          <p:nvPr/>
        </p:nvSpPr>
        <p:spPr>
          <a:xfrm>
            <a:off x="390832" y="1784555"/>
            <a:ext cx="1295400" cy="609600"/>
          </a:xfrm>
          <a:prstGeom prst="roundRect">
            <a:avLst/>
          </a:prstGeom>
          <a:solidFill>
            <a:schemeClr val="tx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100</a:t>
            </a:r>
            <a:endParaRPr lang="en-US" dirty="0"/>
          </a:p>
        </p:txBody>
      </p:sp>
      <p:sp>
        <p:nvSpPr>
          <p:cNvPr id="14" name="Rounded Rectangle 13"/>
          <p:cNvSpPr/>
          <p:nvPr/>
        </p:nvSpPr>
        <p:spPr>
          <a:xfrm>
            <a:off x="1879190" y="1769807"/>
            <a:ext cx="1295400" cy="609600"/>
          </a:xfrm>
          <a:prstGeom prst="round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100</a:t>
            </a:r>
            <a:endParaRPr lang="en-US" dirty="0"/>
          </a:p>
        </p:txBody>
      </p:sp>
      <p:sp>
        <p:nvSpPr>
          <p:cNvPr id="15" name="Rounded Rectangle 14"/>
          <p:cNvSpPr/>
          <p:nvPr/>
        </p:nvSpPr>
        <p:spPr>
          <a:xfrm>
            <a:off x="3276600" y="1784555"/>
            <a:ext cx="1295400" cy="609600"/>
          </a:xfrm>
          <a:prstGeom prst="round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100</a:t>
            </a:r>
            <a:endParaRPr lang="en-US" dirty="0"/>
          </a:p>
        </p:txBody>
      </p:sp>
      <p:sp>
        <p:nvSpPr>
          <p:cNvPr id="16" name="Rounded Rectangle 15"/>
          <p:cNvSpPr/>
          <p:nvPr/>
        </p:nvSpPr>
        <p:spPr>
          <a:xfrm>
            <a:off x="4724400" y="1784555"/>
            <a:ext cx="1295400" cy="609600"/>
          </a:xfrm>
          <a:prstGeom prst="round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5" action="ppaction://hlinksldjump"/>
              </a:rPr>
              <a:t>100</a:t>
            </a:r>
            <a:endParaRPr lang="en-US" dirty="0"/>
          </a:p>
        </p:txBody>
      </p:sp>
      <p:sp>
        <p:nvSpPr>
          <p:cNvPr id="17" name="Rounded Rectangle 16"/>
          <p:cNvSpPr/>
          <p:nvPr/>
        </p:nvSpPr>
        <p:spPr>
          <a:xfrm>
            <a:off x="6172200" y="1784555"/>
            <a:ext cx="1295400" cy="609600"/>
          </a:xfrm>
          <a:prstGeom prst="round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6" action="ppaction://hlinksldjump"/>
              </a:rPr>
              <a:t>100</a:t>
            </a:r>
            <a:endParaRPr lang="en-US" dirty="0"/>
          </a:p>
        </p:txBody>
      </p:sp>
      <p:sp>
        <p:nvSpPr>
          <p:cNvPr id="18" name="Rounded Rectangle 17"/>
          <p:cNvSpPr/>
          <p:nvPr/>
        </p:nvSpPr>
        <p:spPr>
          <a:xfrm>
            <a:off x="7643352" y="1784555"/>
            <a:ext cx="1295400" cy="609600"/>
          </a:xfrm>
          <a:prstGeom prst="round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7" action="ppaction://hlinksldjump"/>
              </a:rPr>
              <a:t>100</a:t>
            </a:r>
            <a:endParaRPr lang="en-US" dirty="0"/>
          </a:p>
        </p:txBody>
      </p:sp>
      <p:sp>
        <p:nvSpPr>
          <p:cNvPr id="19" name="Rounded Rectangle 18"/>
          <p:cNvSpPr/>
          <p:nvPr/>
        </p:nvSpPr>
        <p:spPr>
          <a:xfrm>
            <a:off x="390832" y="2667000"/>
            <a:ext cx="1295400" cy="609600"/>
          </a:xfrm>
          <a:prstGeom prst="roundRect">
            <a:avLst/>
          </a:prstGeom>
          <a:solidFill>
            <a:schemeClr val="tx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8" action="ppaction://hlinksldjump"/>
              </a:rPr>
              <a:t>2</a:t>
            </a:r>
            <a:r>
              <a:rPr lang="en-US" dirty="0" smtClean="0">
                <a:hlinkClick r:id="rId8" action="ppaction://hlinksldjump"/>
              </a:rPr>
              <a:t>00</a:t>
            </a:r>
            <a:endParaRPr lang="en-US" dirty="0"/>
          </a:p>
        </p:txBody>
      </p:sp>
      <p:sp>
        <p:nvSpPr>
          <p:cNvPr id="20" name="Rounded Rectangle 19"/>
          <p:cNvSpPr/>
          <p:nvPr/>
        </p:nvSpPr>
        <p:spPr>
          <a:xfrm>
            <a:off x="390832" y="3581400"/>
            <a:ext cx="1295400" cy="609600"/>
          </a:xfrm>
          <a:prstGeom prst="roundRect">
            <a:avLst/>
          </a:prstGeom>
          <a:solidFill>
            <a:schemeClr val="tx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9" action="ppaction://hlinksldjump"/>
              </a:rPr>
              <a:t>300</a:t>
            </a:r>
            <a:endParaRPr lang="en-US" dirty="0"/>
          </a:p>
        </p:txBody>
      </p:sp>
      <p:sp>
        <p:nvSpPr>
          <p:cNvPr id="21" name="Rounded Rectangle 20"/>
          <p:cNvSpPr/>
          <p:nvPr/>
        </p:nvSpPr>
        <p:spPr>
          <a:xfrm>
            <a:off x="1879190" y="2667000"/>
            <a:ext cx="1295400" cy="609600"/>
          </a:xfrm>
          <a:prstGeom prst="roundRect">
            <a:avLst/>
          </a:prstGeom>
          <a:solidFill>
            <a:schemeClr val="tx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10" action="ppaction://hlinksldjump"/>
              </a:rPr>
              <a:t>2</a:t>
            </a:r>
            <a:r>
              <a:rPr lang="en-US" dirty="0" smtClean="0">
                <a:hlinkClick r:id="rId10" action="ppaction://hlinksldjump"/>
              </a:rPr>
              <a:t>00</a:t>
            </a:r>
            <a:endParaRPr lang="en-US" dirty="0"/>
          </a:p>
        </p:txBody>
      </p:sp>
      <p:sp>
        <p:nvSpPr>
          <p:cNvPr id="22" name="Rounded Rectangle 21"/>
          <p:cNvSpPr/>
          <p:nvPr/>
        </p:nvSpPr>
        <p:spPr>
          <a:xfrm>
            <a:off x="3276600" y="2667000"/>
            <a:ext cx="1295400" cy="609600"/>
          </a:xfrm>
          <a:prstGeom prst="round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11" action="ppaction://hlinksldjump"/>
              </a:rPr>
              <a:t>2</a:t>
            </a:r>
            <a:r>
              <a:rPr lang="en-US" dirty="0" smtClean="0">
                <a:hlinkClick r:id="rId11" action="ppaction://hlinksldjump"/>
              </a:rPr>
              <a:t>00</a:t>
            </a:r>
            <a:endParaRPr lang="en-US" dirty="0"/>
          </a:p>
        </p:txBody>
      </p:sp>
      <p:sp>
        <p:nvSpPr>
          <p:cNvPr id="23" name="Rounded Rectangle 22"/>
          <p:cNvSpPr/>
          <p:nvPr/>
        </p:nvSpPr>
        <p:spPr>
          <a:xfrm>
            <a:off x="4724400" y="2667000"/>
            <a:ext cx="1295400" cy="609600"/>
          </a:xfrm>
          <a:prstGeom prst="roundRect">
            <a:avLst/>
          </a:prstGeom>
          <a:solidFill>
            <a:schemeClr val="accent3">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12" action="ppaction://hlinksldjump"/>
              </a:rPr>
              <a:t>2</a:t>
            </a:r>
            <a:r>
              <a:rPr lang="en-US" dirty="0" smtClean="0">
                <a:hlinkClick r:id="rId12" action="ppaction://hlinksldjump"/>
              </a:rPr>
              <a:t>00</a:t>
            </a:r>
            <a:endParaRPr lang="en-US" dirty="0"/>
          </a:p>
        </p:txBody>
      </p:sp>
      <p:sp>
        <p:nvSpPr>
          <p:cNvPr id="24" name="Rounded Rectangle 23"/>
          <p:cNvSpPr/>
          <p:nvPr/>
        </p:nvSpPr>
        <p:spPr>
          <a:xfrm>
            <a:off x="6172200" y="2667000"/>
            <a:ext cx="1295400" cy="609600"/>
          </a:xfrm>
          <a:prstGeom prst="round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13" action="ppaction://hlinksldjump"/>
              </a:rPr>
              <a:t>2</a:t>
            </a:r>
            <a:r>
              <a:rPr lang="en-US" dirty="0" smtClean="0">
                <a:hlinkClick r:id="rId13" action="ppaction://hlinksldjump"/>
              </a:rPr>
              <a:t>00</a:t>
            </a:r>
            <a:endParaRPr lang="en-US" dirty="0"/>
          </a:p>
        </p:txBody>
      </p:sp>
      <p:sp>
        <p:nvSpPr>
          <p:cNvPr id="25" name="Rounded Rectangle 24"/>
          <p:cNvSpPr/>
          <p:nvPr/>
        </p:nvSpPr>
        <p:spPr>
          <a:xfrm>
            <a:off x="7643352" y="2667000"/>
            <a:ext cx="1295400" cy="609600"/>
          </a:xfrm>
          <a:prstGeom prst="roundRect">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14" action="ppaction://hlinksldjump"/>
              </a:rPr>
              <a:t>2</a:t>
            </a:r>
            <a:r>
              <a:rPr lang="en-US" dirty="0" smtClean="0">
                <a:hlinkClick r:id="rId14" action="ppaction://hlinksldjump"/>
              </a:rPr>
              <a:t>00</a:t>
            </a:r>
            <a:endParaRPr lang="en-US" dirty="0"/>
          </a:p>
        </p:txBody>
      </p:sp>
      <p:sp>
        <p:nvSpPr>
          <p:cNvPr id="26" name="Rounded Rectangle 25"/>
          <p:cNvSpPr/>
          <p:nvPr/>
        </p:nvSpPr>
        <p:spPr>
          <a:xfrm>
            <a:off x="366251" y="4495800"/>
            <a:ext cx="1295400" cy="609600"/>
          </a:xfrm>
          <a:prstGeom prst="roundRect">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15" action="ppaction://hlinksldjump"/>
              </a:rPr>
              <a:t>4</a:t>
            </a:r>
            <a:r>
              <a:rPr lang="en-US" dirty="0" smtClean="0">
                <a:hlinkClick r:id="rId15" action="ppaction://hlinksldjump"/>
              </a:rPr>
              <a:t>00</a:t>
            </a:r>
            <a:endParaRPr lang="en-US" dirty="0"/>
          </a:p>
        </p:txBody>
      </p:sp>
      <p:sp>
        <p:nvSpPr>
          <p:cNvPr id="27" name="Rounded Rectangle 26"/>
          <p:cNvSpPr/>
          <p:nvPr/>
        </p:nvSpPr>
        <p:spPr>
          <a:xfrm>
            <a:off x="1879190" y="3581400"/>
            <a:ext cx="1295400" cy="609600"/>
          </a:xfrm>
          <a:prstGeom prst="roundRect">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6" action="ppaction://hlinksldjump"/>
              </a:rPr>
              <a:t>300</a:t>
            </a:r>
            <a:endParaRPr lang="en-US" dirty="0"/>
          </a:p>
        </p:txBody>
      </p:sp>
      <p:sp>
        <p:nvSpPr>
          <p:cNvPr id="28" name="Rounded Rectangle 27"/>
          <p:cNvSpPr/>
          <p:nvPr/>
        </p:nvSpPr>
        <p:spPr>
          <a:xfrm>
            <a:off x="3276600" y="3581400"/>
            <a:ext cx="1295400" cy="609600"/>
          </a:xfrm>
          <a:prstGeom prst="round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7" action="ppaction://hlinksldjump"/>
              </a:rPr>
              <a:t>300</a:t>
            </a:r>
            <a:endParaRPr lang="en-US" dirty="0"/>
          </a:p>
        </p:txBody>
      </p:sp>
      <p:sp>
        <p:nvSpPr>
          <p:cNvPr id="29" name="Rounded Rectangle 28"/>
          <p:cNvSpPr/>
          <p:nvPr/>
        </p:nvSpPr>
        <p:spPr>
          <a:xfrm>
            <a:off x="4724400" y="3581400"/>
            <a:ext cx="1295400" cy="609600"/>
          </a:xfrm>
          <a:prstGeom prst="roundRect">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8" action="ppaction://hlinksldjump"/>
              </a:rPr>
              <a:t>300</a:t>
            </a:r>
            <a:endParaRPr lang="en-US" dirty="0"/>
          </a:p>
        </p:txBody>
      </p:sp>
      <p:sp>
        <p:nvSpPr>
          <p:cNvPr id="30" name="Rounded Rectangle 29"/>
          <p:cNvSpPr/>
          <p:nvPr/>
        </p:nvSpPr>
        <p:spPr>
          <a:xfrm>
            <a:off x="6172200" y="3581400"/>
            <a:ext cx="1295400" cy="609600"/>
          </a:xfrm>
          <a:prstGeom prst="roundRect">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9" action="ppaction://hlinksldjump"/>
              </a:rPr>
              <a:t>300</a:t>
            </a:r>
            <a:endParaRPr lang="en-US" dirty="0"/>
          </a:p>
        </p:txBody>
      </p:sp>
      <p:sp>
        <p:nvSpPr>
          <p:cNvPr id="31" name="Rounded Rectangle 30"/>
          <p:cNvSpPr/>
          <p:nvPr/>
        </p:nvSpPr>
        <p:spPr>
          <a:xfrm>
            <a:off x="7643352" y="3581400"/>
            <a:ext cx="1295400" cy="609600"/>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0" action="ppaction://hlinksldjump"/>
              </a:rPr>
              <a:t>300</a:t>
            </a:r>
            <a:endParaRPr lang="en-US" dirty="0"/>
          </a:p>
        </p:txBody>
      </p:sp>
      <p:sp>
        <p:nvSpPr>
          <p:cNvPr id="32" name="Rounded Rectangle 31"/>
          <p:cNvSpPr/>
          <p:nvPr/>
        </p:nvSpPr>
        <p:spPr>
          <a:xfrm>
            <a:off x="390832" y="5410200"/>
            <a:ext cx="1295400" cy="609600"/>
          </a:xfrm>
          <a:prstGeom prst="roundRect">
            <a:avLst/>
          </a:prstGeom>
          <a:solidFill>
            <a:schemeClr val="tx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1" action="ppaction://hlinksldjump"/>
              </a:rPr>
              <a:t>500</a:t>
            </a:r>
            <a:endParaRPr lang="en-US" dirty="0"/>
          </a:p>
        </p:txBody>
      </p:sp>
      <p:sp>
        <p:nvSpPr>
          <p:cNvPr id="33" name="Rounded Rectangle 32"/>
          <p:cNvSpPr/>
          <p:nvPr/>
        </p:nvSpPr>
        <p:spPr>
          <a:xfrm>
            <a:off x="1879190" y="4495800"/>
            <a:ext cx="1295400" cy="609600"/>
          </a:xfrm>
          <a:prstGeom prst="round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22" action="ppaction://hlinksldjump"/>
              </a:rPr>
              <a:t>4</a:t>
            </a:r>
            <a:r>
              <a:rPr lang="en-US" dirty="0" smtClean="0">
                <a:hlinkClick r:id="rId22" action="ppaction://hlinksldjump"/>
              </a:rPr>
              <a:t>00</a:t>
            </a:r>
            <a:endParaRPr lang="en-US" dirty="0"/>
          </a:p>
        </p:txBody>
      </p:sp>
      <p:sp>
        <p:nvSpPr>
          <p:cNvPr id="34" name="Rounded Rectangle 33"/>
          <p:cNvSpPr/>
          <p:nvPr/>
        </p:nvSpPr>
        <p:spPr>
          <a:xfrm>
            <a:off x="3276600" y="4495800"/>
            <a:ext cx="1295400" cy="609600"/>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23" action="ppaction://hlinksldjump"/>
              </a:rPr>
              <a:t>4</a:t>
            </a:r>
            <a:r>
              <a:rPr lang="en-US" dirty="0" smtClean="0">
                <a:hlinkClick r:id="rId23" action="ppaction://hlinksldjump"/>
              </a:rPr>
              <a:t>00</a:t>
            </a:r>
            <a:endParaRPr lang="en-US" dirty="0"/>
          </a:p>
        </p:txBody>
      </p:sp>
      <p:sp>
        <p:nvSpPr>
          <p:cNvPr id="35" name="Rounded Rectangle 34"/>
          <p:cNvSpPr/>
          <p:nvPr/>
        </p:nvSpPr>
        <p:spPr>
          <a:xfrm>
            <a:off x="4724400" y="4495800"/>
            <a:ext cx="1295400" cy="609600"/>
          </a:xfrm>
          <a:prstGeom prst="roundRect">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24" action="ppaction://hlinksldjump"/>
              </a:rPr>
              <a:t>4</a:t>
            </a:r>
            <a:r>
              <a:rPr lang="en-US" dirty="0" smtClean="0">
                <a:hlinkClick r:id="rId24" action="ppaction://hlinksldjump"/>
              </a:rPr>
              <a:t>00</a:t>
            </a:r>
            <a:endParaRPr lang="en-US" dirty="0"/>
          </a:p>
        </p:txBody>
      </p:sp>
      <p:sp>
        <p:nvSpPr>
          <p:cNvPr id="36" name="Rounded Rectangle 35"/>
          <p:cNvSpPr/>
          <p:nvPr/>
        </p:nvSpPr>
        <p:spPr>
          <a:xfrm>
            <a:off x="6172200" y="4495800"/>
            <a:ext cx="1295400" cy="609600"/>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25" action="ppaction://hlinksldjump"/>
              </a:rPr>
              <a:t>4</a:t>
            </a:r>
            <a:r>
              <a:rPr lang="en-US" dirty="0" smtClean="0">
                <a:hlinkClick r:id="rId25" action="ppaction://hlinksldjump"/>
              </a:rPr>
              <a:t>00</a:t>
            </a:r>
            <a:endParaRPr lang="en-US" dirty="0"/>
          </a:p>
        </p:txBody>
      </p:sp>
      <p:sp>
        <p:nvSpPr>
          <p:cNvPr id="37" name="Rounded Rectangle 36"/>
          <p:cNvSpPr/>
          <p:nvPr/>
        </p:nvSpPr>
        <p:spPr>
          <a:xfrm>
            <a:off x="7643352" y="4495800"/>
            <a:ext cx="1295400" cy="609600"/>
          </a:xfrm>
          <a:prstGeom prst="roundRect">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26" action="ppaction://hlinksldjump"/>
              </a:rPr>
              <a:t>4</a:t>
            </a:r>
            <a:r>
              <a:rPr lang="en-US" dirty="0" smtClean="0">
                <a:hlinkClick r:id="rId26" action="ppaction://hlinksldjump"/>
              </a:rPr>
              <a:t>00</a:t>
            </a:r>
            <a:endParaRPr lang="en-US" dirty="0"/>
          </a:p>
        </p:txBody>
      </p:sp>
      <p:sp>
        <p:nvSpPr>
          <p:cNvPr id="38" name="Rounded Rectangle 37"/>
          <p:cNvSpPr/>
          <p:nvPr/>
        </p:nvSpPr>
        <p:spPr>
          <a:xfrm>
            <a:off x="1879190" y="5410200"/>
            <a:ext cx="1295400" cy="6096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7" action="ppaction://hlinksldjump"/>
              </a:rPr>
              <a:t>500</a:t>
            </a:r>
            <a:endParaRPr lang="en-US" dirty="0"/>
          </a:p>
        </p:txBody>
      </p:sp>
      <p:sp>
        <p:nvSpPr>
          <p:cNvPr id="39" name="Rounded Rectangle 38"/>
          <p:cNvSpPr/>
          <p:nvPr/>
        </p:nvSpPr>
        <p:spPr>
          <a:xfrm>
            <a:off x="3276600" y="5410200"/>
            <a:ext cx="1295400" cy="609600"/>
          </a:xfrm>
          <a:prstGeom prst="roundRect">
            <a:avLst/>
          </a:prstGeom>
          <a:solidFill>
            <a:schemeClr val="accent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8" action="ppaction://hlinksldjump"/>
              </a:rPr>
              <a:t>500</a:t>
            </a:r>
            <a:endParaRPr lang="en-US" dirty="0"/>
          </a:p>
        </p:txBody>
      </p:sp>
      <p:sp>
        <p:nvSpPr>
          <p:cNvPr id="40" name="Rounded Rectangle 39"/>
          <p:cNvSpPr/>
          <p:nvPr/>
        </p:nvSpPr>
        <p:spPr>
          <a:xfrm>
            <a:off x="4724400" y="5410200"/>
            <a:ext cx="1295400" cy="609600"/>
          </a:xfrm>
          <a:prstGeom prst="roundRect">
            <a:avLst/>
          </a:prstGeom>
          <a:solidFill>
            <a:schemeClr val="accent3">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9" action="ppaction://hlinksldjump"/>
              </a:rPr>
              <a:t>500</a:t>
            </a:r>
            <a:endParaRPr lang="en-US" dirty="0"/>
          </a:p>
        </p:txBody>
      </p:sp>
      <p:sp>
        <p:nvSpPr>
          <p:cNvPr id="41" name="Rounded Rectangle 40"/>
          <p:cNvSpPr/>
          <p:nvPr/>
        </p:nvSpPr>
        <p:spPr>
          <a:xfrm>
            <a:off x="6172200" y="5410200"/>
            <a:ext cx="1295400" cy="609600"/>
          </a:xfrm>
          <a:prstGeom prst="roundRect">
            <a:avLst/>
          </a:prstGeom>
          <a:solidFill>
            <a:schemeClr val="accent4">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0" action="ppaction://hlinksldjump"/>
              </a:rPr>
              <a:t>500</a:t>
            </a:r>
            <a:endParaRPr lang="en-US" dirty="0"/>
          </a:p>
        </p:txBody>
      </p:sp>
      <p:sp>
        <p:nvSpPr>
          <p:cNvPr id="42" name="Rounded Rectangle 41"/>
          <p:cNvSpPr/>
          <p:nvPr/>
        </p:nvSpPr>
        <p:spPr>
          <a:xfrm>
            <a:off x="7628604" y="5410200"/>
            <a:ext cx="1295400" cy="609600"/>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1" action="ppaction://hlinksldjump"/>
              </a:rPr>
              <a:t>500</a:t>
            </a:r>
            <a:endParaRPr lang="en-US" dirty="0"/>
          </a:p>
        </p:txBody>
      </p:sp>
    </p:spTree>
    <p:extLst>
      <p:ext uri="{BB962C8B-B14F-4D97-AF65-F5344CB8AC3E}">
        <p14:creationId xmlns:p14="http://schemas.microsoft.com/office/powerpoint/2010/main" val="32240876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normAutofit fontScale="85000" lnSpcReduction="20000"/>
          </a:bodyPr>
          <a:lstStyle/>
          <a:p>
            <a:pPr marL="0" indent="0">
              <a:buNone/>
            </a:pPr>
            <a:r>
              <a:rPr lang="en-US" dirty="0" smtClean="0"/>
              <a:t>What are tariffs, what is their purpose, and how did they affect the Great Depression?</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Tariffs are taxes placed on imports.</a:t>
            </a:r>
          </a:p>
          <a:p>
            <a:r>
              <a:rPr lang="en-US" dirty="0" smtClean="0"/>
              <a:t>Tariffs boost up the home market against the competition of foreign markets.</a:t>
            </a:r>
          </a:p>
          <a:p>
            <a:r>
              <a:rPr lang="en-US" dirty="0" smtClean="0"/>
              <a:t>Unfortunately, the tariffs slowed American markets overseas (in retaliation for America slowing European markets in the US).</a:t>
            </a:r>
          </a:p>
          <a:p>
            <a:r>
              <a:rPr lang="en-US" dirty="0" smtClean="0"/>
              <a:t>Because Americans were not buying European goods, it created for Europe a slow market.</a:t>
            </a:r>
          </a:p>
          <a:p>
            <a:r>
              <a:rPr lang="en-US" dirty="0" smtClean="0"/>
              <a:t>Slow markets make it very difficult for countries to get out of depressions.</a:t>
            </a:r>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4080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a:t>4</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How did the nature of the stock market in the 1920s lead to the Stock Market Crash in 1929?</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28226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a:t>4</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How did the nature of the stock market in the 1920s lead to the Stock Market Crash in 1929?</a:t>
            </a:r>
            <a:endParaRPr lang="en-US" dirty="0"/>
          </a:p>
        </p:txBody>
      </p:sp>
      <p:sp>
        <p:nvSpPr>
          <p:cNvPr id="4" name="Content Placeholder 3"/>
          <p:cNvSpPr>
            <a:spLocks noGrp="1"/>
          </p:cNvSpPr>
          <p:nvPr>
            <p:ph sz="half" idx="2"/>
          </p:nvPr>
        </p:nvSpPr>
        <p:spPr/>
        <p:txBody>
          <a:bodyPr/>
          <a:lstStyle/>
          <a:p>
            <a:r>
              <a:rPr lang="en-US" dirty="0" smtClean="0"/>
              <a:t>Many bought stocks on margin, which was a risk since a drop in the stock’s value could cause its owner to owe more on the stock than what it was worth.</a:t>
            </a:r>
          </a:p>
          <a:p>
            <a:r>
              <a:rPr lang="en-US" dirty="0" smtClean="0"/>
              <a:t>Stocks were frequently bought and traded which fluctuated the value of the stocks.</a:t>
            </a:r>
          </a:p>
          <a:p>
            <a:r>
              <a:rPr lang="en-US" dirty="0" smtClean="0"/>
              <a:t>This created a very unstable market.</a:t>
            </a:r>
            <a:endParaRPr lang="en-US" dirty="0"/>
          </a:p>
        </p:txBody>
      </p:sp>
      <p:sp>
        <p:nvSpPr>
          <p:cNvPr id="5" name="Sun 4">
            <a:hlinkClick r:id="" action="ppaction://hlinkshowjump?jump=nextslide"/>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7325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smtClean="0"/>
              <a:t>Bonus - 200</a:t>
            </a:r>
            <a:endParaRPr lang="en-US" b="1" dirty="0"/>
          </a:p>
        </p:txBody>
      </p:sp>
      <p:sp>
        <p:nvSpPr>
          <p:cNvPr id="3" name="Content Placeholder 2"/>
          <p:cNvSpPr>
            <a:spLocks noGrp="1"/>
          </p:cNvSpPr>
          <p:nvPr>
            <p:ph sz="half" idx="1"/>
          </p:nvPr>
        </p:nvSpPr>
        <p:spPr/>
        <p:txBody>
          <a:bodyPr/>
          <a:lstStyle/>
          <a:p>
            <a:pPr marL="0" indent="0">
              <a:buNone/>
            </a:pPr>
            <a:r>
              <a:rPr lang="en-US" dirty="0" smtClean="0"/>
              <a:t>When was “Black Tuesday” and what was its significance?</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815681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smtClean="0"/>
              <a:t>Bonus - 200</a:t>
            </a:r>
            <a:endParaRPr lang="en-US" b="1" dirty="0"/>
          </a:p>
        </p:txBody>
      </p:sp>
      <p:sp>
        <p:nvSpPr>
          <p:cNvPr id="3" name="Content Placeholder 2"/>
          <p:cNvSpPr>
            <a:spLocks noGrp="1"/>
          </p:cNvSpPr>
          <p:nvPr>
            <p:ph sz="half" idx="1"/>
          </p:nvPr>
        </p:nvSpPr>
        <p:spPr/>
        <p:txBody>
          <a:bodyPr/>
          <a:lstStyle/>
          <a:p>
            <a:pPr marL="0" indent="0">
              <a:buNone/>
            </a:pPr>
            <a:r>
              <a:rPr lang="en-US" dirty="0" smtClean="0"/>
              <a:t>When was “Black Tuesday” and what was its significance?</a:t>
            </a:r>
            <a:endParaRPr lang="en-US" dirty="0"/>
          </a:p>
        </p:txBody>
      </p:sp>
      <p:sp>
        <p:nvSpPr>
          <p:cNvPr id="4" name="Content Placeholder 3"/>
          <p:cNvSpPr>
            <a:spLocks noGrp="1"/>
          </p:cNvSpPr>
          <p:nvPr>
            <p:ph sz="half" idx="2"/>
          </p:nvPr>
        </p:nvSpPr>
        <p:spPr/>
        <p:txBody>
          <a:bodyPr/>
          <a:lstStyle/>
          <a:p>
            <a:r>
              <a:rPr lang="en-US" dirty="0" smtClean="0"/>
              <a:t>October 29, 1929</a:t>
            </a:r>
          </a:p>
          <a:p>
            <a:r>
              <a:rPr lang="en-US" dirty="0" smtClean="0"/>
              <a:t>This was the day the Stock Market crashed.  This set off the Great Depression.</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2209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a:t>5</a:t>
            </a:r>
            <a:r>
              <a:rPr lang="en-US" b="1" dirty="0" smtClean="0"/>
              <a:t>00</a:t>
            </a:r>
            <a:endParaRPr lang="en-US" b="1" dirty="0"/>
          </a:p>
        </p:txBody>
      </p:sp>
      <p:sp>
        <p:nvSpPr>
          <p:cNvPr id="3" name="Content Placeholder 2"/>
          <p:cNvSpPr>
            <a:spLocks noGrp="1"/>
          </p:cNvSpPr>
          <p:nvPr>
            <p:ph sz="half" idx="1"/>
          </p:nvPr>
        </p:nvSpPr>
        <p:spPr>
          <a:xfrm>
            <a:off x="1009442" y="1809749"/>
            <a:ext cx="3471277" cy="933451"/>
          </a:xfrm>
        </p:spPr>
        <p:txBody>
          <a:bodyPr>
            <a:normAutofit/>
          </a:bodyPr>
          <a:lstStyle/>
          <a:p>
            <a:pPr marL="0" indent="0">
              <a:buNone/>
            </a:pPr>
            <a:r>
              <a:rPr lang="en-US" sz="1500" dirty="0" smtClean="0"/>
              <a:t>Why did the world experience depression in the 1930s?  Explain the 5 causes of the depression.</a:t>
            </a:r>
            <a:endParaRPr lang="en-US" sz="1500" dirty="0"/>
          </a:p>
        </p:txBody>
      </p:sp>
      <p:sp>
        <p:nvSpPr>
          <p:cNvPr id="4" name="Content Placeholder 3"/>
          <p:cNvSpPr>
            <a:spLocks noGrp="1"/>
          </p:cNvSpPr>
          <p:nvPr>
            <p:ph sz="half" idx="2"/>
          </p:nvPr>
        </p:nvSpPr>
        <p:spPr>
          <a:xfrm>
            <a:off x="4419600" y="1219200"/>
            <a:ext cx="4724400" cy="1600200"/>
          </a:xfrm>
        </p:spPr>
        <p:txBody>
          <a:bodyPr>
            <a:normAutofit/>
          </a:bodyPr>
          <a:lstStyle/>
          <a:p>
            <a:endParaRPr lang="en-US" dirty="0"/>
          </a:p>
        </p:txBody>
      </p:sp>
    </p:spTree>
    <p:extLst>
      <p:ext uri="{BB962C8B-B14F-4D97-AF65-F5344CB8AC3E}">
        <p14:creationId xmlns:p14="http://schemas.microsoft.com/office/powerpoint/2010/main" val="3059606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Great Depression</a:t>
            </a:r>
            <a:r>
              <a:rPr lang="en-US" b="1" dirty="0" smtClean="0"/>
              <a:t/>
            </a:r>
            <a:br>
              <a:rPr lang="en-US" b="1" dirty="0" smtClean="0"/>
            </a:br>
            <a:r>
              <a:rPr lang="en-US" b="1" dirty="0"/>
              <a:t>5</a:t>
            </a:r>
            <a:r>
              <a:rPr lang="en-US" b="1" dirty="0" smtClean="0"/>
              <a:t>00</a:t>
            </a:r>
            <a:endParaRPr lang="en-US" b="1" dirty="0"/>
          </a:p>
        </p:txBody>
      </p:sp>
      <p:sp>
        <p:nvSpPr>
          <p:cNvPr id="3" name="Content Placeholder 2"/>
          <p:cNvSpPr>
            <a:spLocks noGrp="1"/>
          </p:cNvSpPr>
          <p:nvPr>
            <p:ph sz="half" idx="1"/>
          </p:nvPr>
        </p:nvSpPr>
        <p:spPr>
          <a:xfrm>
            <a:off x="1009442" y="1809749"/>
            <a:ext cx="3471277" cy="933451"/>
          </a:xfrm>
        </p:spPr>
        <p:txBody>
          <a:bodyPr>
            <a:normAutofit fontScale="85000" lnSpcReduction="20000"/>
          </a:bodyPr>
          <a:lstStyle/>
          <a:p>
            <a:pPr marL="0" indent="0">
              <a:buNone/>
            </a:pPr>
            <a:r>
              <a:rPr lang="en-US" dirty="0" smtClean="0"/>
              <a:t>Why did the world experience depression in the 1930s?  Explain the 5 causes of the depression.</a:t>
            </a:r>
            <a:endParaRPr lang="en-US" dirty="0"/>
          </a:p>
        </p:txBody>
      </p:sp>
      <p:sp>
        <p:nvSpPr>
          <p:cNvPr id="4" name="Content Placeholder 3"/>
          <p:cNvSpPr>
            <a:spLocks noGrp="1"/>
          </p:cNvSpPr>
          <p:nvPr>
            <p:ph sz="half" idx="2"/>
          </p:nvPr>
        </p:nvSpPr>
        <p:spPr>
          <a:xfrm>
            <a:off x="4419600" y="1219200"/>
            <a:ext cx="4724400" cy="1600200"/>
          </a:xfrm>
        </p:spPr>
        <p:txBody>
          <a:bodyPr>
            <a:normAutofit fontScale="85000" lnSpcReduction="20000"/>
          </a:bodyPr>
          <a:lstStyle/>
          <a:p>
            <a:r>
              <a:rPr lang="en-US" dirty="0" smtClean="0"/>
              <a:t>German Reparations – the “War Guilt” clause of the Treaty of Versailles placed sole blame of the Great War upon Germany and therefore made her pay for the damages of the war, which amounted to about $5 billion.  Unfortunately, Germany had to recover from the war as well, which made money scarce.</a:t>
            </a:r>
            <a:endParaRPr lang="en-US" dirty="0"/>
          </a:p>
        </p:txBody>
      </p:sp>
      <p:sp>
        <p:nvSpPr>
          <p:cNvPr id="6" name="Content Placeholder 3"/>
          <p:cNvSpPr txBox="1">
            <a:spLocks/>
          </p:cNvSpPr>
          <p:nvPr/>
        </p:nvSpPr>
        <p:spPr>
          <a:xfrm>
            <a:off x="0" y="2743200"/>
            <a:ext cx="9144000" cy="3810000"/>
          </a:xfrm>
          <a:prstGeom prst="rect">
            <a:avLst/>
          </a:prstGeom>
        </p:spPr>
        <p:txBody>
          <a:bodyPr vert="horz" lIns="91440" tIns="45720" rIns="91440" bIns="45720" rtlCol="0" anchor="ctr">
            <a:normAutofit fontScale="77500" lnSpcReduction="20000"/>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r>
              <a:rPr lang="en-US" dirty="0" smtClean="0"/>
              <a:t>Expansion of production capacities and dominance of the United States in the global economy – Businesses in the United States expanded production to meet the increased demand from Europe.  Unfortunately, when European businesses recovered, demand of U.S. goods decreased, leading to the closings of many businesses who were unable to pay back the money they borrowed to increase their business after the war.</a:t>
            </a:r>
          </a:p>
          <a:p>
            <a:r>
              <a:rPr lang="en-US" dirty="0" smtClean="0"/>
              <a:t>High protective tariffs – After European industry began to recover, European products re-entered the American market, creating unwanted competition for American goods.  So in order to protect their home market, the U.S. government placed high tariffs on imported goods, which made European goods more expensive.  This slowed the recovery of the European economy because it limited a market for their goods.</a:t>
            </a:r>
          </a:p>
          <a:p>
            <a:r>
              <a:rPr lang="en-US" dirty="0" smtClean="0"/>
              <a:t>Excessive expansion of credit – investments in the U.S. economy were made on credit with the presumption that the economy would always do well.  Unfortunately, whenever the economy dipped, panics ensued which created for a very unstable economy.  If everyone only worked with credit, then no one had money.</a:t>
            </a:r>
          </a:p>
          <a:p>
            <a:r>
              <a:rPr lang="en-US" dirty="0" smtClean="0"/>
              <a:t>Stock Market Crash of 1929 – Many people had most of their money invested in the stock market since it had reached all-time highs during the 1920s.  Unfortunately, these highs were based not on actual value of the stock but on its movement between buyers and sellers, which fluctuated often since it happened often.  So when the stock market plummeted to all time-lows in October 1929, people lost their money.</a:t>
            </a:r>
            <a:endParaRPr lang="en-US" dirty="0"/>
          </a:p>
        </p:txBody>
      </p:sp>
      <p:sp>
        <p:nvSpPr>
          <p:cNvPr id="7" name="Sun 6">
            <a:hlinkClick r:id="rId2" action="ppaction://hlinksldjump"/>
          </p:cNvPr>
          <p:cNvSpPr/>
          <p:nvPr/>
        </p:nvSpPr>
        <p:spPr>
          <a:xfrm>
            <a:off x="5105400" y="9525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6065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was the Weimar Republic?</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515302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was the Weimar Republic?</a:t>
            </a:r>
            <a:endParaRPr lang="en-US" dirty="0"/>
          </a:p>
        </p:txBody>
      </p:sp>
      <p:sp>
        <p:nvSpPr>
          <p:cNvPr id="4" name="Content Placeholder 3"/>
          <p:cNvSpPr>
            <a:spLocks noGrp="1"/>
          </p:cNvSpPr>
          <p:nvPr>
            <p:ph sz="half" idx="2"/>
          </p:nvPr>
        </p:nvSpPr>
        <p:spPr/>
        <p:txBody>
          <a:bodyPr/>
          <a:lstStyle/>
          <a:p>
            <a:r>
              <a:rPr lang="en-US" dirty="0" smtClean="0"/>
              <a:t>The name for the new German government after WWI.</a:t>
            </a:r>
            <a:endParaRPr lang="en-US" dirty="0"/>
          </a:p>
        </p:txBody>
      </p:sp>
      <p:sp>
        <p:nvSpPr>
          <p:cNvPr id="5" name="Sun 4">
            <a:hlinkClick r:id="" action="ppaction://hlinkshowjump?jump=nextslide"/>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90930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Bonus - 5</a:t>
            </a:r>
            <a:r>
              <a:rPr lang="en-US" b="1" dirty="0" smtClean="0"/>
              <a:t>0</a:t>
            </a:r>
            <a:endParaRPr lang="en-US" b="1" dirty="0"/>
          </a:p>
        </p:txBody>
      </p:sp>
      <p:sp>
        <p:nvSpPr>
          <p:cNvPr id="3" name="Content Placeholder 2"/>
          <p:cNvSpPr>
            <a:spLocks noGrp="1"/>
          </p:cNvSpPr>
          <p:nvPr>
            <p:ph sz="half" idx="1"/>
          </p:nvPr>
        </p:nvSpPr>
        <p:spPr/>
        <p:txBody>
          <a:bodyPr/>
          <a:lstStyle/>
          <a:p>
            <a:pPr marL="0" indent="0">
              <a:buNone/>
            </a:pPr>
            <a:r>
              <a:rPr lang="en-US" dirty="0" smtClean="0"/>
              <a:t>Why was it called the “Weimar” Republic, rather than maybe the “Berlin” Republic, since Germany’s capital was in Berlin?</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600742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was the League of Nations and what was its purpose?</a:t>
            </a: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8366862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Bonus - 5</a:t>
            </a:r>
            <a:r>
              <a:rPr lang="en-US" b="1" dirty="0" smtClean="0"/>
              <a:t>0</a:t>
            </a:r>
            <a:endParaRPr lang="en-US" b="1" dirty="0"/>
          </a:p>
        </p:txBody>
      </p:sp>
      <p:sp>
        <p:nvSpPr>
          <p:cNvPr id="3" name="Content Placeholder 2"/>
          <p:cNvSpPr>
            <a:spLocks noGrp="1"/>
          </p:cNvSpPr>
          <p:nvPr>
            <p:ph sz="half" idx="1"/>
          </p:nvPr>
        </p:nvSpPr>
        <p:spPr/>
        <p:txBody>
          <a:bodyPr/>
          <a:lstStyle/>
          <a:p>
            <a:pPr marL="0" indent="0">
              <a:buNone/>
            </a:pPr>
            <a:r>
              <a:rPr lang="en-US" dirty="0" smtClean="0"/>
              <a:t>Why was it called the “Weimar” Republic, rather than maybe the “Berlin” Republic, since Germany’s capital was in Berlin?</a:t>
            </a:r>
            <a:endParaRPr lang="en-US" dirty="0"/>
          </a:p>
        </p:txBody>
      </p:sp>
      <p:sp>
        <p:nvSpPr>
          <p:cNvPr id="4" name="Content Placeholder 3"/>
          <p:cNvSpPr>
            <a:spLocks noGrp="1"/>
          </p:cNvSpPr>
          <p:nvPr>
            <p:ph sz="half" idx="2"/>
          </p:nvPr>
        </p:nvSpPr>
        <p:spPr/>
        <p:txBody>
          <a:bodyPr/>
          <a:lstStyle/>
          <a:p>
            <a:r>
              <a:rPr lang="en-US" dirty="0" smtClean="0"/>
              <a:t>Being the capital of Imperial Germany, Berlin had too much a negative association with the old regime.  The new government wanted to get rid of that negative stigma.</a:t>
            </a:r>
          </a:p>
          <a:p>
            <a:r>
              <a:rPr lang="en-US" dirty="0" smtClean="0"/>
              <a:t>Weimar was the city in which the constitutional convention took place.</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36400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lstStyle/>
          <a:p>
            <a:pPr marL="0" indent="0">
              <a:buNone/>
            </a:pPr>
            <a:r>
              <a:rPr lang="en-US" dirty="0" smtClean="0"/>
              <a:t>Who were the Nazis and why did they want to dismantle the Weimar Republic?</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41487648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smtClean="0"/>
              <a:t>Who were the Nazis and why did they want to dismantle the Weimar Republic?</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The Nazis were a far-right political party.  They were anti-Marxist, anti-liberals, anti-Semitic, and very nationalistic.</a:t>
            </a:r>
          </a:p>
          <a:p>
            <a:r>
              <a:rPr lang="en-US" dirty="0" smtClean="0"/>
              <a:t>They wanted to dismantle the Weimar Republic because the new Weimar government surrendered in World War I, which undermined German pride and nationalism.  </a:t>
            </a:r>
          </a:p>
          <a:p>
            <a:r>
              <a:rPr lang="en-US" dirty="0" smtClean="0"/>
              <a:t>The Nazis wanted to create a new radical and strong state that could revive the “Spirit of 1914,” that was associated with German unity and nationalism.</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3555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lstStyle/>
          <a:p>
            <a:pPr marL="0" indent="0">
              <a:buNone/>
            </a:pPr>
            <a:r>
              <a:rPr lang="en-US" dirty="0" smtClean="0"/>
              <a:t>Why was the Nazi Party not popular at first?  How did they become popular?</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9594278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Why was the Nazi Party not popular at first?  How did they become popular?</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The Nazis were not popular at first because Germany began to recover under the Weimar Republic.  Why change government if it’s working fine?</a:t>
            </a:r>
          </a:p>
          <a:p>
            <a:r>
              <a:rPr lang="en-US" dirty="0" smtClean="0"/>
              <a:t>However, when the depression hit in 1929, things were no longer fine and the people wanted change.  </a:t>
            </a:r>
            <a:endParaRPr lang="en-US" dirty="0"/>
          </a:p>
          <a:p>
            <a:r>
              <a:rPr lang="en-US" dirty="0" smtClean="0"/>
              <a:t>The Nazi Party offered the people a change – a change that brought back pride and nationalism… and the “Spirit of 1914.”</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46938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400</a:t>
            </a:r>
            <a:endParaRPr lang="en-US" b="1" dirty="0"/>
          </a:p>
        </p:txBody>
      </p:sp>
      <p:sp>
        <p:nvSpPr>
          <p:cNvPr id="3" name="Content Placeholder 2"/>
          <p:cNvSpPr>
            <a:spLocks noGrp="1"/>
          </p:cNvSpPr>
          <p:nvPr>
            <p:ph sz="half" idx="1"/>
          </p:nvPr>
        </p:nvSpPr>
        <p:spPr/>
        <p:txBody>
          <a:bodyPr>
            <a:normAutofit/>
          </a:bodyPr>
          <a:lstStyle/>
          <a:p>
            <a:pPr marL="0" indent="0">
              <a:buNone/>
            </a:pPr>
            <a:r>
              <a:rPr lang="en-US" dirty="0" smtClean="0"/>
              <a:t>How did Hitler take control of the Weimar Republic?  How did he maintain control?</a:t>
            </a:r>
            <a:endParaRPr lang="en-US" dirty="0"/>
          </a:p>
        </p:txBody>
      </p:sp>
      <p:sp>
        <p:nvSpPr>
          <p:cNvPr id="4" name="Content Placeholder 3"/>
          <p:cNvSpPr>
            <a:spLocks noGrp="1"/>
          </p:cNvSpPr>
          <p:nvPr>
            <p:ph sz="half" idx="2"/>
          </p:nvPr>
        </p:nvSpPr>
        <p:spPr>
          <a:xfrm>
            <a:off x="4663281" y="1809748"/>
            <a:ext cx="3469242" cy="4591051"/>
          </a:xfrm>
        </p:spPr>
        <p:txBody>
          <a:bodyPr>
            <a:normAutofit/>
          </a:bodyPr>
          <a:lstStyle/>
          <a:p>
            <a:endParaRPr lang="en-US" dirty="0"/>
          </a:p>
        </p:txBody>
      </p:sp>
    </p:spTree>
    <p:extLst>
      <p:ext uri="{BB962C8B-B14F-4D97-AF65-F5344CB8AC3E}">
        <p14:creationId xmlns:p14="http://schemas.microsoft.com/office/powerpoint/2010/main" val="33388317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400</a:t>
            </a:r>
            <a:endParaRPr lang="en-US" b="1" dirty="0"/>
          </a:p>
        </p:txBody>
      </p:sp>
      <p:sp>
        <p:nvSpPr>
          <p:cNvPr id="3" name="Content Placeholder 2"/>
          <p:cNvSpPr>
            <a:spLocks noGrp="1"/>
          </p:cNvSpPr>
          <p:nvPr>
            <p:ph sz="half" idx="1"/>
          </p:nvPr>
        </p:nvSpPr>
        <p:spPr/>
        <p:txBody>
          <a:bodyPr>
            <a:normAutofit fontScale="77500" lnSpcReduction="20000"/>
          </a:bodyPr>
          <a:lstStyle/>
          <a:p>
            <a:pPr marL="0" indent="0">
              <a:buNone/>
            </a:pPr>
            <a:r>
              <a:rPr lang="en-US" dirty="0" smtClean="0"/>
              <a:t>How did Hitler take control of the Weimar Republic?  How did he maintain control?</a:t>
            </a:r>
            <a:endParaRPr lang="en-US" dirty="0"/>
          </a:p>
        </p:txBody>
      </p:sp>
      <p:sp>
        <p:nvSpPr>
          <p:cNvPr id="4" name="Content Placeholder 3"/>
          <p:cNvSpPr>
            <a:spLocks noGrp="1"/>
          </p:cNvSpPr>
          <p:nvPr>
            <p:ph sz="half" idx="2"/>
          </p:nvPr>
        </p:nvSpPr>
        <p:spPr>
          <a:xfrm>
            <a:off x="4663281" y="1809748"/>
            <a:ext cx="3469242" cy="4591051"/>
          </a:xfrm>
        </p:spPr>
        <p:txBody>
          <a:bodyPr>
            <a:normAutofit fontScale="77500" lnSpcReduction="20000"/>
          </a:bodyPr>
          <a:lstStyle/>
          <a:p>
            <a:r>
              <a:rPr lang="en-US" dirty="0" smtClean="0"/>
              <a:t>As head of the Nazi Party, Hitler used propaganda to win more seats in the Reichstag.  </a:t>
            </a:r>
          </a:p>
          <a:p>
            <a:r>
              <a:rPr lang="en-US" dirty="0" smtClean="0"/>
              <a:t>In 1933, Hitler was appointed Chancellor, which put him a stronger position of power, but not quite dictator yet.  In order to declare “temporary dictatorship,” an emergency was needed.</a:t>
            </a:r>
          </a:p>
          <a:p>
            <a:r>
              <a:rPr lang="en-US" dirty="0" smtClean="0"/>
              <a:t>An emergency presented itself later that year when the Reichstag was set on fire. </a:t>
            </a:r>
          </a:p>
          <a:p>
            <a:r>
              <a:rPr lang="en-US" dirty="0" smtClean="0"/>
              <a:t>Blaming Communists, Hitler took advantage of this opportunity to declare himself “temporary dictator,” after which he then declared himself permanent dictator with the Enabling Act.</a:t>
            </a:r>
          </a:p>
          <a:p>
            <a:r>
              <a:rPr lang="en-US" dirty="0" smtClean="0"/>
              <a:t>Hitler maintained control by getting rid of all opposition, both in government and in society.</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58118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500</a:t>
            </a:r>
            <a:endParaRPr lang="en-US" b="1" dirty="0"/>
          </a:p>
        </p:txBody>
      </p:sp>
      <p:sp>
        <p:nvSpPr>
          <p:cNvPr id="3" name="Content Placeholder 2"/>
          <p:cNvSpPr>
            <a:spLocks noGrp="1"/>
          </p:cNvSpPr>
          <p:nvPr>
            <p:ph sz="half" idx="1"/>
          </p:nvPr>
        </p:nvSpPr>
        <p:spPr/>
        <p:txBody>
          <a:bodyPr/>
          <a:lstStyle/>
          <a:p>
            <a:pPr marL="0" indent="0">
              <a:buNone/>
            </a:pPr>
            <a:r>
              <a:rPr lang="en-US" dirty="0" smtClean="0"/>
              <a:t>Discuss at least five ways which Hitler used to build up the German nation.</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4413569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Hitler’s Germany</a:t>
            </a:r>
            <a:br>
              <a:rPr lang="en-US" b="1" dirty="0" smtClean="0"/>
            </a:br>
            <a:r>
              <a:rPr lang="en-US" b="1" dirty="0" smtClean="0"/>
              <a:t>500</a:t>
            </a:r>
            <a:endParaRPr lang="en-US" b="1" dirty="0"/>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smtClean="0"/>
              <a:t>Discuss at least five ways which Hitler used to build up the German nation.</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Hitler established public works projects that lowered unemployment.</a:t>
            </a:r>
          </a:p>
          <a:p>
            <a:r>
              <a:rPr lang="en-US" dirty="0" smtClean="0"/>
              <a:t>Hitler pushed forth public education.</a:t>
            </a:r>
          </a:p>
          <a:p>
            <a:r>
              <a:rPr lang="en-US" dirty="0" smtClean="0"/>
              <a:t>Hitler advocated for a healthy lifestyle and the pursuit of large families – to build a stronger German nation.</a:t>
            </a:r>
          </a:p>
          <a:p>
            <a:r>
              <a:rPr lang="en-US" dirty="0" smtClean="0"/>
              <a:t>Hitler even built the first highway system in Germany – the Autobahn.</a:t>
            </a:r>
          </a:p>
          <a:p>
            <a:r>
              <a:rPr lang="en-US" dirty="0" smtClean="0"/>
              <a:t>Hitler also began pushing rearmament and slowly built up the German military.</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57383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By what name was Russia referred to after the Bolshevik Revolution?</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61460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was the League of Nations and what was its purpose?</a:t>
            </a:r>
            <a:endParaRPr lang="en-US" dirty="0"/>
          </a:p>
        </p:txBody>
      </p:sp>
      <p:sp>
        <p:nvSpPr>
          <p:cNvPr id="4" name="Content Placeholder 3"/>
          <p:cNvSpPr>
            <a:spLocks noGrp="1"/>
          </p:cNvSpPr>
          <p:nvPr>
            <p:ph sz="half" idx="2"/>
          </p:nvPr>
        </p:nvSpPr>
        <p:spPr/>
        <p:txBody>
          <a:bodyPr/>
          <a:lstStyle/>
          <a:p>
            <a:r>
              <a:rPr lang="en-US" dirty="0" smtClean="0"/>
              <a:t>The League of Nations was an international cooperative organization.</a:t>
            </a:r>
          </a:p>
          <a:p>
            <a:r>
              <a:rPr lang="en-US" dirty="0" smtClean="0"/>
              <a:t>Its purpose was to prevent future wars.</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71566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By what name was Russia referred to after the Bolshevik Revolution?</a:t>
            </a:r>
            <a:endParaRPr lang="en-US" dirty="0"/>
          </a:p>
        </p:txBody>
      </p:sp>
      <p:sp>
        <p:nvSpPr>
          <p:cNvPr id="4" name="Content Placeholder 3"/>
          <p:cNvSpPr>
            <a:spLocks noGrp="1"/>
          </p:cNvSpPr>
          <p:nvPr>
            <p:ph sz="half" idx="2"/>
          </p:nvPr>
        </p:nvSpPr>
        <p:spPr/>
        <p:txBody>
          <a:bodyPr/>
          <a:lstStyle/>
          <a:p>
            <a:r>
              <a:rPr lang="en-US" dirty="0" smtClean="0"/>
              <a:t>Union of Soviet Socialist Republics (USSR)</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82913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lstStyle/>
          <a:p>
            <a:pPr marL="0" indent="0">
              <a:buNone/>
            </a:pPr>
            <a:r>
              <a:rPr lang="en-US" dirty="0" smtClean="0"/>
              <a:t>Who took control of the USSR after the death of Lenin?  Why did it take him 4 years to take control?</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8860061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lstStyle/>
          <a:p>
            <a:pPr marL="0" indent="0">
              <a:buNone/>
            </a:pPr>
            <a:r>
              <a:rPr lang="en-US" dirty="0" smtClean="0"/>
              <a:t>Who took control of the USSR after the death of Lenin?  Why did it take him 4 years to take control?</a:t>
            </a:r>
            <a:endParaRPr lang="en-US" dirty="0"/>
          </a:p>
        </p:txBody>
      </p:sp>
      <p:sp>
        <p:nvSpPr>
          <p:cNvPr id="4" name="Content Placeholder 3"/>
          <p:cNvSpPr>
            <a:spLocks noGrp="1"/>
          </p:cNvSpPr>
          <p:nvPr>
            <p:ph sz="half" idx="2"/>
          </p:nvPr>
        </p:nvSpPr>
        <p:spPr/>
        <p:txBody>
          <a:bodyPr/>
          <a:lstStyle/>
          <a:p>
            <a:r>
              <a:rPr lang="en-US" dirty="0" smtClean="0"/>
              <a:t>Josef Stalin</a:t>
            </a:r>
          </a:p>
          <a:p>
            <a:r>
              <a:rPr lang="en-US" dirty="0" smtClean="0"/>
              <a:t>It took 4 years because he was fighting against Leon Trotsky, another disciple of Lenin, for control.</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9626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lstStyle/>
          <a:p>
            <a:pPr marL="0" indent="0">
              <a:buNone/>
            </a:pPr>
            <a:r>
              <a:rPr lang="en-US" dirty="0" smtClean="0"/>
              <a:t>Explain Stalin’s rural proletariat.  Why was this a war on the peasants?</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1695504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normAutofit fontScale="70000" lnSpcReduction="20000"/>
          </a:bodyPr>
          <a:lstStyle/>
          <a:p>
            <a:pPr marL="0" indent="0">
              <a:buNone/>
            </a:pPr>
            <a:r>
              <a:rPr lang="en-US" dirty="0" smtClean="0"/>
              <a:t>Explain Stalin’s rural proletariat.  Why was this a war on the peasants?</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smtClean="0"/>
              <a:t>Stalin forced the collectivization of Russia’s farms (War Communism).  Since Russia was not industrialized enough to have a proletariat class to lead the people to communism, Stalin used what he had – farmers.</a:t>
            </a:r>
          </a:p>
          <a:p>
            <a:r>
              <a:rPr lang="en-US" dirty="0" smtClean="0"/>
              <a:t>By collectivizing the farms, he turned it into an industry, thereby turning the farmers into a rural proletariat.</a:t>
            </a:r>
          </a:p>
          <a:p>
            <a:r>
              <a:rPr lang="en-US" dirty="0" smtClean="0"/>
              <a:t>But just like under Lenin, the farmers did not want their farms to be collectivize and so they fought back.  Unfortunately for them, Stalin dealt with them very harshly.</a:t>
            </a:r>
            <a:r>
              <a:rPr lang="en-US" dirty="0"/>
              <a:t> </a:t>
            </a:r>
            <a:r>
              <a:rPr lang="en-US" dirty="0" smtClean="0"/>
              <a:t> And the collectivized farms were poorly run so many people died from starvation..</a:t>
            </a:r>
          </a:p>
          <a:p>
            <a:r>
              <a:rPr lang="en-US" dirty="0" smtClean="0"/>
              <a:t>After 9 years, 90% of farms were collectivized with 100 million farmers… and 14 million dead.</a:t>
            </a:r>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3628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400</a:t>
            </a:r>
            <a:endParaRPr lang="en-US" b="1" dirty="0"/>
          </a:p>
        </p:txBody>
      </p:sp>
      <p:sp>
        <p:nvSpPr>
          <p:cNvPr id="3" name="Content Placeholder 2"/>
          <p:cNvSpPr>
            <a:spLocks noGrp="1"/>
          </p:cNvSpPr>
          <p:nvPr>
            <p:ph sz="half" idx="1"/>
          </p:nvPr>
        </p:nvSpPr>
        <p:spPr/>
        <p:txBody>
          <a:bodyPr/>
          <a:lstStyle/>
          <a:p>
            <a:pPr marL="0" indent="0">
              <a:buNone/>
            </a:pPr>
            <a:r>
              <a:rPr lang="en-US" dirty="0" smtClean="0"/>
              <a:t>Explain Stalin’s Five Year Plans.</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7011447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400</a:t>
            </a:r>
            <a:endParaRPr lang="en-US" b="1"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Explain Stalin’s Five Year Plans.</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Stalin had 3 Five Year Plans that would turn Russia into a communist country.</a:t>
            </a:r>
          </a:p>
          <a:p>
            <a:r>
              <a:rPr lang="en-US" dirty="0" smtClean="0"/>
              <a:t>The first five years were spent on industrializing Russia.  Industrialization increased by 250%.</a:t>
            </a:r>
          </a:p>
          <a:p>
            <a:r>
              <a:rPr lang="en-US" dirty="0" smtClean="0"/>
              <a:t>The second five years focused on improving the quality of industrialization as well as making sure that everyone had what they needed.</a:t>
            </a:r>
          </a:p>
          <a:p>
            <a:r>
              <a:rPr lang="en-US" dirty="0" smtClean="0"/>
              <a:t>The third five years focused on militarization – building up defenses.</a:t>
            </a:r>
            <a:endParaRPr lang="en-US" dirty="0"/>
          </a:p>
        </p:txBody>
      </p:sp>
      <p:sp>
        <p:nvSpPr>
          <p:cNvPr id="5" name="Sun 4">
            <a:hlinkClick r:id="" action="ppaction://hlinkshowjump?jump=nextslide"/>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84650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Bonus - 200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were the Great Purges?</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7413494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Bonus - 200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were the Great Purges?</a:t>
            </a:r>
            <a:endParaRPr lang="en-US" dirty="0"/>
          </a:p>
        </p:txBody>
      </p:sp>
      <p:sp>
        <p:nvSpPr>
          <p:cNvPr id="4" name="Content Placeholder 3"/>
          <p:cNvSpPr>
            <a:spLocks noGrp="1"/>
          </p:cNvSpPr>
          <p:nvPr>
            <p:ph sz="half" idx="2"/>
          </p:nvPr>
        </p:nvSpPr>
        <p:spPr/>
        <p:txBody>
          <a:bodyPr/>
          <a:lstStyle/>
          <a:p>
            <a:r>
              <a:rPr lang="en-US" dirty="0" smtClean="0"/>
              <a:t>The Great Purges were Stalin’s attempt at getting rid of all opposition through execution or exile.</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00266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500</a:t>
            </a:r>
            <a:endParaRPr lang="en-US" b="1" dirty="0"/>
          </a:p>
        </p:txBody>
      </p:sp>
      <p:sp>
        <p:nvSpPr>
          <p:cNvPr id="3" name="Content Placeholder 2"/>
          <p:cNvSpPr>
            <a:spLocks noGrp="1"/>
          </p:cNvSpPr>
          <p:nvPr>
            <p:ph sz="half" idx="1"/>
          </p:nvPr>
        </p:nvSpPr>
        <p:spPr/>
        <p:txBody>
          <a:bodyPr/>
          <a:lstStyle/>
          <a:p>
            <a:pPr marL="0" indent="0">
              <a:buNone/>
            </a:pPr>
            <a:r>
              <a:rPr lang="en-US" dirty="0" smtClean="0"/>
              <a:t>How did the NEP differ from War Communism?</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627488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lstStyle/>
          <a:p>
            <a:pPr marL="0" indent="0">
              <a:buNone/>
            </a:pPr>
            <a:r>
              <a:rPr lang="en-US" dirty="0" smtClean="0"/>
              <a:t>Was the United States a member of the League </a:t>
            </a:r>
            <a:r>
              <a:rPr lang="en-US" smtClean="0"/>
              <a:t>of Nations?</a:t>
            </a: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7599006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Stalin’s Russia</a:t>
            </a:r>
            <a:br>
              <a:rPr lang="en-US" b="1" dirty="0" smtClean="0"/>
            </a:br>
            <a:r>
              <a:rPr lang="en-US" b="1" dirty="0" smtClean="0"/>
              <a:t>500</a:t>
            </a:r>
            <a:endParaRPr lang="en-US" b="1" dirty="0"/>
          </a:p>
        </p:txBody>
      </p:sp>
      <p:sp>
        <p:nvSpPr>
          <p:cNvPr id="3" name="Content Placeholder 2"/>
          <p:cNvSpPr>
            <a:spLocks noGrp="1"/>
          </p:cNvSpPr>
          <p:nvPr>
            <p:ph sz="half" idx="1"/>
          </p:nvPr>
        </p:nvSpPr>
        <p:spPr/>
        <p:txBody>
          <a:bodyPr>
            <a:normAutofit fontScale="77500" lnSpcReduction="20000"/>
          </a:bodyPr>
          <a:lstStyle/>
          <a:p>
            <a:pPr marL="0" indent="0">
              <a:buNone/>
            </a:pPr>
            <a:r>
              <a:rPr lang="en-US" dirty="0" smtClean="0"/>
              <a:t>How did the NEP differ from War Communism?</a:t>
            </a:r>
            <a:endParaRPr lang="en-US" dirty="0"/>
          </a:p>
        </p:txBody>
      </p:sp>
      <p:sp>
        <p:nvSpPr>
          <p:cNvPr id="4" name="Content Placeholder 3"/>
          <p:cNvSpPr>
            <a:spLocks noGrp="1"/>
          </p:cNvSpPr>
          <p:nvPr>
            <p:ph sz="half" idx="2"/>
          </p:nvPr>
        </p:nvSpPr>
        <p:spPr>
          <a:xfrm>
            <a:off x="4663280" y="1143000"/>
            <a:ext cx="4252119" cy="5486400"/>
          </a:xfrm>
        </p:spPr>
        <p:txBody>
          <a:bodyPr>
            <a:normAutofit fontScale="77500" lnSpcReduction="20000"/>
          </a:bodyPr>
          <a:lstStyle/>
          <a:p>
            <a:r>
              <a:rPr lang="en-US" dirty="0" smtClean="0"/>
              <a:t>War Communism was Lenin’s attempt to quickly turning Russia communist.  Under War Communism, Lenin eliminated private ownership of all land to collectivize the farming industry.  </a:t>
            </a:r>
          </a:p>
          <a:p>
            <a:r>
              <a:rPr lang="en-US" dirty="0" smtClean="0"/>
              <a:t>He nationalized all private businesses, includin</a:t>
            </a:r>
            <a:r>
              <a:rPr lang="en-US" dirty="0" smtClean="0"/>
              <a:t>g banks, nationalized all transportation, like railways and shipping, and restricted the money economy.  </a:t>
            </a:r>
          </a:p>
          <a:p>
            <a:r>
              <a:rPr lang="en-US" dirty="0" smtClean="0"/>
              <a:t>Unfortunately it was too much communism too soon.  The people did not want to give up their newly acquired land nor did they want to be forced to work in factories and businesses for the “good of Mother Russia.”</a:t>
            </a:r>
          </a:p>
          <a:p>
            <a:r>
              <a:rPr lang="en-US" dirty="0" smtClean="0"/>
              <a:t>So Lenin eased up on communism and came up with the NEP – New Economic Policy.  While still eliminating private ownership of land, if farmers wanted to sell their surplus on the market, they could, albeit after a tax.</a:t>
            </a:r>
          </a:p>
          <a:p>
            <a:r>
              <a:rPr lang="en-US" dirty="0" smtClean="0"/>
              <a:t>Small businesses could be privately owned.  </a:t>
            </a:r>
            <a:endParaRPr lang="en-US" dirty="0"/>
          </a:p>
          <a:p>
            <a:r>
              <a:rPr lang="en-US" dirty="0" smtClean="0"/>
              <a:t>With the NEP, Lenin hoped the people could be eased in to communism.</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4549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Who turned Italy into a fascist state?</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1836090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Who turned Italy into a fascist state?</a:t>
            </a:r>
            <a:endParaRPr lang="en-US" dirty="0"/>
          </a:p>
        </p:txBody>
      </p:sp>
      <p:sp>
        <p:nvSpPr>
          <p:cNvPr id="4" name="Content Placeholder 3"/>
          <p:cNvSpPr>
            <a:spLocks noGrp="1"/>
          </p:cNvSpPr>
          <p:nvPr>
            <p:ph sz="half" idx="2"/>
          </p:nvPr>
        </p:nvSpPr>
        <p:spPr/>
        <p:txBody>
          <a:bodyPr/>
          <a:lstStyle/>
          <a:p>
            <a:r>
              <a:rPr lang="en-US" dirty="0" smtClean="0"/>
              <a:t>Benito Mussolini</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63711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a:t>2</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is the significance of Ethiopia at this time?</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2365690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a:t>2</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is the significance of Ethiopia at this time?</a:t>
            </a:r>
            <a:endParaRPr lang="en-US" dirty="0"/>
          </a:p>
        </p:txBody>
      </p:sp>
      <p:sp>
        <p:nvSpPr>
          <p:cNvPr id="4" name="Content Placeholder 3"/>
          <p:cNvSpPr>
            <a:spLocks noGrp="1"/>
          </p:cNvSpPr>
          <p:nvPr>
            <p:ph sz="half" idx="2"/>
          </p:nvPr>
        </p:nvSpPr>
        <p:spPr/>
        <p:txBody>
          <a:bodyPr/>
          <a:lstStyle/>
          <a:p>
            <a:r>
              <a:rPr lang="en-US" dirty="0" smtClean="0"/>
              <a:t>Under Mussolini, Italy conquered Ethiopia, in violation of sanctions placed by the League of Nations.  The League threatened action if Mussolini took Ethiopia.</a:t>
            </a:r>
          </a:p>
          <a:p>
            <a:r>
              <a:rPr lang="en-US" dirty="0" smtClean="0"/>
              <a:t>Mussolini ignored the League of Nations.</a:t>
            </a:r>
          </a:p>
          <a:p>
            <a:r>
              <a:rPr lang="en-US" dirty="0" smtClean="0"/>
              <a:t>Shows the weakness of the League.</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2332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lstStyle/>
          <a:p>
            <a:pPr marL="0" indent="0">
              <a:buNone/>
            </a:pPr>
            <a:r>
              <a:rPr lang="en-US" dirty="0" smtClean="0"/>
              <a:t>How did Mussolini rise to power?</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3827487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How did Mussolini rise to power?</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Mussolini organized the members of his Fascist Party into armed squads.  The beat up opponents and broke strikes.</a:t>
            </a:r>
          </a:p>
          <a:p>
            <a:r>
              <a:rPr lang="en-US" dirty="0" smtClean="0"/>
              <a:t>The government was too weak to control the violence of the Fascist Party.</a:t>
            </a:r>
          </a:p>
          <a:p>
            <a:r>
              <a:rPr lang="en-US" dirty="0" smtClean="0"/>
              <a:t>In 1922, the trade unions called a general strike to protest the rise of fascism.  Mussolini’s forces smashed their efforts, impressing the king, who then invited Mussolini to form a new government.</a:t>
            </a:r>
            <a:endParaRPr lang="en-US" dirty="0"/>
          </a:p>
        </p:txBody>
      </p:sp>
      <p:sp>
        <p:nvSpPr>
          <p:cNvPr id="5" name="Sun 4">
            <a:hlinkClick r:id="" action="ppaction://hlinkshowjump?jump=nextslide"/>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98163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smtClean="0"/>
              <a:t>Bonus - 15</a:t>
            </a:r>
            <a:r>
              <a:rPr lang="en-US" b="1" dirty="0" smtClean="0"/>
              <a:t>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was the name of the armed squads of the Fascist Party?</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1014122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smtClean="0"/>
              <a:t>Bonus - 15</a:t>
            </a:r>
            <a:r>
              <a:rPr lang="en-US" b="1" dirty="0" smtClean="0"/>
              <a:t>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was the name of the armed squads of the Fascist Party?</a:t>
            </a:r>
            <a:endParaRPr lang="en-US" dirty="0"/>
          </a:p>
        </p:txBody>
      </p:sp>
      <p:sp>
        <p:nvSpPr>
          <p:cNvPr id="4" name="Content Placeholder 3"/>
          <p:cNvSpPr>
            <a:spLocks noGrp="1"/>
          </p:cNvSpPr>
          <p:nvPr>
            <p:ph sz="half" idx="2"/>
          </p:nvPr>
        </p:nvSpPr>
        <p:spPr/>
        <p:txBody>
          <a:bodyPr/>
          <a:lstStyle/>
          <a:p>
            <a:r>
              <a:rPr lang="en-US" dirty="0" smtClean="0"/>
              <a:t>The Black Shirts</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95006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smtClean="0"/>
              <a:t>400</a:t>
            </a:r>
            <a:endParaRPr lang="en-US" b="1" dirty="0"/>
          </a:p>
        </p:txBody>
      </p:sp>
      <p:sp>
        <p:nvSpPr>
          <p:cNvPr id="3" name="Content Placeholder 2"/>
          <p:cNvSpPr>
            <a:spLocks noGrp="1"/>
          </p:cNvSpPr>
          <p:nvPr>
            <p:ph sz="half" idx="1"/>
          </p:nvPr>
        </p:nvSpPr>
        <p:spPr/>
        <p:txBody>
          <a:bodyPr/>
          <a:lstStyle/>
          <a:p>
            <a:pPr marL="0" indent="0">
              <a:buNone/>
            </a:pPr>
            <a:r>
              <a:rPr lang="en-US" dirty="0" smtClean="0"/>
              <a:t>Explain the economic and political unrest that allowed for Mussolini to rise to power.</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617938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lstStyle/>
          <a:p>
            <a:pPr marL="0" indent="0">
              <a:buNone/>
            </a:pPr>
            <a:r>
              <a:rPr lang="en-US" dirty="0" smtClean="0"/>
              <a:t>Was the United States a member of the League </a:t>
            </a:r>
            <a:r>
              <a:rPr lang="en-US" smtClean="0"/>
              <a:t>of Nations?</a:t>
            </a:r>
            <a:endParaRPr lang="en-US" dirty="0"/>
          </a:p>
        </p:txBody>
      </p:sp>
      <p:sp>
        <p:nvSpPr>
          <p:cNvPr id="4" name="Content Placeholder 3"/>
          <p:cNvSpPr>
            <a:spLocks noGrp="1"/>
          </p:cNvSpPr>
          <p:nvPr>
            <p:ph sz="half" idx="2"/>
          </p:nvPr>
        </p:nvSpPr>
        <p:spPr/>
        <p:txBody>
          <a:bodyPr/>
          <a:lstStyle/>
          <a:p>
            <a:r>
              <a:rPr lang="en-US" dirty="0" smtClean="0"/>
              <a:t>No</a:t>
            </a:r>
            <a:endParaRPr lang="en-US" dirty="0"/>
          </a:p>
        </p:txBody>
      </p:sp>
      <p:sp>
        <p:nvSpPr>
          <p:cNvPr id="5" name="Sun 4">
            <a:hlinkClick r:id="" action="ppaction://hlinkshowjump?jump=nextslide"/>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2240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smtClean="0"/>
              <a:t>400</a:t>
            </a:r>
            <a:endParaRPr lang="en-US" b="1" dirty="0"/>
          </a:p>
        </p:txBody>
      </p:sp>
      <p:sp>
        <p:nvSpPr>
          <p:cNvPr id="3" name="Content Placeholder 2"/>
          <p:cNvSpPr>
            <a:spLocks noGrp="1"/>
          </p:cNvSpPr>
          <p:nvPr>
            <p:ph sz="half" idx="1"/>
          </p:nvPr>
        </p:nvSpPr>
        <p:spPr/>
        <p:txBody>
          <a:bodyPr>
            <a:normAutofit fontScale="85000" lnSpcReduction="10000"/>
          </a:bodyPr>
          <a:lstStyle/>
          <a:p>
            <a:pPr marL="0" indent="0">
              <a:buNone/>
            </a:pPr>
            <a:r>
              <a:rPr lang="en-US" dirty="0" smtClean="0"/>
              <a:t>Explain the economic and political unrest that allowed for Mussolini to rise to power.</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Like everyone else, Italy suffered inflation and disrupted trade patterns after WWI.  </a:t>
            </a:r>
          </a:p>
          <a:p>
            <a:r>
              <a:rPr lang="en-US" dirty="0" smtClean="0"/>
              <a:t>There were not enough jobs for the returning soldiers.</a:t>
            </a:r>
          </a:p>
          <a:p>
            <a:r>
              <a:rPr lang="en-US" dirty="0" smtClean="0"/>
              <a:t>Food was in short supply.</a:t>
            </a:r>
          </a:p>
          <a:p>
            <a:r>
              <a:rPr lang="en-US" dirty="0" smtClean="0"/>
              <a:t>In some cities, residents refused to pay for rent in protest over poor living conditions.</a:t>
            </a:r>
          </a:p>
          <a:p>
            <a:r>
              <a:rPr lang="en-US" dirty="0" smtClean="0"/>
              <a:t>In the countryside, peasants took land from landlords.</a:t>
            </a:r>
          </a:p>
          <a:p>
            <a:r>
              <a:rPr lang="en-US" dirty="0" smtClean="0"/>
              <a:t>Italy lacked a strong leader to take control of the situation.</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6653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smtClean="0"/>
              <a:t>500</a:t>
            </a:r>
            <a:endParaRPr lang="en-US" b="1" dirty="0"/>
          </a:p>
        </p:txBody>
      </p:sp>
      <p:sp>
        <p:nvSpPr>
          <p:cNvPr id="3" name="Content Placeholder 2"/>
          <p:cNvSpPr>
            <a:spLocks noGrp="1"/>
          </p:cNvSpPr>
          <p:nvPr>
            <p:ph sz="half" idx="1"/>
          </p:nvPr>
        </p:nvSpPr>
        <p:spPr/>
        <p:txBody>
          <a:bodyPr/>
          <a:lstStyle/>
          <a:p>
            <a:pPr marL="0" indent="0">
              <a:buNone/>
            </a:pPr>
            <a:r>
              <a:rPr lang="en-US" dirty="0" smtClean="0"/>
              <a:t>Explain the five elements of fascism.</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78136089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Mussolini’s Italy</a:t>
            </a:r>
            <a:br>
              <a:rPr lang="en-US" b="1" dirty="0" smtClean="0"/>
            </a:br>
            <a:r>
              <a:rPr lang="en-US" b="1" dirty="0" smtClean="0"/>
              <a:t>500</a:t>
            </a:r>
            <a:endParaRPr lang="en-US" b="1"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Explain the five elements of fascism.</a:t>
            </a:r>
            <a:endParaRPr lang="en-US" dirty="0"/>
          </a:p>
        </p:txBody>
      </p:sp>
      <p:sp>
        <p:nvSpPr>
          <p:cNvPr id="4" name="Content Placeholder 3"/>
          <p:cNvSpPr>
            <a:spLocks noGrp="1"/>
          </p:cNvSpPr>
          <p:nvPr>
            <p:ph sz="half" idx="2"/>
          </p:nvPr>
        </p:nvSpPr>
        <p:spPr>
          <a:xfrm>
            <a:off x="4663280" y="1219200"/>
            <a:ext cx="4480719" cy="5486399"/>
          </a:xfrm>
        </p:spPr>
        <p:txBody>
          <a:bodyPr>
            <a:normAutofit fontScale="92500" lnSpcReduction="20000"/>
          </a:bodyPr>
          <a:lstStyle/>
          <a:p>
            <a:r>
              <a:rPr lang="en-US" dirty="0" smtClean="0"/>
              <a:t>Extreme Nationalism – an emphasis on the greatness of a nation, with the implication that one’s own nation is superior to others.</a:t>
            </a:r>
          </a:p>
          <a:p>
            <a:r>
              <a:rPr lang="en-US" dirty="0" smtClean="0"/>
              <a:t>Totalitarian Government – government attempt to control and organize complete way of life.  The state was more important than the individual.</a:t>
            </a:r>
          </a:p>
          <a:p>
            <a:r>
              <a:rPr lang="en-US" dirty="0" smtClean="0"/>
              <a:t>One-Party System – there was no place for democracy.  Only one party – the Fascist Party.</a:t>
            </a:r>
          </a:p>
          <a:p>
            <a:r>
              <a:rPr lang="en-US" dirty="0" smtClean="0"/>
              <a:t>Autarchy (economic self-sufficiency) – a country that can provide everything it needs for itself does not need to depend on any other country to survive; important in developing the greatness of a state.</a:t>
            </a:r>
          </a:p>
          <a:p>
            <a:r>
              <a:rPr lang="en-US" dirty="0" smtClean="0"/>
              <a:t>Military strength and violence – “peace is absurd; fascism does not believe in it.</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22424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Who was the emperor of Japan at this time?  Who was his general?</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5015510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lstStyle/>
          <a:p>
            <a:pPr marL="0" indent="0">
              <a:buNone/>
            </a:pPr>
            <a:r>
              <a:rPr lang="en-US" dirty="0" smtClean="0"/>
              <a:t>Who was the emperor of Japan at this time?  Who was his general?</a:t>
            </a:r>
            <a:endParaRPr lang="en-US" dirty="0"/>
          </a:p>
        </p:txBody>
      </p:sp>
      <p:sp>
        <p:nvSpPr>
          <p:cNvPr id="4" name="Content Placeholder 3"/>
          <p:cNvSpPr>
            <a:spLocks noGrp="1"/>
          </p:cNvSpPr>
          <p:nvPr>
            <p:ph sz="half" idx="2"/>
          </p:nvPr>
        </p:nvSpPr>
        <p:spPr/>
        <p:txBody>
          <a:bodyPr/>
          <a:lstStyle/>
          <a:p>
            <a:r>
              <a:rPr lang="en-US" dirty="0" smtClean="0"/>
              <a:t>Emperor Hirohito</a:t>
            </a:r>
          </a:p>
          <a:p>
            <a:r>
              <a:rPr lang="en-US" dirty="0" smtClean="0"/>
              <a:t>Hideki </a:t>
            </a:r>
            <a:r>
              <a:rPr lang="en-US" dirty="0" err="1" smtClean="0"/>
              <a:t>Tojo</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68535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a:t>2</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is the significance of Japan’s conques</a:t>
            </a:r>
            <a:r>
              <a:rPr lang="en-US" dirty="0" smtClean="0"/>
              <a:t>t of Manchuria?</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1635682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a:t>2</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is the significance of Japan’s conques</a:t>
            </a:r>
            <a:r>
              <a:rPr lang="en-US" dirty="0" smtClean="0"/>
              <a:t>t of Manchuria?</a:t>
            </a:r>
            <a:endParaRPr lang="en-US" dirty="0"/>
          </a:p>
        </p:txBody>
      </p:sp>
      <p:sp>
        <p:nvSpPr>
          <p:cNvPr id="4" name="Content Placeholder 3"/>
          <p:cNvSpPr>
            <a:spLocks noGrp="1"/>
          </p:cNvSpPr>
          <p:nvPr>
            <p:ph sz="half" idx="2"/>
          </p:nvPr>
        </p:nvSpPr>
        <p:spPr/>
        <p:txBody>
          <a:bodyPr/>
          <a:lstStyle/>
          <a:p>
            <a:r>
              <a:rPr lang="en-US" dirty="0" smtClean="0"/>
              <a:t>Japan invaded Manchuria against the condemnation of the League of Nations.  </a:t>
            </a:r>
          </a:p>
          <a:p>
            <a:r>
              <a:rPr lang="en-US" dirty="0" smtClean="0"/>
              <a:t>Shows the weakness of the League.</a:t>
            </a:r>
            <a:endParaRPr lang="en-US" dirty="0"/>
          </a:p>
        </p:txBody>
      </p:sp>
      <p:sp>
        <p:nvSpPr>
          <p:cNvPr id="5" name="Sun 4">
            <a:hlinkClick r:id="" action="ppaction://hlinkshowjump?jump=nextslide"/>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79794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smtClean="0"/>
              <a:t>Bonus - 100</a:t>
            </a:r>
            <a:endParaRPr lang="en-US" b="1" dirty="0"/>
          </a:p>
        </p:txBody>
      </p:sp>
      <p:sp>
        <p:nvSpPr>
          <p:cNvPr id="3" name="Content Placeholder 2"/>
          <p:cNvSpPr>
            <a:spLocks noGrp="1"/>
          </p:cNvSpPr>
          <p:nvPr>
            <p:ph sz="half" idx="1"/>
          </p:nvPr>
        </p:nvSpPr>
        <p:spPr/>
        <p:txBody>
          <a:bodyPr/>
          <a:lstStyle/>
          <a:p>
            <a:pPr marL="0" indent="0">
              <a:buNone/>
            </a:pPr>
            <a:r>
              <a:rPr lang="en-US" dirty="0" smtClean="0"/>
              <a:t>Aside from Manchuria and China, where else did Japan invade?</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6877554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smtClean="0"/>
              <a:t>Bonus - 100</a:t>
            </a:r>
            <a:endParaRPr lang="en-US" b="1" dirty="0"/>
          </a:p>
        </p:txBody>
      </p:sp>
      <p:sp>
        <p:nvSpPr>
          <p:cNvPr id="3" name="Content Placeholder 2"/>
          <p:cNvSpPr>
            <a:spLocks noGrp="1"/>
          </p:cNvSpPr>
          <p:nvPr>
            <p:ph sz="half" idx="1"/>
          </p:nvPr>
        </p:nvSpPr>
        <p:spPr/>
        <p:txBody>
          <a:bodyPr/>
          <a:lstStyle/>
          <a:p>
            <a:pPr marL="0" indent="0">
              <a:buNone/>
            </a:pPr>
            <a:r>
              <a:rPr lang="en-US" dirty="0" smtClean="0"/>
              <a:t>Aside from Manchuria and China, where else did Japan invade?</a:t>
            </a:r>
            <a:endParaRPr lang="en-US" dirty="0"/>
          </a:p>
        </p:txBody>
      </p:sp>
      <p:sp>
        <p:nvSpPr>
          <p:cNvPr id="4" name="Content Placeholder 3"/>
          <p:cNvSpPr>
            <a:spLocks noGrp="1"/>
          </p:cNvSpPr>
          <p:nvPr>
            <p:ph sz="half" idx="2"/>
          </p:nvPr>
        </p:nvSpPr>
        <p:spPr/>
        <p:txBody>
          <a:bodyPr/>
          <a:lstStyle/>
          <a:p>
            <a:r>
              <a:rPr lang="en-US" dirty="0" smtClean="0"/>
              <a:t>Korea</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956899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lstStyle/>
          <a:p>
            <a:pPr marL="0" indent="0">
              <a:buNone/>
            </a:pPr>
            <a:r>
              <a:rPr lang="en-US" dirty="0" smtClean="0"/>
              <a:t>What happened in Nanking?</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887340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smtClean="0"/>
              <a:t>Bonus - 1</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Why not?</a:t>
            </a: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9305167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What happened in Nanking?</a:t>
            </a:r>
            <a:endParaRPr lang="en-US" dirty="0"/>
          </a:p>
        </p:txBody>
      </p:sp>
      <p:sp>
        <p:nvSpPr>
          <p:cNvPr id="4" name="Content Placeholder 3"/>
          <p:cNvSpPr>
            <a:spLocks noGrp="1"/>
          </p:cNvSpPr>
          <p:nvPr>
            <p:ph sz="half" idx="2"/>
          </p:nvPr>
        </p:nvSpPr>
        <p:spPr>
          <a:xfrm>
            <a:off x="4663280" y="1809748"/>
            <a:ext cx="4252119" cy="4438651"/>
          </a:xfrm>
        </p:spPr>
        <p:txBody>
          <a:bodyPr>
            <a:normAutofit lnSpcReduction="10000"/>
          </a:bodyPr>
          <a:lstStyle/>
          <a:p>
            <a:r>
              <a:rPr lang="en-US" dirty="0" smtClean="0"/>
              <a:t>In 1937, Japanese soldiers advanced further into China and into the city of Nanking.  </a:t>
            </a:r>
          </a:p>
          <a:p>
            <a:r>
              <a:rPr lang="en-US" dirty="0" smtClean="0"/>
              <a:t>Hundreds of thousands of Chinese civilians and unarmed soldiers were murdered by the soldiers of the Imperial Japanese Army.  </a:t>
            </a:r>
            <a:endParaRPr lang="en-US" dirty="0"/>
          </a:p>
          <a:p>
            <a:r>
              <a:rPr lang="en-US" dirty="0" smtClean="0"/>
              <a:t>Widespread rape and looting occurred. </a:t>
            </a:r>
          </a:p>
          <a:p>
            <a:r>
              <a:rPr lang="en-US" dirty="0" smtClean="0"/>
              <a:t>An estimated 250,000 to 300,000 people were killed.</a:t>
            </a:r>
          </a:p>
          <a:p>
            <a:r>
              <a:rPr lang="en-US" dirty="0" smtClean="0"/>
              <a:t>Known as the “Rape of Nanking.”</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21085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a:t>4</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Explain the social, economic, and political unrest that led Japan to behave aggressively.</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5318431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a:t>4</a:t>
            </a:r>
            <a:r>
              <a:rPr lang="en-US" b="1" dirty="0" smtClean="0"/>
              <a:t>00</a:t>
            </a:r>
            <a:endParaRPr lang="en-US" b="1" dirty="0"/>
          </a:p>
        </p:txBody>
      </p:sp>
      <p:sp>
        <p:nvSpPr>
          <p:cNvPr id="3" name="Content Placeholder 2"/>
          <p:cNvSpPr>
            <a:spLocks noGrp="1"/>
          </p:cNvSpPr>
          <p:nvPr>
            <p:ph sz="half" idx="1"/>
          </p:nvPr>
        </p:nvSpPr>
        <p:spPr/>
        <p:txBody>
          <a:bodyPr>
            <a:normAutofit fontScale="92500"/>
          </a:bodyPr>
          <a:lstStyle/>
          <a:p>
            <a:pPr marL="0" indent="0">
              <a:buNone/>
            </a:pPr>
            <a:r>
              <a:rPr lang="en-US" dirty="0" smtClean="0"/>
              <a:t>Explain the social, economic, and political unrest that led Japan to behave aggressively.</a:t>
            </a:r>
            <a:endParaRPr lang="en-US" dirty="0"/>
          </a:p>
        </p:txBody>
      </p:sp>
      <p:sp>
        <p:nvSpPr>
          <p:cNvPr id="4" name="Content Placeholder 3"/>
          <p:cNvSpPr>
            <a:spLocks noGrp="1"/>
          </p:cNvSpPr>
          <p:nvPr>
            <p:ph sz="half" idx="2"/>
          </p:nvPr>
        </p:nvSpPr>
        <p:spPr>
          <a:xfrm>
            <a:off x="4663280" y="1809748"/>
            <a:ext cx="4252119" cy="4819651"/>
          </a:xfrm>
        </p:spPr>
        <p:txBody>
          <a:bodyPr>
            <a:normAutofit fontScale="92500"/>
          </a:bodyPr>
          <a:lstStyle/>
          <a:p>
            <a:r>
              <a:rPr lang="en-US" dirty="0" smtClean="0"/>
              <a:t>Social – Japan experienced a population explosion in the decade after WWI.  By 1932, they were adding a million people each year.  Japan needed more space.</a:t>
            </a:r>
          </a:p>
          <a:p>
            <a:r>
              <a:rPr lang="en-US" dirty="0" smtClean="0"/>
              <a:t>Economic – Japan industrialized like the West and had been paying its way to do so by expanding their exports.  But as a result of the Great Depression, their export trade was cut in half.  They needed to expand their export trade to a larger market.</a:t>
            </a:r>
          </a:p>
          <a:p>
            <a:r>
              <a:rPr lang="en-US" dirty="0" smtClean="0"/>
              <a:t>Political – Many Japanese wanted to return to the traditional ways and dominate Asia.</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610858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smtClean="0"/>
              <a:t>500</a:t>
            </a:r>
            <a:endParaRPr lang="en-US" b="1" dirty="0"/>
          </a:p>
        </p:txBody>
      </p:sp>
      <p:sp>
        <p:nvSpPr>
          <p:cNvPr id="3" name="Content Placeholder 2"/>
          <p:cNvSpPr>
            <a:spLocks noGrp="1"/>
          </p:cNvSpPr>
          <p:nvPr>
            <p:ph sz="half" idx="1"/>
          </p:nvPr>
        </p:nvSpPr>
        <p:spPr/>
        <p:txBody>
          <a:bodyPr/>
          <a:lstStyle/>
          <a:p>
            <a:pPr marL="0" indent="0">
              <a:buNone/>
            </a:pPr>
            <a:r>
              <a:rPr lang="en-US" dirty="0" smtClean="0"/>
              <a:t>Why did Japan look to land in mainland Asia?</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10803256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Imperial Japan</a:t>
            </a:r>
            <a:br>
              <a:rPr lang="en-US" b="1" dirty="0" smtClean="0"/>
            </a:br>
            <a:r>
              <a:rPr lang="en-US" b="1" dirty="0" smtClean="0"/>
              <a:t>500</a:t>
            </a:r>
            <a:endParaRPr lang="en-US" b="1" dirty="0"/>
          </a:p>
        </p:txBody>
      </p:sp>
      <p:sp>
        <p:nvSpPr>
          <p:cNvPr id="3" name="Content Placeholder 2"/>
          <p:cNvSpPr>
            <a:spLocks noGrp="1"/>
          </p:cNvSpPr>
          <p:nvPr>
            <p:ph sz="half" idx="1"/>
          </p:nvPr>
        </p:nvSpPr>
        <p:spPr/>
        <p:txBody>
          <a:bodyPr/>
          <a:lstStyle/>
          <a:p>
            <a:pPr marL="0" indent="0">
              <a:buNone/>
            </a:pPr>
            <a:r>
              <a:rPr lang="en-US" dirty="0" smtClean="0"/>
              <a:t>Why did Japan look to land in mainland Asia?</a:t>
            </a:r>
            <a:endParaRPr lang="en-US" dirty="0"/>
          </a:p>
        </p:txBody>
      </p:sp>
      <p:sp>
        <p:nvSpPr>
          <p:cNvPr id="4" name="Content Placeholder 3"/>
          <p:cNvSpPr>
            <a:spLocks noGrp="1"/>
          </p:cNvSpPr>
          <p:nvPr>
            <p:ph sz="half" idx="2"/>
          </p:nvPr>
        </p:nvSpPr>
        <p:spPr/>
        <p:txBody>
          <a:bodyPr/>
          <a:lstStyle/>
          <a:p>
            <a:r>
              <a:rPr lang="en-US" dirty="0" smtClean="0"/>
              <a:t>The Japanese needed to gain resources for their rapidly growing economy.</a:t>
            </a:r>
          </a:p>
          <a:p>
            <a:r>
              <a:rPr lang="en-US" dirty="0" smtClean="0"/>
              <a:t>They needed more living space for the population.</a:t>
            </a:r>
          </a:p>
          <a:p>
            <a:r>
              <a:rPr lang="en-US" dirty="0" smtClean="0"/>
              <a:t>They needed new markets for Japanese goods.</a:t>
            </a:r>
          </a:p>
          <a:p>
            <a:r>
              <a:rPr lang="en-US" dirty="0" smtClean="0"/>
              <a:t>They wanted to culturally dominate Asia.</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3844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smtClean="0"/>
              <a:t>Bonus - 1</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Why not?</a:t>
            </a:r>
            <a:endParaRPr lang="en-US" dirty="0"/>
          </a:p>
        </p:txBody>
      </p:sp>
      <p:sp>
        <p:nvSpPr>
          <p:cNvPr id="4" name="Content Placeholder 3"/>
          <p:cNvSpPr>
            <a:spLocks noGrp="1"/>
          </p:cNvSpPr>
          <p:nvPr>
            <p:ph sz="half" idx="2"/>
          </p:nvPr>
        </p:nvSpPr>
        <p:spPr/>
        <p:txBody>
          <a:bodyPr/>
          <a:lstStyle/>
          <a:p>
            <a:r>
              <a:rPr lang="en-US" dirty="0" smtClean="0"/>
              <a:t>The United States wanted to remain isolationists.  They did not want to be part of an alliance that would drag them into European affairs.  If the U.S. chooses to intervene, it would be their choice and not because of the League.</a:t>
            </a:r>
            <a:endParaRPr lang="en-US" dirty="0"/>
          </a:p>
        </p:txBody>
      </p:sp>
      <p:sp>
        <p:nvSpPr>
          <p:cNvPr id="5" name="Sun 4">
            <a:hlinkClick r:id="rId2" action="ppaction://hlinksldjump"/>
          </p:cNvPr>
          <p:cNvSpPr/>
          <p:nvPr/>
        </p:nvSpPr>
        <p:spPr>
          <a:xfrm>
            <a:off x="3962400" y="5791200"/>
            <a:ext cx="1143000" cy="10668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9345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League of Nations</a:t>
            </a:r>
            <a:br>
              <a:rPr lang="en-US" b="1" dirty="0" smtClean="0"/>
            </a:br>
            <a:r>
              <a:rPr lang="en-US" b="1" dirty="0"/>
              <a:t>3</a:t>
            </a:r>
            <a:r>
              <a:rPr lang="en-US" b="1" dirty="0" smtClean="0"/>
              <a:t>00</a:t>
            </a:r>
            <a:endParaRPr lang="en-US" b="1" dirty="0"/>
          </a:p>
        </p:txBody>
      </p:sp>
      <p:sp>
        <p:nvSpPr>
          <p:cNvPr id="3" name="Content Placeholder 2"/>
          <p:cNvSpPr>
            <a:spLocks noGrp="1"/>
          </p:cNvSpPr>
          <p:nvPr>
            <p:ph sz="half" idx="1"/>
          </p:nvPr>
        </p:nvSpPr>
        <p:spPr/>
        <p:txBody>
          <a:bodyPr/>
          <a:lstStyle/>
          <a:p>
            <a:pPr marL="0" indent="0">
              <a:buNone/>
            </a:pPr>
            <a:r>
              <a:rPr lang="en-US" dirty="0" smtClean="0"/>
              <a:t>Which countries fell under the guidance of Great Britain as a result of the Mandate System?</a:t>
            </a:r>
            <a:endParaRPr lang="en-US" dirty="0"/>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872459981"/>
      </p:ext>
    </p:extLst>
  </p:cSld>
  <p:clrMapOvr>
    <a:masterClrMapping/>
  </p:clrMapOvr>
</p:sld>
</file>

<file path=ppt/theme/theme1.xml><?xml version="1.0" encoding="utf-8"?>
<a:theme xmlns:a="http://schemas.openxmlformats.org/drawingml/2006/main" name="Autumn">
  <a:themeElements>
    <a:clrScheme name="Custom 5">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000000"/>
      </a:hlink>
      <a:folHlink>
        <a:srgbClr val="FFFFFF"/>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Autumn</Template>
  <TotalTime>625</TotalTime>
  <Words>3090</Words>
  <Application>Microsoft Office PowerPoint</Application>
  <PresentationFormat>On-screen Show (4:3)</PresentationFormat>
  <Paragraphs>285</Paragraphs>
  <Slides>74</Slides>
  <Notes>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Autumn</vt:lpstr>
      <vt:lpstr>Do Now:</vt:lpstr>
      <vt:lpstr>PowerPoint Presentation</vt:lpstr>
      <vt:lpstr>League of Nations 100</vt:lpstr>
      <vt:lpstr>League of Nations 100</vt:lpstr>
      <vt:lpstr>League of Nations 200</vt:lpstr>
      <vt:lpstr>League of Nations 200</vt:lpstr>
      <vt:lpstr>League of Nations Bonus - 100</vt:lpstr>
      <vt:lpstr>League of Nations Bonus - 100</vt:lpstr>
      <vt:lpstr>League of Nations 300</vt:lpstr>
      <vt:lpstr>League of Nations 300</vt:lpstr>
      <vt:lpstr>League of Nations 400</vt:lpstr>
      <vt:lpstr>League of Nations 400</vt:lpstr>
      <vt:lpstr>League of Nations 500</vt:lpstr>
      <vt:lpstr>League of Nations 500</vt:lpstr>
      <vt:lpstr>Great Depression 100</vt:lpstr>
      <vt:lpstr>Great Depression 100</vt:lpstr>
      <vt:lpstr>Great Depression 200</vt:lpstr>
      <vt:lpstr>Great Depression 200</vt:lpstr>
      <vt:lpstr>Great Depression 300</vt:lpstr>
      <vt:lpstr>Great Depression 300</vt:lpstr>
      <vt:lpstr>Great Depression 400</vt:lpstr>
      <vt:lpstr>Great Depression 400</vt:lpstr>
      <vt:lpstr>Great Depression Bonus - 200</vt:lpstr>
      <vt:lpstr>Great Depression Bonus - 200</vt:lpstr>
      <vt:lpstr>Great Depression 500</vt:lpstr>
      <vt:lpstr>Great Depression 500</vt:lpstr>
      <vt:lpstr>Hitler’s Germany 100</vt:lpstr>
      <vt:lpstr>Hitler’s Germany 100</vt:lpstr>
      <vt:lpstr>Hitler’s Germany Bonus - 50</vt:lpstr>
      <vt:lpstr>Hitler’s Germany Bonus - 50</vt:lpstr>
      <vt:lpstr>Hitler’s Germany 200</vt:lpstr>
      <vt:lpstr>Hitler’s Germany 200</vt:lpstr>
      <vt:lpstr>Hitler’s Germany 300</vt:lpstr>
      <vt:lpstr>Hitler’s Germany 300</vt:lpstr>
      <vt:lpstr>Hitler’s Germany 400</vt:lpstr>
      <vt:lpstr>Hitler’s Germany 400</vt:lpstr>
      <vt:lpstr>Hitler’s Germany 500</vt:lpstr>
      <vt:lpstr>Hitler’s Germany 500</vt:lpstr>
      <vt:lpstr>Stalin’s Russia 100</vt:lpstr>
      <vt:lpstr>Stalin’s Russia 100</vt:lpstr>
      <vt:lpstr>Stalin’s Russia 200</vt:lpstr>
      <vt:lpstr>Stalin’s Russia 200</vt:lpstr>
      <vt:lpstr>Stalin’s Russia 300</vt:lpstr>
      <vt:lpstr>Stalin’s Russia 300</vt:lpstr>
      <vt:lpstr>Stalin’s Russia 400</vt:lpstr>
      <vt:lpstr>Stalin’s Russia 400</vt:lpstr>
      <vt:lpstr>Stalin’s Russia Bonus - 200</vt:lpstr>
      <vt:lpstr>Stalin’s Russia Bonus - 200</vt:lpstr>
      <vt:lpstr>Stalin’s Russia 500</vt:lpstr>
      <vt:lpstr>Stalin’s Russia 500</vt:lpstr>
      <vt:lpstr>Mussolini’s Italy 100</vt:lpstr>
      <vt:lpstr>Mussolini’s Italy 100</vt:lpstr>
      <vt:lpstr>Mussolini’s Italy 200</vt:lpstr>
      <vt:lpstr>Mussolini’s Italy 200</vt:lpstr>
      <vt:lpstr>Mussolini’s Italy 300</vt:lpstr>
      <vt:lpstr>Mussolini’s Italy 300</vt:lpstr>
      <vt:lpstr>Mussolini’s Italy Bonus - 150</vt:lpstr>
      <vt:lpstr>Mussolini’s Italy Bonus - 150</vt:lpstr>
      <vt:lpstr>Mussolini’s Italy 400</vt:lpstr>
      <vt:lpstr>Mussolini’s Italy 400</vt:lpstr>
      <vt:lpstr>Mussolini’s Italy 500</vt:lpstr>
      <vt:lpstr>Mussolini’s Italy 500</vt:lpstr>
      <vt:lpstr>Imperial Japan 100</vt:lpstr>
      <vt:lpstr>Imperial Japan 100</vt:lpstr>
      <vt:lpstr>Imperial Japan 200</vt:lpstr>
      <vt:lpstr>Imperial Japan 200</vt:lpstr>
      <vt:lpstr>Imperial Japan Bonus - 100</vt:lpstr>
      <vt:lpstr>Imperial Japan Bonus - 100</vt:lpstr>
      <vt:lpstr>Imperial Japan 300</vt:lpstr>
      <vt:lpstr>Imperial Japan 300</vt:lpstr>
      <vt:lpstr>Imperial Japan 400</vt:lpstr>
      <vt:lpstr>Imperial Japan 400</vt:lpstr>
      <vt:lpstr>Imperial Japan 500</vt:lpstr>
      <vt:lpstr>Imperial Japan 500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Hana A. Hecht (hahecht)</dc:creator>
  <cp:lastModifiedBy>Hana A. Hecht (hahecht)</cp:lastModifiedBy>
  <cp:revision>23</cp:revision>
  <dcterms:created xsi:type="dcterms:W3CDTF">2014-03-18T16:28:24Z</dcterms:created>
  <dcterms:modified xsi:type="dcterms:W3CDTF">2014-03-19T15:23:30Z</dcterms:modified>
</cp:coreProperties>
</file>