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6" r:id="rId7"/>
    <p:sldId id="267" r:id="rId8"/>
    <p:sldId id="269" r:id="rId9"/>
    <p:sldId id="270" r:id="rId10"/>
    <p:sldId id="271" r:id="rId11"/>
    <p:sldId id="272" r:id="rId12"/>
    <p:sldId id="296" r:id="rId13"/>
    <p:sldId id="297" r:id="rId14"/>
    <p:sldId id="298" r:id="rId15"/>
    <p:sldId id="299" r:id="rId16"/>
    <p:sldId id="273" r:id="rId17"/>
    <p:sldId id="300" r:id="rId18"/>
    <p:sldId id="274" r:id="rId19"/>
    <p:sldId id="301" r:id="rId20"/>
    <p:sldId id="295" r:id="rId21"/>
    <p:sldId id="256" r:id="rId22"/>
    <p:sldId id="257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2" autoAdjust="0"/>
    <p:restoredTop sz="94660"/>
  </p:normalViewPr>
  <p:slideViewPr>
    <p:cSldViewPr>
      <p:cViewPr varScale="1">
        <p:scale>
          <a:sx n="68" d="100"/>
          <a:sy n="68" d="100"/>
        </p:scale>
        <p:origin x="1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E7C-EBA1-416C-B054-D8E0445A8B0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3080-9B25-4707-938E-CD2E46B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E7C-EBA1-416C-B054-D8E0445A8B0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3080-9B25-4707-938E-CD2E46B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2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E7C-EBA1-416C-B054-D8E0445A8B0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3080-9B25-4707-938E-CD2E46B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E7C-EBA1-416C-B054-D8E0445A8B0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3080-9B25-4707-938E-CD2E46B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9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E7C-EBA1-416C-B054-D8E0445A8B0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3080-9B25-4707-938E-CD2E46B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E7C-EBA1-416C-B054-D8E0445A8B0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3080-9B25-4707-938E-CD2E46B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E7C-EBA1-416C-B054-D8E0445A8B0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3080-9B25-4707-938E-CD2E46B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1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E7C-EBA1-416C-B054-D8E0445A8B0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3080-9B25-4707-938E-CD2E46B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0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E7C-EBA1-416C-B054-D8E0445A8B0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3080-9B25-4707-938E-CD2E46B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7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E7C-EBA1-416C-B054-D8E0445A8B0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3080-9B25-4707-938E-CD2E46B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E7C-EBA1-416C-B054-D8E0445A8B0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3080-9B25-4707-938E-CD2E46B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9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A8E7C-EBA1-416C-B054-D8E0445A8B0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D3080-9B25-4707-938E-CD2E46B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9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85800"/>
            <a:ext cx="7772400" cy="1470025"/>
          </a:xfrm>
        </p:spPr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799" y="1981200"/>
            <a:ext cx="7010401" cy="3657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Grab today’s Agenda (10:1)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List (and be ready to explain) three causes of World War II.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5334001" cy="51482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German Aggression</a:t>
            </a:r>
          </a:p>
          <a:p>
            <a:r>
              <a:rPr lang="en-US" sz="2400" dirty="0" smtClean="0"/>
              <a:t>In 1933, in defiance of the Treaty of Versailles, as the new chancellor, Hitler ordered Germany to begin rebuilding its military.</a:t>
            </a:r>
          </a:p>
          <a:p>
            <a:r>
              <a:rPr lang="en-US" sz="2400" dirty="0" smtClean="0"/>
              <a:t>Rearming thus began in 1933 and escalated in 1936 as part of Hitler’s plan to begin a war of aggression in which he would restore Germany to its mythical imperial glory.</a:t>
            </a:r>
          </a:p>
          <a:p>
            <a:r>
              <a:rPr lang="en-US" sz="2400" dirty="0" smtClean="0"/>
              <a:t>In 1936, Germany moved into the Rhineland, which, according to the Treaty of Versailles, was supposed to be demilitarized.</a:t>
            </a:r>
          </a:p>
          <a:p>
            <a:r>
              <a:rPr lang="en-US" sz="2400" dirty="0" smtClean="0"/>
              <a:t>In 1938, the Germany army invaded and annexed Austria – the </a:t>
            </a:r>
            <a:r>
              <a:rPr lang="en-US" sz="2400" i="1" dirty="0" smtClean="0"/>
              <a:t>Anschluss</a:t>
            </a:r>
            <a:r>
              <a:rPr lang="en-US" sz="2400" dirty="0" smtClean="0"/>
              <a:t> (“the union).</a:t>
            </a:r>
          </a:p>
          <a:p>
            <a:r>
              <a:rPr lang="en-US" sz="2400" dirty="0" smtClean="0"/>
              <a:t>In 1939, Hitler annexes the Sudetenland – northwest portion of Czechoslovakia that was ethnically German.</a:t>
            </a:r>
          </a:p>
        </p:txBody>
      </p:sp>
      <p:pic>
        <p:nvPicPr>
          <p:cNvPr id="8" name="Picture 2" descr="C:\Users\hahecht\Desktop\resized_second-world-war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96294"/>
            <a:ext cx="3810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599" y="1600200"/>
            <a:ext cx="4552951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Weakness of the League of Nations</a:t>
            </a:r>
          </a:p>
          <a:p>
            <a:r>
              <a:rPr lang="en-US" sz="2000" dirty="0" smtClean="0"/>
              <a:t>Manchuria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China appealed to the League of Nations for assistance.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The League condemned Japanese aggression and asked them to withdraw from China.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Japan ignored and resigned from the League to continue its advance into China.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The League took no further action.</a:t>
            </a:r>
          </a:p>
        </p:txBody>
      </p:sp>
      <p:pic>
        <p:nvPicPr>
          <p:cNvPr id="8" name="Picture 2" descr="C:\Users\hahecht\Desktop\Doorma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2438400"/>
            <a:ext cx="436244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5105401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Weakness of the League of Nations</a:t>
            </a:r>
          </a:p>
          <a:p>
            <a:r>
              <a:rPr lang="en-US" sz="2200" dirty="0" smtClean="0"/>
              <a:t>Ethiopia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Ethiopia appealed to the League for assistance.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The League condemned Italian aggression and imposed sanctions – but not very harsh sanctions because, it was thought, it would provoke war.</a:t>
            </a:r>
          </a:p>
        </p:txBody>
      </p:sp>
      <p:pic>
        <p:nvPicPr>
          <p:cNvPr id="9" name="Picture 3" descr="\\w-sch-staff-12\UserDesktops\hahecht\Desktop\1b05a428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06443"/>
            <a:ext cx="4038600" cy="291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5105401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Weakness of the League of Nations</a:t>
            </a:r>
          </a:p>
          <a:p>
            <a:r>
              <a:rPr lang="en-US" sz="2000" dirty="0" smtClean="0"/>
              <a:t>The Rhineland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France protested to the League on German remilitarization of the Rhineland.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The League took no action.</a:t>
            </a:r>
          </a:p>
        </p:txBody>
      </p:sp>
      <p:pic>
        <p:nvPicPr>
          <p:cNvPr id="8" name="Picture 2" descr="\\w-sch-staff-12\UserDesktops\hahecht\Desktop\Rhinela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93523"/>
            <a:ext cx="4038600" cy="31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2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" y="1719226"/>
            <a:ext cx="5105401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Weakness of the League of Nations</a:t>
            </a:r>
          </a:p>
          <a:p>
            <a:r>
              <a:rPr lang="en-US" sz="2000" dirty="0" smtClean="0"/>
              <a:t>The Anschluss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The Treaty of Versailles forbade the union between Austria and Germany.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When Hitler annexed Austria, complaints were voiced in the League but nothing was backed by force.</a:t>
            </a:r>
          </a:p>
        </p:txBody>
      </p:sp>
      <p:pic>
        <p:nvPicPr>
          <p:cNvPr id="9" name="Picture 2" descr="\\w-sch-staff-12\UserDesktops\hahecht\Desktop\anschluss1_13627641183063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52390"/>
            <a:ext cx="4038600" cy="24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0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10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Weakness of the League of Nations</a:t>
            </a:r>
          </a:p>
          <a:p>
            <a:r>
              <a:rPr lang="en-US" sz="2000" dirty="0" smtClean="0"/>
              <a:t>Sudetenland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British Prime Minister Neville Chamberlain directly dealt with Hitler concerning his annexation of the Sudetenland.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Munich Agreement – Germany would complete its occupation of the Sudetenland for the sake of “saving the peace.”  If Czechoslovakia wanted to fight the occupation, they would be alone.</a:t>
            </a:r>
          </a:p>
        </p:txBody>
      </p:sp>
      <p:pic>
        <p:nvPicPr>
          <p:cNvPr id="9" name="Picture 2" descr="\\w-sch-staff-12\UserDesktops\hahecht\Desktop\sudetenland_1938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22957"/>
            <a:ext cx="4038600" cy="22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5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066800"/>
            <a:ext cx="5105401" cy="5681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Appeasement</a:t>
            </a:r>
          </a:p>
          <a:p>
            <a:r>
              <a:rPr lang="en-US" sz="1600" dirty="0" smtClean="0"/>
              <a:t>A diplomatic policy of making political or material concessions to an enemy power in order to avoid conflict.</a:t>
            </a:r>
          </a:p>
          <a:p>
            <a:r>
              <a:rPr lang="en-US" sz="1600" dirty="0" smtClean="0"/>
              <a:t>The member nations of the League, particularly England under Prime Minister Chamberlain, took on a policy of appeasement in order to prevent another world war.</a:t>
            </a:r>
          </a:p>
          <a:p>
            <a:r>
              <a:rPr lang="en-US" sz="1600" dirty="0" smtClean="0"/>
              <a:t>Hitler viewed this appeasement as a lack of power on the League of Nations and essentially an open invitation on taking whatever he wanted.  He saw that he would not get much push-back on whatever he did.</a:t>
            </a:r>
          </a:p>
        </p:txBody>
      </p:sp>
      <p:pic>
        <p:nvPicPr>
          <p:cNvPr id="8" name="Picture 2" descr="C:\Users\hahecht\Desktop\chotiner-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34774"/>
            <a:ext cx="4038600" cy="24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066800"/>
            <a:ext cx="5060115" cy="5681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Appeasement</a:t>
            </a:r>
          </a:p>
          <a:p>
            <a:r>
              <a:rPr lang="en-US" sz="1600" dirty="0" smtClean="0"/>
              <a:t>A diplomatic policy of making political or material concessions to an enemy power in order to avoid conflict.</a:t>
            </a:r>
          </a:p>
          <a:p>
            <a:r>
              <a:rPr lang="en-US" sz="1600" dirty="0" smtClean="0"/>
              <a:t>The member nations of the League, particularly England under Prime Minister Chamberlain, took on a policy of appeasement in order to prevent another world war.</a:t>
            </a:r>
          </a:p>
          <a:p>
            <a:r>
              <a:rPr lang="en-US" sz="1600" dirty="0" smtClean="0"/>
              <a:t>Hitler viewed this appeasement as a lack of power on the League of Nations and essentially an open invitation on taking whatever he wanted.  He saw that he would not get much push-back on whatever he did.</a:t>
            </a:r>
          </a:p>
          <a:p>
            <a:r>
              <a:rPr lang="en-US" sz="1600" dirty="0" smtClean="0"/>
              <a:t>Nazi-Soviet Pact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Non-aggression pact with Stalin, 1939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Stalin agreed not to interfere with Hitler’s plan as long as Hitler agreed to leave the USSR alone.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Significance:  Allowed Hitler to focus on his plans to dominate Western Europe.</a:t>
            </a:r>
          </a:p>
        </p:txBody>
      </p:sp>
      <p:pic>
        <p:nvPicPr>
          <p:cNvPr id="7" name="Picture 2" descr="C:\Users\hahecht\Desktop\Roadto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14" y="1600200"/>
            <a:ext cx="34742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560552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Isolationism and Pacifism</a:t>
            </a:r>
          </a:p>
          <a:p>
            <a:r>
              <a:rPr lang="en-US" sz="2400" dirty="0" smtClean="0"/>
              <a:t>The United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Chose to remain isolationist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They were still recovering from the Great Depression and could not afford to be concerned with the event sin Europe.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While they did communicate with the aggressive powers to stop what they were doing, they took no action to enforce this policy.</a:t>
            </a:r>
          </a:p>
        </p:txBody>
      </p:sp>
      <p:pic>
        <p:nvPicPr>
          <p:cNvPr id="8" name="Picture 2" descr="C:\Users\hahecht\Desktop\10515c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20" y="1600200"/>
            <a:ext cx="35384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605520" cy="5529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Isolationism and Pacifism</a:t>
            </a:r>
          </a:p>
          <a:p>
            <a:r>
              <a:rPr lang="en-US" sz="2400" dirty="0" smtClean="0"/>
              <a:t>The rest of Europe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They were still recovering from the Great Depression and could not afford to be entrenched in yet another World War.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While they did communicate (via the League) to the aggressive powers to stop what they were doing, they took no action to enforce this policy.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Any further action, they feared, would begin another world war.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They chose to pacify these aggressive leaders than risk World War II.</a:t>
            </a:r>
          </a:p>
        </p:txBody>
      </p:sp>
      <p:pic>
        <p:nvPicPr>
          <p:cNvPr id="8" name="Picture 2" descr="C:\Users\hahecht\Desktop\10515c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20" y="1600200"/>
            <a:ext cx="35384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85800"/>
            <a:ext cx="7772400" cy="1470025"/>
          </a:xfrm>
        </p:spPr>
        <p:txBody>
          <a:bodyPr/>
          <a:lstStyle/>
          <a:p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b="1" dirty="0" smtClean="0"/>
              <a:t>Causes of 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799" y="2362200"/>
            <a:ext cx="6858001" cy="3733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WHII.12a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TSWDK of the worldwide impact of World War II by explaining economic and political causes, describing major events, and identifying leaders of the war.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economic and political causes led to World War II.</a:t>
            </a:r>
          </a:p>
          <a:p>
            <a:r>
              <a:rPr lang="en-US" dirty="0" smtClean="0"/>
              <a:t>Economic and political causes of WWII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Aggression by the totalitarian powers of Germany, Italy and Japan.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Nationalism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Failures of the Treaty of Versailles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Weakness of the League of Nations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Appeasement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Tendencies toward isolationism and pacifism in Europe and the United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Causes</a:t>
            </a:r>
          </a:p>
          <a:p>
            <a:r>
              <a:rPr lang="en-US" dirty="0" smtClean="0"/>
              <a:t>Social Causes</a:t>
            </a:r>
          </a:p>
          <a:p>
            <a:r>
              <a:rPr lang="en-US" dirty="0" smtClean="0"/>
              <a:t>Political Causes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105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Great Depression</a:t>
            </a:r>
          </a:p>
          <a:p>
            <a:r>
              <a:rPr lang="en-US" dirty="0" smtClean="0"/>
              <a:t>The economic catastrophe that hit Europe and the United States during the 1930s decimated their economies.</a:t>
            </a:r>
          </a:p>
          <a:p>
            <a:r>
              <a:rPr lang="en-US" dirty="0" smtClean="0"/>
              <a:t>In Europe, the failure of governments to meet the growing needs of their people, now destitute opened the door for an authoritarian government with promises of hope.</a:t>
            </a:r>
          </a:p>
        </p:txBody>
      </p:sp>
      <p:pic>
        <p:nvPicPr>
          <p:cNvPr id="7" name="Picture 2" descr="C:\Users\hahecht\Desktop\great-depression-fami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51054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War Debt</a:t>
            </a:r>
          </a:p>
          <a:p>
            <a:r>
              <a:rPr lang="en-US" dirty="0" smtClean="0"/>
              <a:t>The Treaty of Versailles required that Germany pay reparations for the damage caused during the Great War.</a:t>
            </a:r>
          </a:p>
          <a:p>
            <a:r>
              <a:rPr lang="en-US" dirty="0" smtClean="0"/>
              <a:t>These payments, on top of their own recovery from the war, made the situation worse in Germany.</a:t>
            </a:r>
            <a:endParaRPr lang="en-US" dirty="0"/>
          </a:p>
        </p:txBody>
      </p:sp>
      <p:pic>
        <p:nvPicPr>
          <p:cNvPr id="8" name="Picture 2" descr="C:\Users\hahecht\Desktop\1057405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98195"/>
            <a:ext cx="4038600" cy="33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59693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Nationalism</a:t>
            </a:r>
          </a:p>
          <a:p>
            <a:r>
              <a:rPr lang="en-US" dirty="0" smtClean="0"/>
              <a:t>Germany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 “War Guilt” Clause in the Treaty of Versailles destroyed the pride of the German people.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 Nazi Party promised to bring back the glory of the German people – The Third Reich.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“Living Space” for the growing German population.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C:\Users\hahecht\Desktop\dubiftfro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91" y="1600200"/>
            <a:ext cx="31746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6975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Nationalism </a:t>
            </a:r>
          </a:p>
          <a:p>
            <a:r>
              <a:rPr lang="en-US" dirty="0" smtClean="0"/>
              <a:t>Italy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Bring back the glory of Ancient Rome</a:t>
            </a:r>
            <a:endParaRPr lang="en-US" dirty="0"/>
          </a:p>
          <a:p>
            <a:r>
              <a:rPr lang="en-US" dirty="0" smtClean="0"/>
              <a:t>Japan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Needed </a:t>
            </a:r>
            <a:r>
              <a:rPr lang="en-US" dirty="0"/>
              <a:t>raw materials for growing Japanese </a:t>
            </a:r>
            <a:r>
              <a:rPr lang="en-US" dirty="0" smtClean="0"/>
              <a:t>population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Needed </a:t>
            </a:r>
            <a:r>
              <a:rPr lang="en-US" dirty="0"/>
              <a:t>“living space” for the growing Japanese population.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8" name="Picture 2" descr="C:\Users\hahecht\Desktop\nationalism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34" y="533400"/>
            <a:ext cx="2209800" cy="310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ahecht\Desktop\japrop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68" y="3628645"/>
            <a:ext cx="2231172" cy="31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53340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Japanese Aggression</a:t>
            </a:r>
          </a:p>
          <a:p>
            <a:r>
              <a:rPr lang="en-US" sz="2400" dirty="0" smtClean="0"/>
              <a:t>World War II in the Pacific officially began with the Japanese expansion in East Asia in 1931 with the invasion of Manchuria.  (Although WWII did not officially begin until 1939.)</a:t>
            </a:r>
          </a:p>
          <a:p>
            <a:r>
              <a:rPr lang="en-US" sz="2400" dirty="0" smtClean="0"/>
              <a:t>It continued in 1937 with a brutal attack on China.</a:t>
            </a:r>
          </a:p>
        </p:txBody>
      </p:sp>
      <p:pic>
        <p:nvPicPr>
          <p:cNvPr id="7" name="Picture 2" descr="C:\Users\hahecht\Desktop\y188926542608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443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4941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Italian Aggression</a:t>
            </a:r>
          </a:p>
          <a:p>
            <a:r>
              <a:rPr lang="en-US" sz="2000" dirty="0" smtClean="0"/>
              <a:t>While Italy controlled some areas in Africa, it had failed several times to colonize Ethiopia.</a:t>
            </a:r>
          </a:p>
          <a:p>
            <a:r>
              <a:rPr lang="en-US" sz="2000" dirty="0" smtClean="0"/>
              <a:t>In October 1935, Mussolini successfully takes control of Ethiopia.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Over 400,000 Italian troops fought in Ethiopia.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The poorly armed Ethiopians were no match for Italy’s modern tanks and airplanes.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The Italians even used mustard gas!</a:t>
            </a:r>
          </a:p>
        </p:txBody>
      </p:sp>
      <p:pic>
        <p:nvPicPr>
          <p:cNvPr id="8" name="Picture 2" descr="C:\Users\hahecht\Desktop\USTroopsSici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23" y="2209800"/>
            <a:ext cx="420217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1108</Words>
  <Application>Microsoft Office PowerPoint</Application>
  <PresentationFormat>On-screen Show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Courier New</vt:lpstr>
      <vt:lpstr>Office Theme</vt:lpstr>
      <vt:lpstr>Do Now:</vt:lpstr>
      <vt:lpstr>Objective: Causes of World War II</vt:lpstr>
      <vt:lpstr>Causes of World War II</vt:lpstr>
      <vt:lpstr>Economic Causes</vt:lpstr>
      <vt:lpstr>Economic Causes</vt:lpstr>
      <vt:lpstr>Social Causes</vt:lpstr>
      <vt:lpstr>Social Causes</vt:lpstr>
      <vt:lpstr>Political Causes</vt:lpstr>
      <vt:lpstr>Political Causes</vt:lpstr>
      <vt:lpstr>Political Causes</vt:lpstr>
      <vt:lpstr>Political Causes</vt:lpstr>
      <vt:lpstr>Political Causes</vt:lpstr>
      <vt:lpstr>Political Causes</vt:lpstr>
      <vt:lpstr>Political Causes</vt:lpstr>
      <vt:lpstr>Political Causes</vt:lpstr>
      <vt:lpstr>Political Causes</vt:lpstr>
      <vt:lpstr>Political Causes</vt:lpstr>
      <vt:lpstr>Political Causes</vt:lpstr>
      <vt:lpstr>Political Causes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Name</dc:creator>
  <cp:lastModifiedBy>Hana A. Hecht (hahecht)</cp:lastModifiedBy>
  <cp:revision>32</cp:revision>
  <dcterms:created xsi:type="dcterms:W3CDTF">2013-04-10T01:31:52Z</dcterms:created>
  <dcterms:modified xsi:type="dcterms:W3CDTF">2016-04-04T15:31:32Z</dcterms:modified>
</cp:coreProperties>
</file>