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3" r:id="rId2"/>
    <p:sldId id="261" r:id="rId3"/>
    <p:sldId id="260" r:id="rId4"/>
    <p:sldId id="276" r:id="rId5"/>
    <p:sldId id="277" r:id="rId6"/>
    <p:sldId id="278" r:id="rId7"/>
    <p:sldId id="297" r:id="rId8"/>
    <p:sldId id="298" r:id="rId9"/>
    <p:sldId id="299" r:id="rId10"/>
    <p:sldId id="306" r:id="rId11"/>
    <p:sldId id="307" r:id="rId12"/>
    <p:sldId id="314" r:id="rId13"/>
    <p:sldId id="308" r:id="rId14"/>
    <p:sldId id="309" r:id="rId15"/>
    <p:sldId id="334" r:id="rId16"/>
    <p:sldId id="310" r:id="rId17"/>
    <p:sldId id="311" r:id="rId18"/>
    <p:sldId id="312" r:id="rId19"/>
    <p:sldId id="313" r:id="rId20"/>
    <p:sldId id="315" r:id="rId21"/>
    <p:sldId id="295" r:id="rId22"/>
    <p:sldId id="256" r:id="rId23"/>
    <p:sldId id="257" r:id="rId24"/>
    <p:sldId id="25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48" y="5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2A8E7C-EBA1-416C-B054-D8E0445A8B01}" type="datetimeFigureOut">
              <a:rPr lang="en-US" smtClean="0"/>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D3080-9B25-4707-938E-CD2E46B0468C}" type="slidenum">
              <a:rPr lang="en-US" smtClean="0"/>
              <a:t>‹#›</a:t>
            </a:fld>
            <a:endParaRPr lang="en-US"/>
          </a:p>
        </p:txBody>
      </p:sp>
    </p:spTree>
    <p:extLst>
      <p:ext uri="{BB962C8B-B14F-4D97-AF65-F5344CB8AC3E}">
        <p14:creationId xmlns:p14="http://schemas.microsoft.com/office/powerpoint/2010/main" val="2731558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2A8E7C-EBA1-416C-B054-D8E0445A8B01}" type="datetimeFigureOut">
              <a:rPr lang="en-US" smtClean="0"/>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D3080-9B25-4707-938E-CD2E46B0468C}" type="slidenum">
              <a:rPr lang="en-US" smtClean="0"/>
              <a:t>‹#›</a:t>
            </a:fld>
            <a:endParaRPr lang="en-US"/>
          </a:p>
        </p:txBody>
      </p:sp>
    </p:spTree>
    <p:extLst>
      <p:ext uri="{BB962C8B-B14F-4D97-AF65-F5344CB8AC3E}">
        <p14:creationId xmlns:p14="http://schemas.microsoft.com/office/powerpoint/2010/main" val="2735127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2A8E7C-EBA1-416C-B054-D8E0445A8B01}" type="datetimeFigureOut">
              <a:rPr lang="en-US" smtClean="0"/>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D3080-9B25-4707-938E-CD2E46B0468C}" type="slidenum">
              <a:rPr lang="en-US" smtClean="0"/>
              <a:t>‹#›</a:t>
            </a:fld>
            <a:endParaRPr lang="en-US"/>
          </a:p>
        </p:txBody>
      </p:sp>
    </p:spTree>
    <p:extLst>
      <p:ext uri="{BB962C8B-B14F-4D97-AF65-F5344CB8AC3E}">
        <p14:creationId xmlns:p14="http://schemas.microsoft.com/office/powerpoint/2010/main" val="2307846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2A8E7C-EBA1-416C-B054-D8E0445A8B01}" type="datetimeFigureOut">
              <a:rPr lang="en-US" smtClean="0"/>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D3080-9B25-4707-938E-CD2E46B0468C}" type="slidenum">
              <a:rPr lang="en-US" smtClean="0"/>
              <a:t>‹#›</a:t>
            </a:fld>
            <a:endParaRPr lang="en-US"/>
          </a:p>
        </p:txBody>
      </p:sp>
    </p:spTree>
    <p:extLst>
      <p:ext uri="{BB962C8B-B14F-4D97-AF65-F5344CB8AC3E}">
        <p14:creationId xmlns:p14="http://schemas.microsoft.com/office/powerpoint/2010/main" val="4163390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2A8E7C-EBA1-416C-B054-D8E0445A8B01}" type="datetimeFigureOut">
              <a:rPr lang="en-US" smtClean="0"/>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D3080-9B25-4707-938E-CD2E46B0468C}" type="slidenum">
              <a:rPr lang="en-US" smtClean="0"/>
              <a:t>‹#›</a:t>
            </a:fld>
            <a:endParaRPr lang="en-US"/>
          </a:p>
        </p:txBody>
      </p:sp>
    </p:spTree>
    <p:extLst>
      <p:ext uri="{BB962C8B-B14F-4D97-AF65-F5344CB8AC3E}">
        <p14:creationId xmlns:p14="http://schemas.microsoft.com/office/powerpoint/2010/main" val="1227847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2A8E7C-EBA1-416C-B054-D8E0445A8B01}" type="datetimeFigureOut">
              <a:rPr lang="en-US" smtClean="0"/>
              <a:t>4/5/2016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CD3080-9B25-4707-938E-CD2E46B0468C}" type="slidenum">
              <a:rPr lang="en-US" smtClean="0"/>
              <a:t>‹#›</a:t>
            </a:fld>
            <a:endParaRPr lang="en-US"/>
          </a:p>
        </p:txBody>
      </p:sp>
    </p:spTree>
    <p:extLst>
      <p:ext uri="{BB962C8B-B14F-4D97-AF65-F5344CB8AC3E}">
        <p14:creationId xmlns:p14="http://schemas.microsoft.com/office/powerpoint/2010/main" val="979543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2A8E7C-EBA1-416C-B054-D8E0445A8B01}" type="datetimeFigureOut">
              <a:rPr lang="en-US" smtClean="0"/>
              <a:t>4/5/2016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CD3080-9B25-4707-938E-CD2E46B0468C}" type="slidenum">
              <a:rPr lang="en-US" smtClean="0"/>
              <a:t>‹#›</a:t>
            </a:fld>
            <a:endParaRPr lang="en-US"/>
          </a:p>
        </p:txBody>
      </p:sp>
    </p:spTree>
    <p:extLst>
      <p:ext uri="{BB962C8B-B14F-4D97-AF65-F5344CB8AC3E}">
        <p14:creationId xmlns:p14="http://schemas.microsoft.com/office/powerpoint/2010/main" val="1009510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2A8E7C-EBA1-416C-B054-D8E0445A8B01}" type="datetimeFigureOut">
              <a:rPr lang="en-US" smtClean="0"/>
              <a:t>4/5/2016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CD3080-9B25-4707-938E-CD2E46B0468C}" type="slidenum">
              <a:rPr lang="en-US" smtClean="0"/>
              <a:t>‹#›</a:t>
            </a:fld>
            <a:endParaRPr lang="en-US"/>
          </a:p>
        </p:txBody>
      </p:sp>
    </p:spTree>
    <p:extLst>
      <p:ext uri="{BB962C8B-B14F-4D97-AF65-F5344CB8AC3E}">
        <p14:creationId xmlns:p14="http://schemas.microsoft.com/office/powerpoint/2010/main" val="2522803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2A8E7C-EBA1-416C-B054-D8E0445A8B01}" type="datetimeFigureOut">
              <a:rPr lang="en-US" smtClean="0"/>
              <a:t>4/5/2016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CD3080-9B25-4707-938E-CD2E46B0468C}" type="slidenum">
              <a:rPr lang="en-US" smtClean="0"/>
              <a:t>‹#›</a:t>
            </a:fld>
            <a:endParaRPr lang="en-US"/>
          </a:p>
        </p:txBody>
      </p:sp>
    </p:spTree>
    <p:extLst>
      <p:ext uri="{BB962C8B-B14F-4D97-AF65-F5344CB8AC3E}">
        <p14:creationId xmlns:p14="http://schemas.microsoft.com/office/powerpoint/2010/main" val="3656674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2A8E7C-EBA1-416C-B054-D8E0445A8B01}" type="datetimeFigureOut">
              <a:rPr lang="en-US" smtClean="0"/>
              <a:t>4/5/2016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CD3080-9B25-4707-938E-CD2E46B0468C}" type="slidenum">
              <a:rPr lang="en-US" smtClean="0"/>
              <a:t>‹#›</a:t>
            </a:fld>
            <a:endParaRPr lang="en-US"/>
          </a:p>
        </p:txBody>
      </p:sp>
    </p:spTree>
    <p:extLst>
      <p:ext uri="{BB962C8B-B14F-4D97-AF65-F5344CB8AC3E}">
        <p14:creationId xmlns:p14="http://schemas.microsoft.com/office/powerpoint/2010/main" val="4197735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2A8E7C-EBA1-416C-B054-D8E0445A8B01}" type="datetimeFigureOut">
              <a:rPr lang="en-US" smtClean="0"/>
              <a:t>4/5/2016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CD3080-9B25-4707-938E-CD2E46B0468C}" type="slidenum">
              <a:rPr lang="en-US" smtClean="0"/>
              <a:t>‹#›</a:t>
            </a:fld>
            <a:endParaRPr lang="en-US"/>
          </a:p>
        </p:txBody>
      </p:sp>
    </p:spTree>
    <p:extLst>
      <p:ext uri="{BB962C8B-B14F-4D97-AF65-F5344CB8AC3E}">
        <p14:creationId xmlns:p14="http://schemas.microsoft.com/office/powerpoint/2010/main" val="2588191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2A8E7C-EBA1-416C-B054-D8E0445A8B01}" type="datetimeFigureOut">
              <a:rPr lang="en-US" smtClean="0"/>
              <a:t>4/5/2016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CD3080-9B25-4707-938E-CD2E46B0468C}" type="slidenum">
              <a:rPr lang="en-US" smtClean="0"/>
              <a:t>‹#›</a:t>
            </a:fld>
            <a:endParaRPr lang="en-US"/>
          </a:p>
        </p:txBody>
      </p:sp>
    </p:spTree>
    <p:extLst>
      <p:ext uri="{BB962C8B-B14F-4D97-AF65-F5344CB8AC3E}">
        <p14:creationId xmlns:p14="http://schemas.microsoft.com/office/powerpoint/2010/main" val="1434592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l8fjvfmnMqc" TargetMode="External"/><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wmf"/><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bit.ly/pvs9t8" TargetMode="External"/><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w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IG08J00T\MC900228853[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1066799" y="109575"/>
            <a:ext cx="7010401" cy="66388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sz="3200" dirty="0" smtClean="0"/>
              <a:t>Do Now:</a:t>
            </a:r>
            <a:br>
              <a:rPr lang="en-US" sz="3200" dirty="0" smtClean="0"/>
            </a:br>
            <a:r>
              <a:rPr lang="en-US" sz="3200" dirty="0" smtClean="0"/>
              <a:t>Grab today’s Agenda (10:3). </a:t>
            </a:r>
            <a:r>
              <a:rPr lang="en-US" sz="3200" dirty="0" smtClean="0"/>
              <a:t>Watch the cartoon.  What are your thoughts?</a:t>
            </a:r>
            <a:endParaRPr lang="en-US" sz="3200" dirty="0"/>
          </a:p>
        </p:txBody>
      </p:sp>
      <p:sp>
        <p:nvSpPr>
          <p:cNvPr id="14" name="Rectangle 13"/>
          <p:cNvSpPr/>
          <p:nvPr/>
        </p:nvSpPr>
        <p:spPr>
          <a:xfrm>
            <a:off x="2447863" y="2967335"/>
            <a:ext cx="4248279"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hlinkClick r:id="rId3"/>
              </a:rPr>
              <a:t>The Thrifty Pig</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36591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IG08J00T\MC900228853[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1066799" y="109575"/>
            <a:ext cx="7010401" cy="66388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War Continues</a:t>
            </a:r>
            <a:endParaRPr lang="en-US" dirty="0"/>
          </a:p>
        </p:txBody>
      </p:sp>
      <p:sp>
        <p:nvSpPr>
          <p:cNvPr id="3" name="Content Placeholder 2"/>
          <p:cNvSpPr>
            <a:spLocks noGrp="1"/>
          </p:cNvSpPr>
          <p:nvPr>
            <p:ph sz="half" idx="1"/>
          </p:nvPr>
        </p:nvSpPr>
        <p:spPr>
          <a:xfrm>
            <a:off x="-76200" y="1143000"/>
            <a:ext cx="4724400" cy="5638800"/>
          </a:xfrm>
        </p:spPr>
        <p:txBody>
          <a:bodyPr>
            <a:noAutofit/>
          </a:bodyPr>
          <a:lstStyle/>
          <a:p>
            <a:pPr marL="0" indent="0">
              <a:buNone/>
            </a:pPr>
            <a:r>
              <a:rPr lang="en-US" sz="1800" dirty="0" smtClean="0"/>
              <a:t>Pearl Harbor</a:t>
            </a:r>
          </a:p>
          <a:p>
            <a:r>
              <a:rPr lang="en-US" sz="1800" dirty="0" smtClean="0"/>
              <a:t>In an attempt to get Japan out of China, the United States halted all trade with Japan.</a:t>
            </a:r>
          </a:p>
          <a:p>
            <a:pPr marL="0" indent="0">
              <a:buNone/>
            </a:pPr>
            <a:endParaRPr lang="en-US" sz="1800" dirty="0" smtClean="0"/>
          </a:p>
        </p:txBody>
      </p:sp>
      <p:pic>
        <p:nvPicPr>
          <p:cNvPr id="8" name="Picture 2" descr="\\w-sch-staff-12\UserDesktops\hahecht\Desktop\NanbanCarrack.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999512"/>
            <a:ext cx="4038600" cy="3727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59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IG08J00T\MC900228853[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1066799" y="109575"/>
            <a:ext cx="7010401" cy="66388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War Continues</a:t>
            </a:r>
            <a:endParaRPr lang="en-US" dirty="0"/>
          </a:p>
        </p:txBody>
      </p:sp>
      <p:sp>
        <p:nvSpPr>
          <p:cNvPr id="3" name="Content Placeholder 2"/>
          <p:cNvSpPr>
            <a:spLocks noGrp="1"/>
          </p:cNvSpPr>
          <p:nvPr>
            <p:ph sz="half" idx="1"/>
          </p:nvPr>
        </p:nvSpPr>
        <p:spPr>
          <a:xfrm>
            <a:off x="-76200" y="1143000"/>
            <a:ext cx="4724400" cy="5638800"/>
          </a:xfrm>
        </p:spPr>
        <p:txBody>
          <a:bodyPr>
            <a:noAutofit/>
          </a:bodyPr>
          <a:lstStyle/>
          <a:p>
            <a:pPr marL="0" indent="0">
              <a:buNone/>
            </a:pPr>
            <a:r>
              <a:rPr lang="en-US" sz="1800" dirty="0" smtClean="0"/>
              <a:t>Pearl Harbor</a:t>
            </a:r>
          </a:p>
          <a:p>
            <a:r>
              <a:rPr lang="en-US" sz="1800" dirty="0" smtClean="0"/>
              <a:t>In an attempt to get Japan out of China, the United States halted all trade with Japan.</a:t>
            </a:r>
          </a:p>
          <a:p>
            <a:r>
              <a:rPr lang="en-US" sz="1800" dirty="0" smtClean="0"/>
              <a:t>General </a:t>
            </a:r>
            <a:r>
              <a:rPr lang="en-US" sz="1800" dirty="0" err="1" smtClean="0"/>
              <a:t>Tojo</a:t>
            </a:r>
            <a:endParaRPr lang="en-US" sz="1800" dirty="0" smtClean="0"/>
          </a:p>
        </p:txBody>
      </p:sp>
      <p:sp>
        <p:nvSpPr>
          <p:cNvPr id="4" name="Content Placeholder 3"/>
          <p:cNvSpPr>
            <a:spLocks noGrp="1"/>
          </p:cNvSpPr>
          <p:nvPr>
            <p:ph sz="half" idx="2"/>
          </p:nvPr>
        </p:nvSpPr>
        <p:spPr/>
        <p:txBody>
          <a:bodyPr/>
          <a:lstStyle/>
          <a:p>
            <a:endParaRPr lang="en-US"/>
          </a:p>
        </p:txBody>
      </p:sp>
      <p:pic>
        <p:nvPicPr>
          <p:cNvPr id="2050" name="Picture 2" descr="\\w-sch-staff-12\UserDesktops\hahecht\Desktop\Hideki_Toj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2638" y="1560511"/>
            <a:ext cx="2189162" cy="279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9824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IG08J00T\MC900228853[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1066799" y="109575"/>
            <a:ext cx="7010401" cy="66388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War Continues</a:t>
            </a:r>
            <a:endParaRPr lang="en-US" dirty="0"/>
          </a:p>
        </p:txBody>
      </p:sp>
      <p:sp>
        <p:nvSpPr>
          <p:cNvPr id="3" name="Content Placeholder 2"/>
          <p:cNvSpPr>
            <a:spLocks noGrp="1"/>
          </p:cNvSpPr>
          <p:nvPr>
            <p:ph sz="half" idx="1"/>
          </p:nvPr>
        </p:nvSpPr>
        <p:spPr>
          <a:xfrm>
            <a:off x="-76200" y="1143000"/>
            <a:ext cx="4724400" cy="5638800"/>
          </a:xfrm>
        </p:spPr>
        <p:txBody>
          <a:bodyPr>
            <a:noAutofit/>
          </a:bodyPr>
          <a:lstStyle/>
          <a:p>
            <a:pPr marL="0" indent="0">
              <a:buNone/>
            </a:pPr>
            <a:r>
              <a:rPr lang="en-US" sz="1800" dirty="0" smtClean="0"/>
              <a:t>Pearl Harbor</a:t>
            </a:r>
          </a:p>
          <a:p>
            <a:r>
              <a:rPr lang="en-US" sz="1800" dirty="0" smtClean="0"/>
              <a:t>In an attempt to get Japan out of China, the United States halted all trade with Japan.</a:t>
            </a:r>
          </a:p>
          <a:p>
            <a:r>
              <a:rPr lang="en-US" sz="1800" dirty="0" smtClean="0"/>
              <a:t>General </a:t>
            </a:r>
            <a:r>
              <a:rPr lang="en-US" sz="1800" dirty="0" err="1" smtClean="0"/>
              <a:t>Tojo</a:t>
            </a:r>
            <a:r>
              <a:rPr lang="en-US" sz="1800" dirty="0" smtClean="0"/>
              <a:t>, with the approval of Emperor Hirohito, plans an attack on the American Naval Base in Pearl Harbor, Hawaii.</a:t>
            </a:r>
          </a:p>
        </p:txBody>
      </p:sp>
      <p:sp>
        <p:nvSpPr>
          <p:cNvPr id="4" name="Content Placeholder 3"/>
          <p:cNvSpPr>
            <a:spLocks noGrp="1"/>
          </p:cNvSpPr>
          <p:nvPr>
            <p:ph sz="half" idx="2"/>
          </p:nvPr>
        </p:nvSpPr>
        <p:spPr/>
        <p:txBody>
          <a:bodyPr/>
          <a:lstStyle/>
          <a:p>
            <a:endParaRPr lang="en-US"/>
          </a:p>
        </p:txBody>
      </p:sp>
      <p:pic>
        <p:nvPicPr>
          <p:cNvPr id="2050" name="Picture 2" descr="\\w-sch-staff-12\UserDesktops\hahecht\Desktop\Hideki_Toj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2638" y="1560511"/>
            <a:ext cx="2189162" cy="27946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w-sch-staff-12\UserDesktops\hahecht\Desktop\Hirohito_in_dress_unifor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3680951"/>
            <a:ext cx="1945341" cy="2713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4194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IG08J00T\MC900228853[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1066799" y="109575"/>
            <a:ext cx="7010401" cy="66388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War Continues</a:t>
            </a:r>
            <a:endParaRPr lang="en-US" dirty="0"/>
          </a:p>
        </p:txBody>
      </p:sp>
      <p:sp>
        <p:nvSpPr>
          <p:cNvPr id="3" name="Content Placeholder 2"/>
          <p:cNvSpPr>
            <a:spLocks noGrp="1"/>
          </p:cNvSpPr>
          <p:nvPr>
            <p:ph sz="half" idx="1"/>
          </p:nvPr>
        </p:nvSpPr>
        <p:spPr>
          <a:xfrm>
            <a:off x="-76200" y="1143000"/>
            <a:ext cx="4724400" cy="5638800"/>
          </a:xfrm>
        </p:spPr>
        <p:txBody>
          <a:bodyPr>
            <a:noAutofit/>
          </a:bodyPr>
          <a:lstStyle/>
          <a:p>
            <a:pPr marL="0" indent="0">
              <a:buNone/>
            </a:pPr>
            <a:r>
              <a:rPr lang="en-US" sz="1800" dirty="0" smtClean="0"/>
              <a:t>Pearl Harbor</a:t>
            </a:r>
          </a:p>
          <a:p>
            <a:r>
              <a:rPr lang="en-US" sz="1800" dirty="0" smtClean="0"/>
              <a:t>In an attempt to get Japan out of China, the United States halted all trade with Japan.</a:t>
            </a:r>
          </a:p>
          <a:p>
            <a:r>
              <a:rPr lang="en-US" sz="1800" dirty="0" smtClean="0"/>
              <a:t>General </a:t>
            </a:r>
            <a:r>
              <a:rPr lang="en-US" sz="1800" dirty="0" err="1" smtClean="0"/>
              <a:t>Tojo</a:t>
            </a:r>
            <a:r>
              <a:rPr lang="en-US" sz="1800" dirty="0" smtClean="0"/>
              <a:t>, with the approval of Emperor Hirohito, plans an attack on the American Naval Base in Pearl Harbor, Hawaii.</a:t>
            </a:r>
          </a:p>
          <a:p>
            <a:r>
              <a:rPr lang="en-US" sz="1800" dirty="0" smtClean="0"/>
              <a:t>December 7, 1941</a:t>
            </a:r>
          </a:p>
        </p:txBody>
      </p:sp>
      <p:pic>
        <p:nvPicPr>
          <p:cNvPr id="8" name="Picture 2" descr="C:\Users\hahecht\Desktop\g19930.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171336"/>
            <a:ext cx="4038600" cy="3383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982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IG08J00T\MC900228853[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1066799" y="109575"/>
            <a:ext cx="7010401" cy="66388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War Continues</a:t>
            </a:r>
            <a:endParaRPr lang="en-US" dirty="0"/>
          </a:p>
        </p:txBody>
      </p:sp>
      <p:sp>
        <p:nvSpPr>
          <p:cNvPr id="3" name="Content Placeholder 2"/>
          <p:cNvSpPr>
            <a:spLocks noGrp="1"/>
          </p:cNvSpPr>
          <p:nvPr>
            <p:ph sz="half" idx="1"/>
          </p:nvPr>
        </p:nvSpPr>
        <p:spPr>
          <a:xfrm>
            <a:off x="-76200" y="1143000"/>
            <a:ext cx="4724400" cy="5638800"/>
          </a:xfrm>
        </p:spPr>
        <p:txBody>
          <a:bodyPr>
            <a:noAutofit/>
          </a:bodyPr>
          <a:lstStyle/>
          <a:p>
            <a:pPr marL="0" indent="0">
              <a:buNone/>
            </a:pPr>
            <a:r>
              <a:rPr lang="en-US" sz="1800" dirty="0" smtClean="0"/>
              <a:t>Pearl Harbor</a:t>
            </a:r>
          </a:p>
          <a:p>
            <a:r>
              <a:rPr lang="en-US" sz="1800" dirty="0" smtClean="0"/>
              <a:t>In an attempt to get Japan out of China, the United States halted all trade with Japan.</a:t>
            </a:r>
          </a:p>
          <a:p>
            <a:r>
              <a:rPr lang="en-US" sz="1800" dirty="0" smtClean="0"/>
              <a:t>General </a:t>
            </a:r>
            <a:r>
              <a:rPr lang="en-US" sz="1800" dirty="0" err="1" smtClean="0"/>
              <a:t>Tojo</a:t>
            </a:r>
            <a:r>
              <a:rPr lang="en-US" sz="1800" dirty="0" smtClean="0"/>
              <a:t>, with the approval of Emperor Hirohito, plans an attack on the American Naval Base in Pearl Harbor, Hawaii.</a:t>
            </a:r>
          </a:p>
          <a:p>
            <a:r>
              <a:rPr lang="en-US" sz="1800" dirty="0" smtClean="0"/>
              <a:t>December 7, 1941 – Japan attacks Pearl Harbor</a:t>
            </a:r>
          </a:p>
        </p:txBody>
      </p:sp>
      <p:pic>
        <p:nvPicPr>
          <p:cNvPr id="8" name="Picture 2" descr="C:\Users\hahecht\Desktop\ussarizona_pearlharbor%20194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261203"/>
            <a:ext cx="4038600" cy="3203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982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IG08J00T\MC900228853[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1066799" y="109575"/>
            <a:ext cx="7010401" cy="66388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hlinkClick r:id="rId3"/>
              </a:rPr>
              <a:t>Japanese Attack on Pearl Harbor</a:t>
            </a:r>
            <a:endParaRPr lang="en-US" dirty="0"/>
          </a:p>
        </p:txBody>
      </p:sp>
    </p:spTree>
    <p:extLst>
      <p:ext uri="{BB962C8B-B14F-4D97-AF65-F5344CB8AC3E}">
        <p14:creationId xmlns:p14="http://schemas.microsoft.com/office/powerpoint/2010/main" val="32823717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IG08J00T\MC900228853[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1066799" y="109575"/>
            <a:ext cx="7010401" cy="66388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War Continues</a:t>
            </a:r>
            <a:endParaRPr lang="en-US" dirty="0"/>
          </a:p>
        </p:txBody>
      </p:sp>
      <p:sp>
        <p:nvSpPr>
          <p:cNvPr id="3" name="Content Placeholder 2"/>
          <p:cNvSpPr>
            <a:spLocks noGrp="1"/>
          </p:cNvSpPr>
          <p:nvPr>
            <p:ph sz="half" idx="1"/>
          </p:nvPr>
        </p:nvSpPr>
        <p:spPr>
          <a:xfrm>
            <a:off x="-76200" y="1143000"/>
            <a:ext cx="4724400" cy="5638800"/>
          </a:xfrm>
        </p:spPr>
        <p:txBody>
          <a:bodyPr>
            <a:noAutofit/>
          </a:bodyPr>
          <a:lstStyle/>
          <a:p>
            <a:pPr marL="0" indent="0">
              <a:buNone/>
            </a:pPr>
            <a:r>
              <a:rPr lang="en-US" sz="1800" dirty="0" smtClean="0"/>
              <a:t>Pearl Harbor</a:t>
            </a:r>
          </a:p>
          <a:p>
            <a:r>
              <a:rPr lang="en-US" sz="1800" dirty="0" smtClean="0"/>
              <a:t>In an attempt to get Japan out of China, the United States halted all trade with Japan.</a:t>
            </a:r>
          </a:p>
          <a:p>
            <a:r>
              <a:rPr lang="en-US" sz="1800" dirty="0" smtClean="0"/>
              <a:t>General </a:t>
            </a:r>
            <a:r>
              <a:rPr lang="en-US" sz="1800" dirty="0" err="1" smtClean="0"/>
              <a:t>Tojo</a:t>
            </a:r>
            <a:r>
              <a:rPr lang="en-US" sz="1800" dirty="0" smtClean="0"/>
              <a:t>, with the approval of Emperor Hirohito, plans an attack on the American Naval Base in Pearl Harbor, Hawaii.</a:t>
            </a:r>
          </a:p>
          <a:p>
            <a:r>
              <a:rPr lang="en-US" sz="1800" dirty="0" smtClean="0"/>
              <a:t>December 7, 1941 – Japan attacks Pearl Harbor</a:t>
            </a:r>
          </a:p>
          <a:p>
            <a:r>
              <a:rPr lang="en-US" sz="1800" dirty="0" smtClean="0"/>
              <a:t>U.S. President Franklin D. Roosevelt – “A date that will live in infamy!”</a:t>
            </a:r>
          </a:p>
        </p:txBody>
      </p:sp>
      <p:pic>
        <p:nvPicPr>
          <p:cNvPr id="8" name="Picture 2" descr="\\w-sch-staff-12\UserDesktops\hahecht\Desktop\FDRspeech.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64861"/>
            <a:ext cx="4038600" cy="2996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9824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IG08J00T\MC900228853[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1066799" y="109575"/>
            <a:ext cx="7010401" cy="66388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War Continues</a:t>
            </a:r>
            <a:endParaRPr lang="en-US" dirty="0"/>
          </a:p>
        </p:txBody>
      </p:sp>
      <p:sp>
        <p:nvSpPr>
          <p:cNvPr id="3" name="Content Placeholder 2"/>
          <p:cNvSpPr>
            <a:spLocks noGrp="1"/>
          </p:cNvSpPr>
          <p:nvPr>
            <p:ph sz="half" idx="1"/>
          </p:nvPr>
        </p:nvSpPr>
        <p:spPr>
          <a:xfrm>
            <a:off x="-76200" y="1143000"/>
            <a:ext cx="4724400" cy="5638800"/>
          </a:xfrm>
        </p:spPr>
        <p:txBody>
          <a:bodyPr>
            <a:noAutofit/>
          </a:bodyPr>
          <a:lstStyle/>
          <a:p>
            <a:pPr marL="0" indent="0">
              <a:buNone/>
            </a:pPr>
            <a:r>
              <a:rPr lang="en-US" sz="1800" dirty="0" smtClean="0"/>
              <a:t>Pearl Harbor</a:t>
            </a:r>
          </a:p>
          <a:p>
            <a:r>
              <a:rPr lang="en-US" sz="1800" dirty="0" smtClean="0"/>
              <a:t>In an attempt to get Japan out of China, the United States halted all trade with Japan.</a:t>
            </a:r>
          </a:p>
          <a:p>
            <a:r>
              <a:rPr lang="en-US" sz="1800" dirty="0" smtClean="0"/>
              <a:t>General </a:t>
            </a:r>
            <a:r>
              <a:rPr lang="en-US" sz="1800" dirty="0" err="1" smtClean="0"/>
              <a:t>Tojo</a:t>
            </a:r>
            <a:r>
              <a:rPr lang="en-US" sz="1800" dirty="0" smtClean="0"/>
              <a:t>, with the approval of Emperor Hirohito, plans an attack on the American Naval Base in Pearl Harbor, Hawaii.</a:t>
            </a:r>
          </a:p>
          <a:p>
            <a:r>
              <a:rPr lang="en-US" sz="1800" dirty="0" smtClean="0"/>
              <a:t>December 7, 1941 – Japan attacks Pearl Harbor</a:t>
            </a:r>
          </a:p>
          <a:p>
            <a:r>
              <a:rPr lang="en-US" sz="1800" dirty="0" smtClean="0"/>
              <a:t>U.S. President Franklin D. Roosevelt – “A date that will live in infamy!”</a:t>
            </a:r>
          </a:p>
          <a:p>
            <a:r>
              <a:rPr lang="en-US" sz="1800" dirty="0" smtClean="0"/>
              <a:t>By December 8, the U.S. declared war on Japan.</a:t>
            </a:r>
          </a:p>
        </p:txBody>
      </p:sp>
      <p:pic>
        <p:nvPicPr>
          <p:cNvPr id="8" name="Picture 2" descr="\\w-sch-staff-12\UserDesktops\hahecht\Desktop\05-22-06 Pearl Harbor newspaper -free samples.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429010"/>
            <a:ext cx="4038600" cy="2868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9824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IG08J00T\MC900228853[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1066799" y="109575"/>
            <a:ext cx="7010401" cy="66388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War Continues</a:t>
            </a:r>
            <a:endParaRPr lang="en-US" dirty="0"/>
          </a:p>
        </p:txBody>
      </p:sp>
      <p:sp>
        <p:nvSpPr>
          <p:cNvPr id="3" name="Content Placeholder 2"/>
          <p:cNvSpPr>
            <a:spLocks noGrp="1"/>
          </p:cNvSpPr>
          <p:nvPr>
            <p:ph sz="half" idx="1"/>
          </p:nvPr>
        </p:nvSpPr>
        <p:spPr>
          <a:xfrm>
            <a:off x="-76200" y="1143000"/>
            <a:ext cx="4724400" cy="5638800"/>
          </a:xfrm>
        </p:spPr>
        <p:txBody>
          <a:bodyPr>
            <a:noAutofit/>
          </a:bodyPr>
          <a:lstStyle/>
          <a:p>
            <a:pPr marL="0" indent="0">
              <a:buNone/>
            </a:pPr>
            <a:r>
              <a:rPr lang="en-US" sz="1800" dirty="0" smtClean="0"/>
              <a:t>Pearl Harbor</a:t>
            </a:r>
          </a:p>
          <a:p>
            <a:r>
              <a:rPr lang="en-US" sz="1800" dirty="0" smtClean="0"/>
              <a:t>In an attempt to get Japan out of China, the United States halted all trade with Japan.</a:t>
            </a:r>
          </a:p>
          <a:p>
            <a:r>
              <a:rPr lang="en-US" sz="1800" dirty="0" smtClean="0"/>
              <a:t>General </a:t>
            </a:r>
            <a:r>
              <a:rPr lang="en-US" sz="1800" dirty="0" err="1" smtClean="0"/>
              <a:t>Tojo</a:t>
            </a:r>
            <a:r>
              <a:rPr lang="en-US" sz="1800" dirty="0" smtClean="0"/>
              <a:t>, with the approval of Emperor Hirohito, plans an attack on the American Naval Base in Pearl Harbor, Hawaii.</a:t>
            </a:r>
          </a:p>
          <a:p>
            <a:r>
              <a:rPr lang="en-US" sz="1800" dirty="0" smtClean="0"/>
              <a:t>December 7, 1941 – Japan attacks Pearl Harbor</a:t>
            </a:r>
          </a:p>
          <a:p>
            <a:r>
              <a:rPr lang="en-US" sz="1800" dirty="0" smtClean="0"/>
              <a:t>U.S. President Franklin D. Roosevelt – “A date that will live in infamy!”</a:t>
            </a:r>
          </a:p>
          <a:p>
            <a:r>
              <a:rPr lang="en-US" sz="1800" dirty="0" smtClean="0"/>
              <a:t>By December 8, the U.S. declared war on Japan.</a:t>
            </a:r>
          </a:p>
          <a:p>
            <a:r>
              <a:rPr lang="en-US" sz="1800" dirty="0" smtClean="0"/>
              <a:t>Significance:  Got the United States to enter the war.</a:t>
            </a:r>
          </a:p>
        </p:txBody>
      </p:sp>
      <p:pic>
        <p:nvPicPr>
          <p:cNvPr id="8" name="Picture 2" descr="\\w-sch-staff-12\UserDesktops\hahecht\Desktop\US-joining-the-World-War-II-in-1941.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815654" y="2133600"/>
            <a:ext cx="4029489"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9824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IG08J00T\MC900228853[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1066799" y="109575"/>
            <a:ext cx="7010401" cy="66388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War Continues</a:t>
            </a:r>
            <a:endParaRPr lang="en-US" dirty="0"/>
          </a:p>
        </p:txBody>
      </p:sp>
      <p:sp>
        <p:nvSpPr>
          <p:cNvPr id="3" name="Content Placeholder 2"/>
          <p:cNvSpPr>
            <a:spLocks noGrp="1"/>
          </p:cNvSpPr>
          <p:nvPr>
            <p:ph sz="half" idx="1"/>
          </p:nvPr>
        </p:nvSpPr>
        <p:spPr>
          <a:xfrm>
            <a:off x="-76200" y="1143000"/>
            <a:ext cx="4724400" cy="5638800"/>
          </a:xfrm>
        </p:spPr>
        <p:txBody>
          <a:bodyPr>
            <a:noAutofit/>
          </a:bodyPr>
          <a:lstStyle/>
          <a:p>
            <a:pPr marL="0" indent="0">
              <a:buNone/>
            </a:pPr>
            <a:r>
              <a:rPr lang="en-US" sz="1800" dirty="0" smtClean="0"/>
              <a:t>Pearl Harbor</a:t>
            </a:r>
          </a:p>
          <a:p>
            <a:r>
              <a:rPr lang="en-US" sz="1800" dirty="0" smtClean="0"/>
              <a:t>In an attempt to get Japan out of China, the United States halted all trade with Japan.</a:t>
            </a:r>
          </a:p>
          <a:p>
            <a:r>
              <a:rPr lang="en-US" sz="1800" dirty="0" smtClean="0"/>
              <a:t>General </a:t>
            </a:r>
            <a:r>
              <a:rPr lang="en-US" sz="1800" dirty="0" err="1" smtClean="0"/>
              <a:t>Tojo</a:t>
            </a:r>
            <a:r>
              <a:rPr lang="en-US" sz="1800" dirty="0" smtClean="0"/>
              <a:t>, with the approval of Emperor Hirohito, plans an attack on the American Naval Base in Pearl Harbor, Hawaii.</a:t>
            </a:r>
          </a:p>
          <a:p>
            <a:r>
              <a:rPr lang="en-US" sz="1800" dirty="0" smtClean="0"/>
              <a:t>December 7, 1941 – Japan attacks Pearl </a:t>
            </a:r>
            <a:r>
              <a:rPr lang="en-US" sz="1800" dirty="0" smtClean="0"/>
              <a:t>Harbor</a:t>
            </a:r>
          </a:p>
          <a:p>
            <a:r>
              <a:rPr lang="en-US" sz="1800" smtClean="0"/>
              <a:t>U.S. President Franklin D. Roosevelt – “A date that will live in infamy!”</a:t>
            </a:r>
          </a:p>
          <a:p>
            <a:r>
              <a:rPr lang="en-US" sz="1800" smtClean="0"/>
              <a:t>By December 8, the U.S. declared war on Japan.</a:t>
            </a:r>
          </a:p>
          <a:p>
            <a:r>
              <a:rPr lang="en-US" sz="1800" smtClean="0"/>
              <a:t>Significance:  Got the United States to enter the war.</a:t>
            </a:r>
          </a:p>
          <a:p>
            <a:pPr lvl="2"/>
            <a:r>
              <a:rPr lang="en-US" sz="1800" smtClean="0"/>
              <a:t>Dwight D. Eisenhower was the Allied commander in Europe.</a:t>
            </a:r>
            <a:endParaRPr lang="en-US" sz="1800" dirty="0" smtClean="0"/>
          </a:p>
        </p:txBody>
      </p:sp>
      <p:pic>
        <p:nvPicPr>
          <p:cNvPr id="8" name="Picture 2" descr="\\w-sch-staff-12\UserDesktops\hahecht\Desktop\General_of_the_Army_Dwight_D._Eisenhower_1947.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09102" y="1600200"/>
            <a:ext cx="3516795"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982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ahecht\AppData\Local\Microsoft\Windows\Temporary Internet Files\Content.IE5\IG08J00T\MC900228853[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1066799" y="109575"/>
            <a:ext cx="7010401" cy="66388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799" y="685800"/>
            <a:ext cx="7772400" cy="1470025"/>
          </a:xfrm>
        </p:spPr>
        <p:txBody>
          <a:bodyPr/>
          <a:lstStyle/>
          <a:p>
            <a:r>
              <a:rPr lang="en-US" dirty="0" smtClean="0"/>
              <a:t>Objective:</a:t>
            </a:r>
            <a:br>
              <a:rPr lang="en-US" dirty="0" smtClean="0"/>
            </a:br>
            <a:r>
              <a:rPr lang="en-US" b="1" dirty="0" smtClean="0"/>
              <a:t>The War (1939-1945)</a:t>
            </a:r>
            <a:endParaRPr lang="en-US" dirty="0"/>
          </a:p>
        </p:txBody>
      </p:sp>
      <p:sp>
        <p:nvSpPr>
          <p:cNvPr id="3" name="Subtitle 2"/>
          <p:cNvSpPr>
            <a:spLocks noGrp="1"/>
          </p:cNvSpPr>
          <p:nvPr>
            <p:ph type="subTitle" idx="1"/>
          </p:nvPr>
        </p:nvSpPr>
        <p:spPr>
          <a:xfrm>
            <a:off x="1066799" y="2362200"/>
            <a:ext cx="6858001" cy="3733800"/>
          </a:xfrm>
        </p:spPr>
        <p:txBody>
          <a:bodyPr/>
          <a:lstStyle/>
          <a:p>
            <a:r>
              <a:rPr lang="en-US" b="1" dirty="0" smtClean="0">
                <a:solidFill>
                  <a:schemeClr val="tx1"/>
                </a:solidFill>
              </a:rPr>
              <a:t>WHII.12a</a:t>
            </a:r>
          </a:p>
          <a:p>
            <a:r>
              <a:rPr lang="en-US" dirty="0" smtClean="0">
                <a:solidFill>
                  <a:schemeClr val="tx1"/>
                </a:solidFill>
              </a:rPr>
              <a:t>TSWDK of the worldwide impact of World War II by explaining economic and political causes, describing major events, and identifying leaders of the war.</a:t>
            </a:r>
            <a:endParaRPr lang="en-US" dirty="0">
              <a:solidFill>
                <a:schemeClr val="tx1"/>
              </a:solidFill>
            </a:endParaRPr>
          </a:p>
        </p:txBody>
      </p:sp>
    </p:spTree>
    <p:extLst>
      <p:ext uri="{BB962C8B-B14F-4D97-AF65-F5344CB8AC3E}">
        <p14:creationId xmlns:p14="http://schemas.microsoft.com/office/powerpoint/2010/main" val="12752115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IG08J00T\MC900228853[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1066799" y="109575"/>
            <a:ext cx="7010401" cy="66388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War Continues</a:t>
            </a:r>
            <a:endParaRPr lang="en-US" dirty="0"/>
          </a:p>
        </p:txBody>
      </p:sp>
      <p:sp>
        <p:nvSpPr>
          <p:cNvPr id="3" name="Content Placeholder 2"/>
          <p:cNvSpPr>
            <a:spLocks noGrp="1"/>
          </p:cNvSpPr>
          <p:nvPr>
            <p:ph sz="half" idx="1"/>
          </p:nvPr>
        </p:nvSpPr>
        <p:spPr>
          <a:xfrm>
            <a:off x="-76200" y="1143000"/>
            <a:ext cx="4724400" cy="5638800"/>
          </a:xfrm>
        </p:spPr>
        <p:txBody>
          <a:bodyPr>
            <a:noAutofit/>
          </a:bodyPr>
          <a:lstStyle/>
          <a:p>
            <a:pPr marL="0" indent="0">
              <a:buNone/>
            </a:pPr>
            <a:r>
              <a:rPr lang="en-US" sz="1800" dirty="0" smtClean="0"/>
              <a:t>Pearl Harbor</a:t>
            </a:r>
          </a:p>
          <a:p>
            <a:r>
              <a:rPr lang="en-US" sz="1800" dirty="0" smtClean="0"/>
              <a:t>In an attempt to get Japan out of China, the United States halted all trade with Japan.</a:t>
            </a:r>
          </a:p>
          <a:p>
            <a:r>
              <a:rPr lang="en-US" sz="1800" dirty="0" smtClean="0"/>
              <a:t>General </a:t>
            </a:r>
            <a:r>
              <a:rPr lang="en-US" sz="1800" dirty="0" err="1" smtClean="0"/>
              <a:t>Tojo</a:t>
            </a:r>
            <a:r>
              <a:rPr lang="en-US" sz="1800" dirty="0" smtClean="0"/>
              <a:t>, with the approval of Emperor Hirohito, plans an attack on the American Naval Base in Pearl Harbor, Hawaii.</a:t>
            </a:r>
          </a:p>
          <a:p>
            <a:r>
              <a:rPr lang="en-US" sz="1800" dirty="0" smtClean="0"/>
              <a:t>December 7, 1941 – Japan attacks Pearl Harbor</a:t>
            </a:r>
          </a:p>
          <a:p>
            <a:r>
              <a:rPr lang="en-US" sz="1800" dirty="0" smtClean="0"/>
              <a:t>U.S. President Franklin D. Roosevelt – “A date that will live in infamy!”</a:t>
            </a:r>
          </a:p>
          <a:p>
            <a:r>
              <a:rPr lang="en-US" sz="1800" dirty="0" smtClean="0"/>
              <a:t>By December 8, the U.S. declared war on Japan.</a:t>
            </a:r>
          </a:p>
          <a:p>
            <a:r>
              <a:rPr lang="en-US" sz="1800" dirty="0" smtClean="0"/>
              <a:t>Significance:  Got the United States to enter the war.</a:t>
            </a:r>
          </a:p>
          <a:p>
            <a:pPr lvl="2"/>
            <a:r>
              <a:rPr lang="en-US" sz="1800" dirty="0" smtClean="0"/>
              <a:t>Dwight D. Eisenhower was the Allied commander in Europe.</a:t>
            </a:r>
          </a:p>
          <a:p>
            <a:pPr lvl="2"/>
            <a:r>
              <a:rPr lang="en-US" sz="1800" dirty="0" smtClean="0"/>
              <a:t>Douglas MacArthur was a U.S. general and in command of the Allied forces in the Pacific.</a:t>
            </a:r>
          </a:p>
        </p:txBody>
      </p:sp>
      <p:pic>
        <p:nvPicPr>
          <p:cNvPr id="8" name="Picture 2" descr="\\w-sch-staff-12\UserDesktops\hahecht\Desktop\macarthur.gif"/>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33950" y="2101056"/>
            <a:ext cx="3467100" cy="352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1534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IG08J00T\MC900228853[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1066799" y="109575"/>
            <a:ext cx="7010401" cy="66388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World War II began with the Nazi invasion of Poland in 1939.</a:t>
            </a:r>
          </a:p>
          <a:p>
            <a:r>
              <a:rPr lang="en-US" dirty="0" smtClean="0"/>
              <a:t>Hitler’s attempt to conquer Western Europe began with the fall of France but stopped short at their failed attempt on Britain. </a:t>
            </a:r>
          </a:p>
          <a:p>
            <a:r>
              <a:rPr lang="en-US" dirty="0" smtClean="0"/>
              <a:t>Hitler’s attempt to conquer Eastern Europe stopped short beyond Poland as a brutal Russian winter stopped the Nazis from advancing to victory.</a:t>
            </a:r>
          </a:p>
          <a:p>
            <a:r>
              <a:rPr lang="en-US" dirty="0" smtClean="0"/>
              <a:t>The Japanese invasion of Pearl Harbor brought the United States into another world war.</a:t>
            </a:r>
            <a:endParaRPr lang="en-US" dirty="0" smtClean="0"/>
          </a:p>
          <a:p>
            <a:r>
              <a:rPr lang="en-US" dirty="0" smtClean="0"/>
              <a:t>Major </a:t>
            </a:r>
            <a:r>
              <a:rPr lang="en-US" dirty="0" smtClean="0"/>
              <a:t>theaters of war included Africa, Europe, Asia, and the Pacific Islands.</a:t>
            </a:r>
          </a:p>
          <a:p>
            <a:pPr marL="0" indent="0">
              <a:buNone/>
            </a:pPr>
            <a:endParaRPr lang="en-US" dirty="0" smtClean="0"/>
          </a:p>
        </p:txBody>
      </p:sp>
    </p:spTree>
    <p:extLst>
      <p:ext uri="{BB962C8B-B14F-4D97-AF65-F5344CB8AC3E}">
        <p14:creationId xmlns:p14="http://schemas.microsoft.com/office/powerpoint/2010/main" val="138695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ahecht\AppData\Local\Microsoft\Windows\Temporary Internet Files\Content.IE5\IG08J00T\MC900228853[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1066799" y="109575"/>
            <a:ext cx="7010401" cy="66388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374164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IG08J00T\MC900228853[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1066799" y="109575"/>
            <a:ext cx="7010401" cy="66388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843548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IG08J00T\MC900228853[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1066799" y="109575"/>
            <a:ext cx="7010401" cy="66388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2693358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ahecht\AppData\Local\Microsoft\Windows\Temporary Internet Files\Content.IE5\IG08J00T\MC900228853[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1066799" y="109575"/>
            <a:ext cx="7010401" cy="66388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War</a:t>
            </a:r>
            <a:endParaRPr lang="en-US" dirty="0"/>
          </a:p>
        </p:txBody>
      </p:sp>
      <p:sp>
        <p:nvSpPr>
          <p:cNvPr id="3" name="Content Placeholder 2"/>
          <p:cNvSpPr>
            <a:spLocks noGrp="1"/>
          </p:cNvSpPr>
          <p:nvPr>
            <p:ph idx="1"/>
          </p:nvPr>
        </p:nvSpPr>
        <p:spPr/>
        <p:txBody>
          <a:bodyPr/>
          <a:lstStyle/>
          <a:p>
            <a:r>
              <a:rPr lang="en-US" dirty="0" smtClean="0"/>
              <a:t>The War Begins</a:t>
            </a:r>
          </a:p>
          <a:p>
            <a:r>
              <a:rPr lang="en-US" dirty="0" smtClean="0"/>
              <a:t>The </a:t>
            </a:r>
            <a:r>
              <a:rPr lang="en-US" smtClean="0"/>
              <a:t>War </a:t>
            </a:r>
            <a:r>
              <a:rPr lang="en-US" smtClean="0"/>
              <a:t>Continues</a:t>
            </a:r>
            <a:endParaRPr lang="en-US" dirty="0" smtClean="0"/>
          </a:p>
        </p:txBody>
      </p:sp>
    </p:spTree>
    <p:extLst>
      <p:ext uri="{BB962C8B-B14F-4D97-AF65-F5344CB8AC3E}">
        <p14:creationId xmlns:p14="http://schemas.microsoft.com/office/powerpoint/2010/main" val="2060574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IG08J00T\MC900228853[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1066799" y="109575"/>
            <a:ext cx="7010401" cy="66388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War Begins</a:t>
            </a:r>
            <a:endParaRPr lang="en-US" dirty="0"/>
          </a:p>
        </p:txBody>
      </p:sp>
      <p:sp>
        <p:nvSpPr>
          <p:cNvPr id="3" name="Content Placeholder 2"/>
          <p:cNvSpPr>
            <a:spLocks noGrp="1"/>
          </p:cNvSpPr>
          <p:nvPr>
            <p:ph sz="half" idx="1"/>
          </p:nvPr>
        </p:nvSpPr>
        <p:spPr>
          <a:xfrm>
            <a:off x="0" y="1219200"/>
            <a:ext cx="4724400" cy="3733800"/>
          </a:xfrm>
        </p:spPr>
        <p:txBody>
          <a:bodyPr>
            <a:normAutofit/>
          </a:bodyPr>
          <a:lstStyle/>
          <a:p>
            <a:pPr marL="0" indent="0">
              <a:buNone/>
            </a:pPr>
            <a:r>
              <a:rPr lang="en-US" sz="1600" dirty="0" smtClean="0"/>
              <a:t>Germany Invades</a:t>
            </a:r>
          </a:p>
          <a:p>
            <a:r>
              <a:rPr lang="en-US" sz="1600" dirty="0" smtClean="0"/>
              <a:t>September 1, 1939</a:t>
            </a:r>
          </a:p>
          <a:p>
            <a:r>
              <a:rPr lang="en-US" sz="1600" dirty="0" smtClean="0"/>
              <a:t>Hitler invades Poland</a:t>
            </a:r>
          </a:p>
          <a:p>
            <a:r>
              <a:rPr lang="en-US" sz="1600" dirty="0" smtClean="0"/>
              <a:t>Blitzkrieg</a:t>
            </a:r>
          </a:p>
          <a:p>
            <a:pPr marL="577850" lvl="2" indent="-285750">
              <a:buFont typeface="Courier New" panose="02070309020205020404" pitchFamily="49" charset="0"/>
              <a:buChar char="o"/>
            </a:pPr>
            <a:r>
              <a:rPr lang="en-US" sz="1600" dirty="0" smtClean="0"/>
              <a:t>“Lightning War”</a:t>
            </a:r>
          </a:p>
          <a:p>
            <a:pPr marL="577850" lvl="2" indent="-285750">
              <a:buFont typeface="Courier New" panose="02070309020205020404" pitchFamily="49" charset="0"/>
              <a:buChar char="o"/>
            </a:pPr>
            <a:r>
              <a:rPr lang="en-US" sz="1600" dirty="0" smtClean="0"/>
              <a:t>A German war tactic based on speed and surprise.</a:t>
            </a:r>
          </a:p>
          <a:p>
            <a:pPr marL="577850" lvl="2" indent="-285750">
              <a:buFont typeface="Courier New" panose="02070309020205020404" pitchFamily="49" charset="0"/>
              <a:buChar char="o"/>
            </a:pPr>
            <a:r>
              <a:rPr lang="en-US" sz="1600" dirty="0" smtClean="0"/>
              <a:t>Required a military forced based around light tank units supported by planes and infantry (foot soldiers).</a:t>
            </a:r>
          </a:p>
          <a:p>
            <a:pPr marL="577850" lvl="2" indent="-285750">
              <a:buFont typeface="Courier New" panose="02070309020205020404" pitchFamily="49" charset="0"/>
              <a:buChar char="o"/>
            </a:pPr>
            <a:r>
              <a:rPr lang="en-US" sz="1600" dirty="0" smtClean="0"/>
              <a:t>Tactic was meant to end the static war of neither side moving far, as in trench warfare.</a:t>
            </a:r>
          </a:p>
        </p:txBody>
      </p:sp>
      <p:pic>
        <p:nvPicPr>
          <p:cNvPr id="8" name="Picture 2" descr="C:\Users\hahecht\Desktop\polen.gif"/>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90333" y="1981200"/>
            <a:ext cx="4228649" cy="19400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827" y="4572000"/>
            <a:ext cx="8952227" cy="584775"/>
          </a:xfrm>
          <a:prstGeom prst="rect">
            <a:avLst/>
          </a:prstGeom>
          <a:noFill/>
        </p:spPr>
        <p:txBody>
          <a:bodyPr wrap="square" rtlCol="0">
            <a:spAutoFit/>
          </a:bodyPr>
          <a:lstStyle/>
          <a:p>
            <a:pPr marL="285750" indent="-285750">
              <a:buFont typeface="Arial" pitchFamily="34" charset="0"/>
              <a:buChar char="•"/>
            </a:pPr>
            <a:r>
              <a:rPr lang="en-US" sz="1600" dirty="0" smtClean="0"/>
              <a:t>British Prime Minister Neville Chamberlain gave Hitler an ultimatum: withdraw German troops from Poland or war will be declared.  Of Course Hitler ignored the ultimatum.</a:t>
            </a:r>
            <a:endParaRPr lang="en-US" sz="1600" dirty="0"/>
          </a:p>
        </p:txBody>
      </p:sp>
      <p:sp>
        <p:nvSpPr>
          <p:cNvPr id="7" name="TextBox 6"/>
          <p:cNvSpPr txBox="1"/>
          <p:nvPr/>
        </p:nvSpPr>
        <p:spPr>
          <a:xfrm>
            <a:off x="-36827" y="5105400"/>
            <a:ext cx="8952227" cy="338554"/>
          </a:xfrm>
          <a:prstGeom prst="rect">
            <a:avLst/>
          </a:prstGeom>
          <a:noFill/>
        </p:spPr>
        <p:txBody>
          <a:bodyPr wrap="square" rtlCol="0">
            <a:spAutoFit/>
          </a:bodyPr>
          <a:lstStyle/>
          <a:p>
            <a:pPr marL="285750" indent="-285750">
              <a:buFont typeface="Arial" pitchFamily="34" charset="0"/>
              <a:buChar char="•"/>
            </a:pPr>
            <a:r>
              <a:rPr lang="en-US" sz="1600" dirty="0" smtClean="0"/>
              <a:t>September 3, 1939 – Britain and France declared war on Germany.</a:t>
            </a:r>
            <a:endParaRPr lang="en-US" sz="1600" dirty="0"/>
          </a:p>
        </p:txBody>
      </p:sp>
      <p:sp>
        <p:nvSpPr>
          <p:cNvPr id="9" name="TextBox 8"/>
          <p:cNvSpPr txBox="1"/>
          <p:nvPr/>
        </p:nvSpPr>
        <p:spPr>
          <a:xfrm>
            <a:off x="-36827" y="5410200"/>
            <a:ext cx="8952227" cy="338554"/>
          </a:xfrm>
          <a:prstGeom prst="rect">
            <a:avLst/>
          </a:prstGeom>
          <a:noFill/>
        </p:spPr>
        <p:txBody>
          <a:bodyPr wrap="square" rtlCol="0">
            <a:spAutoFit/>
          </a:bodyPr>
          <a:lstStyle/>
          <a:p>
            <a:pPr marL="285750" indent="-285750">
              <a:buFont typeface="Arial" pitchFamily="34" charset="0"/>
              <a:buChar char="•"/>
            </a:pPr>
            <a:r>
              <a:rPr lang="en-US" sz="1600" dirty="0" smtClean="0"/>
              <a:t>By September 27, 1939, Poland surrendered to Germany.</a:t>
            </a:r>
            <a:endParaRPr lang="en-US" sz="1600" dirty="0"/>
          </a:p>
        </p:txBody>
      </p:sp>
      <p:sp>
        <p:nvSpPr>
          <p:cNvPr id="10" name="TextBox 9"/>
          <p:cNvSpPr txBox="1"/>
          <p:nvPr/>
        </p:nvSpPr>
        <p:spPr>
          <a:xfrm>
            <a:off x="-36827" y="5681246"/>
            <a:ext cx="8952227" cy="338554"/>
          </a:xfrm>
          <a:prstGeom prst="rect">
            <a:avLst/>
          </a:prstGeom>
          <a:noFill/>
        </p:spPr>
        <p:txBody>
          <a:bodyPr wrap="square" rtlCol="0">
            <a:spAutoFit/>
          </a:bodyPr>
          <a:lstStyle/>
          <a:p>
            <a:pPr marL="285750" indent="-285750">
              <a:buFont typeface="Arial" pitchFamily="34" charset="0"/>
              <a:buChar char="•"/>
            </a:pPr>
            <a:r>
              <a:rPr lang="en-US" sz="1600" dirty="0" smtClean="0"/>
              <a:t>Significance:  This is the start of World War II..</a:t>
            </a:r>
            <a:endParaRPr lang="en-US" sz="1600" dirty="0"/>
          </a:p>
        </p:txBody>
      </p:sp>
    </p:spTree>
    <p:extLst>
      <p:ext uri="{BB962C8B-B14F-4D97-AF65-F5344CB8AC3E}">
        <p14:creationId xmlns:p14="http://schemas.microsoft.com/office/powerpoint/2010/main" val="153054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7"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IG08J00T\MC900228853[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1066799" y="109575"/>
            <a:ext cx="7010401" cy="66388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War Begins</a:t>
            </a:r>
            <a:endParaRPr lang="en-US" dirty="0"/>
          </a:p>
        </p:txBody>
      </p:sp>
      <p:sp>
        <p:nvSpPr>
          <p:cNvPr id="3" name="Content Placeholder 2"/>
          <p:cNvSpPr>
            <a:spLocks noGrp="1"/>
          </p:cNvSpPr>
          <p:nvPr>
            <p:ph sz="half" idx="1"/>
          </p:nvPr>
        </p:nvSpPr>
        <p:spPr>
          <a:xfrm>
            <a:off x="152400" y="1295401"/>
            <a:ext cx="4343400" cy="3352800"/>
          </a:xfrm>
        </p:spPr>
        <p:txBody>
          <a:bodyPr>
            <a:normAutofit fontScale="70000" lnSpcReduction="20000"/>
          </a:bodyPr>
          <a:lstStyle/>
          <a:p>
            <a:pPr marL="0" indent="0">
              <a:buNone/>
            </a:pPr>
            <a:r>
              <a:rPr lang="en-US" dirty="0" smtClean="0"/>
              <a:t>Fall of France</a:t>
            </a:r>
          </a:p>
          <a:p>
            <a:r>
              <a:rPr lang="en-US" dirty="0" smtClean="0"/>
              <a:t>Because of the Nazi-Soviet Pact, Hitler was free to focus on the west.</a:t>
            </a:r>
          </a:p>
          <a:p>
            <a:r>
              <a:rPr lang="en-US" dirty="0" smtClean="0"/>
              <a:t>May 1940, Germany invades France.</a:t>
            </a:r>
          </a:p>
          <a:p>
            <a:r>
              <a:rPr lang="en-US" dirty="0" smtClean="0"/>
              <a:t>The Luftwaffe (German Air Force) bombs central cities throughout France, including Paris.</a:t>
            </a:r>
          </a:p>
          <a:p>
            <a:r>
              <a:rPr lang="en-US" dirty="0" smtClean="0"/>
              <a:t>Mussolini declares war on France in June and attacks from the South.</a:t>
            </a:r>
          </a:p>
          <a:p>
            <a:r>
              <a:rPr lang="en-US" dirty="0" smtClean="0"/>
              <a:t>By the end of the month, Paris fell and France was occupied by the Nazis.</a:t>
            </a:r>
            <a:endParaRPr lang="en-US" dirty="0"/>
          </a:p>
        </p:txBody>
      </p:sp>
      <p:pic>
        <p:nvPicPr>
          <p:cNvPr id="9" name="Picture 2" descr="C:\Users\hahecht\Desktop\4d2e61ad97de63c1ed1b180eb554ca39.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71999" y="2057400"/>
            <a:ext cx="4038600" cy="23423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 y="4572000"/>
            <a:ext cx="8952227" cy="400110"/>
          </a:xfrm>
          <a:prstGeom prst="rect">
            <a:avLst/>
          </a:prstGeom>
          <a:noFill/>
        </p:spPr>
        <p:txBody>
          <a:bodyPr wrap="square" rtlCol="0">
            <a:spAutoFit/>
          </a:bodyPr>
          <a:lstStyle/>
          <a:p>
            <a:pPr marL="285750" indent="-285750">
              <a:buFont typeface="Arial" pitchFamily="34" charset="0"/>
              <a:buChar char="•"/>
            </a:pPr>
            <a:r>
              <a:rPr lang="en-US" sz="2000" dirty="0" smtClean="0"/>
              <a:t>June 22, 1940, France signs armistice with Germany.</a:t>
            </a:r>
            <a:endParaRPr lang="en-US" sz="2000" dirty="0"/>
          </a:p>
        </p:txBody>
      </p:sp>
      <p:sp>
        <p:nvSpPr>
          <p:cNvPr id="7" name="TextBox 6"/>
          <p:cNvSpPr txBox="1"/>
          <p:nvPr/>
        </p:nvSpPr>
        <p:spPr>
          <a:xfrm>
            <a:off x="152400" y="4953000"/>
            <a:ext cx="8952227" cy="1323439"/>
          </a:xfrm>
          <a:prstGeom prst="rect">
            <a:avLst/>
          </a:prstGeom>
          <a:noFill/>
        </p:spPr>
        <p:txBody>
          <a:bodyPr wrap="square" rtlCol="0">
            <a:spAutoFit/>
          </a:bodyPr>
          <a:lstStyle/>
          <a:p>
            <a:pPr marL="285750" indent="-285750">
              <a:buFont typeface="Arial" pitchFamily="34" charset="0"/>
              <a:buChar char="•"/>
            </a:pPr>
            <a:r>
              <a:rPr lang="en-US" sz="2000" dirty="0" smtClean="0"/>
              <a:t>Significance:  France and Britain were the only two countries with armies capable of defeating Hitler.  Without France, defeating the Nazis fell upon the British, who were having a hard time maintaining a war-time army because of the First World War and the Great Depression.</a:t>
            </a:r>
            <a:endParaRPr lang="en-US" sz="2000" dirty="0"/>
          </a:p>
        </p:txBody>
      </p:sp>
    </p:spTree>
    <p:extLst>
      <p:ext uri="{BB962C8B-B14F-4D97-AF65-F5344CB8AC3E}">
        <p14:creationId xmlns:p14="http://schemas.microsoft.com/office/powerpoint/2010/main" val="390291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IG08J00T\MC900228853[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1066799" y="109575"/>
            <a:ext cx="7010401" cy="66388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War Continues</a:t>
            </a:r>
            <a:endParaRPr lang="en-US" dirty="0"/>
          </a:p>
        </p:txBody>
      </p:sp>
      <p:sp>
        <p:nvSpPr>
          <p:cNvPr id="3" name="Content Placeholder 2"/>
          <p:cNvSpPr>
            <a:spLocks noGrp="1"/>
          </p:cNvSpPr>
          <p:nvPr>
            <p:ph sz="half" idx="1"/>
          </p:nvPr>
        </p:nvSpPr>
        <p:spPr>
          <a:xfrm>
            <a:off x="152400" y="1066800"/>
            <a:ext cx="4343400" cy="3448109"/>
          </a:xfrm>
        </p:spPr>
        <p:txBody>
          <a:bodyPr>
            <a:normAutofit fontScale="70000" lnSpcReduction="20000"/>
          </a:bodyPr>
          <a:lstStyle/>
          <a:p>
            <a:pPr marL="0" indent="0">
              <a:buNone/>
            </a:pPr>
            <a:r>
              <a:rPr lang="en-US" dirty="0" smtClean="0"/>
              <a:t>Battle of Britain</a:t>
            </a:r>
          </a:p>
          <a:p>
            <a:r>
              <a:rPr lang="en-US" dirty="0" smtClean="0"/>
              <a:t>Now that France was out of the way, it was time to get rid of Britain.</a:t>
            </a:r>
          </a:p>
          <a:p>
            <a:r>
              <a:rPr lang="en-US" dirty="0" smtClean="0"/>
              <a:t>The country had lost confidence in Prime Minister Chamberlain before France fell to the Germans.  So in May 1940, Winston Churchill became Britain’s new prime minister.</a:t>
            </a:r>
          </a:p>
          <a:p>
            <a:r>
              <a:rPr lang="en-US" dirty="0"/>
              <a:t>July 1940, first German bombers attack over English Channel, hoping that Britain would make peace with Germany.  Of course, Britain refuses</a:t>
            </a:r>
            <a:r>
              <a:rPr lang="en-US" dirty="0" smtClean="0"/>
              <a:t>.</a:t>
            </a:r>
            <a:endParaRPr lang="en-US" sz="2400" dirty="0"/>
          </a:p>
        </p:txBody>
      </p:sp>
      <p:pic>
        <p:nvPicPr>
          <p:cNvPr id="11" name="Picture 2" descr="C:\Users\hahecht\Desktop\HU653LG.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1295400"/>
            <a:ext cx="4038600" cy="30541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2400" y="4419600"/>
            <a:ext cx="8952227" cy="400110"/>
          </a:xfrm>
          <a:prstGeom prst="rect">
            <a:avLst/>
          </a:prstGeom>
          <a:noFill/>
        </p:spPr>
        <p:txBody>
          <a:bodyPr wrap="square" rtlCol="0">
            <a:spAutoFit/>
          </a:bodyPr>
          <a:lstStyle/>
          <a:p>
            <a:pPr marL="285750" indent="-285750">
              <a:buFont typeface="Arial" pitchFamily="34" charset="0"/>
              <a:buChar char="•"/>
            </a:pPr>
            <a:r>
              <a:rPr lang="en-US" sz="2000" dirty="0" smtClean="0"/>
              <a:t>So Hitler orders the Luftwaffe to begin air attacks on England.</a:t>
            </a:r>
            <a:endParaRPr lang="en-US" sz="2000" dirty="0"/>
          </a:p>
        </p:txBody>
      </p:sp>
      <p:sp>
        <p:nvSpPr>
          <p:cNvPr id="8" name="TextBox 7"/>
          <p:cNvSpPr txBox="1"/>
          <p:nvPr/>
        </p:nvSpPr>
        <p:spPr>
          <a:xfrm>
            <a:off x="152400" y="4724400"/>
            <a:ext cx="8952227" cy="400110"/>
          </a:xfrm>
          <a:prstGeom prst="rect">
            <a:avLst/>
          </a:prstGeom>
          <a:noFill/>
        </p:spPr>
        <p:txBody>
          <a:bodyPr wrap="square" rtlCol="0">
            <a:spAutoFit/>
          </a:bodyPr>
          <a:lstStyle/>
          <a:p>
            <a:pPr marL="285750" indent="-285750">
              <a:buFont typeface="Arial" pitchFamily="34" charset="0"/>
              <a:buChar char="•"/>
            </a:pPr>
            <a:r>
              <a:rPr lang="en-US" sz="2000" dirty="0" smtClean="0"/>
              <a:t>September 7, 1940 – beginning of “London Blitz.”  Continued </a:t>
            </a:r>
            <a:r>
              <a:rPr lang="en-US" sz="2000" smtClean="0"/>
              <a:t>into May </a:t>
            </a:r>
            <a:r>
              <a:rPr lang="en-US" sz="2000" dirty="0" smtClean="0"/>
              <a:t>1941.</a:t>
            </a:r>
            <a:endParaRPr lang="en-US" sz="2000" dirty="0"/>
          </a:p>
        </p:txBody>
      </p:sp>
      <p:sp>
        <p:nvSpPr>
          <p:cNvPr id="9" name="TextBox 8"/>
          <p:cNvSpPr txBox="1"/>
          <p:nvPr/>
        </p:nvSpPr>
        <p:spPr>
          <a:xfrm>
            <a:off x="152400" y="5007114"/>
            <a:ext cx="8952227" cy="707886"/>
          </a:xfrm>
          <a:prstGeom prst="rect">
            <a:avLst/>
          </a:prstGeom>
          <a:noFill/>
        </p:spPr>
        <p:txBody>
          <a:bodyPr wrap="square" rtlCol="0">
            <a:spAutoFit/>
          </a:bodyPr>
          <a:lstStyle/>
          <a:p>
            <a:pPr marL="285750" indent="-285750">
              <a:buFont typeface="Arial" pitchFamily="34" charset="0"/>
              <a:buChar char="•"/>
            </a:pPr>
            <a:r>
              <a:rPr lang="en-US" sz="2000" dirty="0" smtClean="0"/>
              <a:t>At the same time, British bombers were also conducting nightly air raids on central Berlin.</a:t>
            </a:r>
            <a:endParaRPr lang="en-US" sz="2000" dirty="0"/>
          </a:p>
        </p:txBody>
      </p:sp>
      <p:sp>
        <p:nvSpPr>
          <p:cNvPr id="10" name="TextBox 9"/>
          <p:cNvSpPr txBox="1"/>
          <p:nvPr/>
        </p:nvSpPr>
        <p:spPr>
          <a:xfrm>
            <a:off x="152400" y="5562600"/>
            <a:ext cx="8952227" cy="707886"/>
          </a:xfrm>
          <a:prstGeom prst="rect">
            <a:avLst/>
          </a:prstGeom>
          <a:noFill/>
        </p:spPr>
        <p:txBody>
          <a:bodyPr wrap="square" rtlCol="0">
            <a:spAutoFit/>
          </a:bodyPr>
          <a:lstStyle/>
          <a:p>
            <a:pPr marL="285750" indent="-285750">
              <a:buFont typeface="Arial" pitchFamily="34" charset="0"/>
              <a:buChar char="•"/>
            </a:pPr>
            <a:r>
              <a:rPr lang="en-US" sz="2000" dirty="0" smtClean="0"/>
              <a:t>Britain fought off the German air raids for months; Hitler lost – gave up his focus on west and turned it to the east.</a:t>
            </a:r>
            <a:endParaRPr lang="en-US" sz="2000" dirty="0"/>
          </a:p>
        </p:txBody>
      </p:sp>
      <p:sp>
        <p:nvSpPr>
          <p:cNvPr id="12" name="TextBox 11"/>
          <p:cNvSpPr txBox="1"/>
          <p:nvPr/>
        </p:nvSpPr>
        <p:spPr>
          <a:xfrm>
            <a:off x="152400" y="6153090"/>
            <a:ext cx="8952227" cy="400110"/>
          </a:xfrm>
          <a:prstGeom prst="rect">
            <a:avLst/>
          </a:prstGeom>
          <a:noFill/>
        </p:spPr>
        <p:txBody>
          <a:bodyPr wrap="square" rtlCol="0">
            <a:spAutoFit/>
          </a:bodyPr>
          <a:lstStyle/>
          <a:p>
            <a:pPr marL="285750" indent="-285750">
              <a:buFont typeface="Arial" pitchFamily="34" charset="0"/>
              <a:buChar char="•"/>
            </a:pPr>
            <a:r>
              <a:rPr lang="en-US" sz="2000" dirty="0" smtClean="0"/>
              <a:t>Significance:  First major air battle; marked the first defeat of Hitler’s military.</a:t>
            </a:r>
            <a:endParaRPr lang="en-US" sz="2000" dirty="0"/>
          </a:p>
        </p:txBody>
      </p:sp>
    </p:spTree>
    <p:extLst>
      <p:ext uri="{BB962C8B-B14F-4D97-AF65-F5344CB8AC3E}">
        <p14:creationId xmlns:p14="http://schemas.microsoft.com/office/powerpoint/2010/main" val="409482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9"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IG08J00T\MC900228853[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1066799" y="109575"/>
            <a:ext cx="7010401" cy="66388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War Continues</a:t>
            </a:r>
            <a:endParaRPr lang="en-US" dirty="0"/>
          </a:p>
        </p:txBody>
      </p:sp>
      <p:sp>
        <p:nvSpPr>
          <p:cNvPr id="3" name="Content Placeholder 2"/>
          <p:cNvSpPr>
            <a:spLocks noGrp="1"/>
          </p:cNvSpPr>
          <p:nvPr>
            <p:ph sz="half" idx="1"/>
          </p:nvPr>
        </p:nvSpPr>
        <p:spPr>
          <a:xfrm>
            <a:off x="-1" y="1219200"/>
            <a:ext cx="4571999" cy="5529226"/>
          </a:xfrm>
        </p:spPr>
        <p:txBody>
          <a:bodyPr>
            <a:noAutofit/>
          </a:bodyPr>
          <a:lstStyle/>
          <a:p>
            <a:pPr marL="0" indent="0">
              <a:buNone/>
            </a:pPr>
            <a:r>
              <a:rPr lang="en-US" sz="2000" dirty="0" smtClean="0"/>
              <a:t>Invasion of Soviet Union</a:t>
            </a:r>
          </a:p>
          <a:p>
            <a:r>
              <a:rPr lang="en-US" sz="2000" dirty="0" smtClean="0"/>
              <a:t>In June 1941, Hitler breaks the Nazi-Soviet Pact by invading the Soviet Union.</a:t>
            </a:r>
          </a:p>
        </p:txBody>
      </p:sp>
      <p:pic>
        <p:nvPicPr>
          <p:cNvPr id="7" name="Picture 2" descr="C:\Users\hahecht\Desktop\Hitler_Poland.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34780"/>
            <a:ext cx="4038600" cy="3056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68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IG08J00T\MC900228853[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1066799" y="109575"/>
            <a:ext cx="7010401" cy="66388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War Continues</a:t>
            </a:r>
            <a:endParaRPr lang="en-US" dirty="0"/>
          </a:p>
        </p:txBody>
      </p:sp>
      <p:sp>
        <p:nvSpPr>
          <p:cNvPr id="3" name="Content Placeholder 2"/>
          <p:cNvSpPr>
            <a:spLocks noGrp="1"/>
          </p:cNvSpPr>
          <p:nvPr>
            <p:ph sz="half" idx="1"/>
          </p:nvPr>
        </p:nvSpPr>
        <p:spPr>
          <a:xfrm>
            <a:off x="-1" y="1219200"/>
            <a:ext cx="4571999" cy="5529226"/>
          </a:xfrm>
        </p:spPr>
        <p:txBody>
          <a:bodyPr>
            <a:noAutofit/>
          </a:bodyPr>
          <a:lstStyle/>
          <a:p>
            <a:pPr marL="0" indent="0">
              <a:buNone/>
            </a:pPr>
            <a:r>
              <a:rPr lang="en-US" sz="2000" dirty="0" smtClean="0"/>
              <a:t>Invasion of Soviet Union</a:t>
            </a:r>
          </a:p>
          <a:p>
            <a:r>
              <a:rPr lang="en-US" sz="2000" dirty="0" smtClean="0"/>
              <a:t>In June 1941, Hitler breaks the Nazi-Soviet Pact by invading the Soviet Union.</a:t>
            </a:r>
          </a:p>
          <a:p>
            <a:r>
              <a:rPr lang="en-US" sz="2000" dirty="0" smtClean="0"/>
              <a:t>The problem was that the Eastern Front was about 1,000 miles long; spread Hitler’s army thin.</a:t>
            </a:r>
          </a:p>
        </p:txBody>
      </p:sp>
      <p:pic>
        <p:nvPicPr>
          <p:cNvPr id="8" name="Picture 2" descr="C:\Users\hahecht\Desktop\operation+barbarossa.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348706"/>
            <a:ext cx="40386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1417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hahecht\AppData\Local\Microsoft\Windows\Temporary Internet Files\Content.IE5\IG08J00T\MC900228853[1].wmf"/>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1066799" y="109575"/>
            <a:ext cx="7010401" cy="66388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War Continues</a:t>
            </a:r>
            <a:endParaRPr lang="en-US" dirty="0"/>
          </a:p>
        </p:txBody>
      </p:sp>
      <p:sp>
        <p:nvSpPr>
          <p:cNvPr id="3" name="Content Placeholder 2"/>
          <p:cNvSpPr>
            <a:spLocks noGrp="1"/>
          </p:cNvSpPr>
          <p:nvPr>
            <p:ph sz="half" idx="1"/>
          </p:nvPr>
        </p:nvSpPr>
        <p:spPr>
          <a:xfrm>
            <a:off x="-1" y="1219200"/>
            <a:ext cx="4571999" cy="5529226"/>
          </a:xfrm>
        </p:spPr>
        <p:txBody>
          <a:bodyPr>
            <a:noAutofit/>
          </a:bodyPr>
          <a:lstStyle/>
          <a:p>
            <a:pPr marL="0" indent="0">
              <a:buNone/>
            </a:pPr>
            <a:r>
              <a:rPr lang="en-US" sz="2000" dirty="0" smtClean="0"/>
              <a:t>Invasion of Soviet Union</a:t>
            </a:r>
          </a:p>
          <a:p>
            <a:r>
              <a:rPr lang="en-US" sz="2000" dirty="0" smtClean="0"/>
              <a:t>In June 1941, Hitler breaks the Nazi-Soviet Pact by invading the Soviet Union.</a:t>
            </a:r>
          </a:p>
          <a:p>
            <a:r>
              <a:rPr lang="en-US" sz="2000" dirty="0" smtClean="0"/>
              <a:t>The problem was that the Eastern Front was about 1,000 miles long; spread Hitler’s army thin.</a:t>
            </a:r>
          </a:p>
          <a:p>
            <a:r>
              <a:rPr lang="en-US" sz="2000" dirty="0" smtClean="0"/>
              <a:t>In July, Stalin orders scorched-earth policy  - burn the farms and move east.</a:t>
            </a:r>
          </a:p>
          <a:p>
            <a:r>
              <a:rPr lang="en-US" sz="2000" dirty="0" smtClean="0"/>
              <a:t>Hitler gets close to Moscow… and then winter hits.  One of the harshest winters since Napoleon!  Many Germans died.  Hitler had no choice but to retreat, or risk losing the lives of many more German soldiers.</a:t>
            </a:r>
          </a:p>
          <a:p>
            <a:r>
              <a:rPr lang="en-US" sz="2000" dirty="0" smtClean="0"/>
              <a:t>Significance:  Largest German military operation of WWII.</a:t>
            </a:r>
          </a:p>
        </p:txBody>
      </p:sp>
      <p:pic>
        <p:nvPicPr>
          <p:cNvPr id="8" name="Picture 2" descr="C:\Users\hahecht\Desktop\08779.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2437051"/>
            <a:ext cx="4038600" cy="2852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14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4966</TotalTime>
  <Words>1431</Words>
  <Application>Microsoft Office PowerPoint</Application>
  <PresentationFormat>On-screen Show (4:3)</PresentationFormat>
  <Paragraphs>124</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Courier New</vt:lpstr>
      <vt:lpstr>Office Theme</vt:lpstr>
      <vt:lpstr>Do Now: Grab today’s Agenda (10:3). Watch the cartoon.  What are your thoughts?</vt:lpstr>
      <vt:lpstr>Objective: The War (1939-1945)</vt:lpstr>
      <vt:lpstr>The War</vt:lpstr>
      <vt:lpstr>The War Begins</vt:lpstr>
      <vt:lpstr>The War Begins</vt:lpstr>
      <vt:lpstr>The War Continues</vt:lpstr>
      <vt:lpstr>The War Continues</vt:lpstr>
      <vt:lpstr>The War Continues</vt:lpstr>
      <vt:lpstr>The War Continues</vt:lpstr>
      <vt:lpstr>The War Continues</vt:lpstr>
      <vt:lpstr>The War Continues</vt:lpstr>
      <vt:lpstr>The War Continues</vt:lpstr>
      <vt:lpstr>The War Continues</vt:lpstr>
      <vt:lpstr>The War Continues</vt:lpstr>
      <vt:lpstr>PowerPoint Presentation</vt:lpstr>
      <vt:lpstr>The War Continues</vt:lpstr>
      <vt:lpstr>The War Continues</vt:lpstr>
      <vt:lpstr>The War Continues</vt:lpstr>
      <vt:lpstr>The War Continues</vt:lpstr>
      <vt:lpstr>The War Continues</vt:lpstr>
      <vt:lpstr>Conclusion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Default Name</dc:creator>
  <cp:lastModifiedBy>Hana A. Hecht (hahecht)</cp:lastModifiedBy>
  <cp:revision>42</cp:revision>
  <dcterms:created xsi:type="dcterms:W3CDTF">2013-04-10T01:31:52Z</dcterms:created>
  <dcterms:modified xsi:type="dcterms:W3CDTF">2016-04-06T02:31:07Z</dcterms:modified>
</cp:coreProperties>
</file>