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0" r:id="rId3"/>
    <p:sldId id="261" r:id="rId4"/>
    <p:sldId id="265" r:id="rId5"/>
    <p:sldId id="303" r:id="rId6"/>
    <p:sldId id="266" r:id="rId7"/>
    <p:sldId id="304" r:id="rId8"/>
    <p:sldId id="305" r:id="rId9"/>
    <p:sldId id="306" r:id="rId10"/>
    <p:sldId id="307" r:id="rId11"/>
    <p:sldId id="308" r:id="rId12"/>
    <p:sldId id="309" r:id="rId13"/>
    <p:sldId id="263" r:id="rId14"/>
    <p:sldId id="310" r:id="rId15"/>
    <p:sldId id="311" r:id="rId16"/>
    <p:sldId id="312" r:id="rId17"/>
    <p:sldId id="313" r:id="rId18"/>
    <p:sldId id="314" r:id="rId19"/>
    <p:sldId id="315" r:id="rId20"/>
    <p:sldId id="270"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278" r:id="rId41"/>
    <p:sldId id="264" r:id="rId42"/>
    <p:sldId id="335" r:id="rId43"/>
    <p:sldId id="279" r:id="rId44"/>
    <p:sldId id="275" r:id="rId45"/>
    <p:sldId id="280" r:id="rId46"/>
    <p:sldId id="276" r:id="rId47"/>
    <p:sldId id="281" r:id="rId48"/>
    <p:sldId id="282" r:id="rId49"/>
    <p:sldId id="283" r:id="rId50"/>
    <p:sldId id="284" r:id="rId51"/>
    <p:sldId id="277" r:id="rId52"/>
    <p:sldId id="302" r:id="rId53"/>
    <p:sldId id="259" r:id="rId54"/>
    <p:sldId id="257" r:id="rId55"/>
    <p:sldId id="25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Sheet1!$A$1:$A$6</c:f>
              <c:strCache>
                <c:ptCount val="6"/>
                <c:pt idx="0">
                  <c:v>Jews</c:v>
                </c:pt>
                <c:pt idx="1">
                  <c:v>Soviet POWs</c:v>
                </c:pt>
                <c:pt idx="2">
                  <c:v>Poles</c:v>
                </c:pt>
                <c:pt idx="3">
                  <c:v>Gypsies</c:v>
                </c:pt>
                <c:pt idx="4">
                  <c:v>Homosexuals</c:v>
                </c:pt>
                <c:pt idx="5">
                  <c:v>Others</c:v>
                </c:pt>
              </c:strCache>
            </c:strRef>
          </c:cat>
          <c:val>
            <c:numRef>
              <c:f>Sheet1!$B$1:$B$6</c:f>
              <c:numCache>
                <c:formatCode>#,##0</c:formatCode>
                <c:ptCount val="6"/>
                <c:pt idx="0">
                  <c:v>6000000</c:v>
                </c:pt>
                <c:pt idx="1">
                  <c:v>3000000</c:v>
                </c:pt>
                <c:pt idx="2">
                  <c:v>2000000</c:v>
                </c:pt>
                <c:pt idx="3">
                  <c:v>1500000</c:v>
                </c:pt>
                <c:pt idx="4">
                  <c:v>15000</c:v>
                </c:pt>
                <c:pt idx="5">
                  <c:v>500000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F8C59-642E-41BC-9D95-E2F927BABC7F}" type="datetimeFigureOut">
              <a:rPr lang="en-US" smtClean="0"/>
              <a:t>4/6/2016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00DA8-4B0A-48F6-9E6D-574CC59F0FF9}" type="slidenum">
              <a:rPr lang="en-US" smtClean="0"/>
              <a:t>‹#›</a:t>
            </a:fld>
            <a:endParaRPr lang="en-US"/>
          </a:p>
        </p:txBody>
      </p:sp>
    </p:spTree>
    <p:extLst>
      <p:ext uri="{BB962C8B-B14F-4D97-AF65-F5344CB8AC3E}">
        <p14:creationId xmlns:p14="http://schemas.microsoft.com/office/powerpoint/2010/main" val="2115337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7768A-EFEE-44D0-89D5-A0302C8A819B}"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398038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7768A-EFEE-44D0-89D5-A0302C8A819B}"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353023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7768A-EFEE-44D0-89D5-A0302C8A819B}"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378013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7768A-EFEE-44D0-89D5-A0302C8A819B}"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290158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7768A-EFEE-44D0-89D5-A0302C8A819B}"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85471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97768A-EFEE-44D0-89D5-A0302C8A819B}"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57634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97768A-EFEE-44D0-89D5-A0302C8A819B}"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315646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97768A-EFEE-44D0-89D5-A0302C8A819B}"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244804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7768A-EFEE-44D0-89D5-A0302C8A819B}"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290040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7768A-EFEE-44D0-89D5-A0302C8A819B}"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112240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7768A-EFEE-44D0-89D5-A0302C8A819B}"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A37BF-D088-4E1F-BFBA-28ABFD30E9F4}" type="slidenum">
              <a:rPr lang="en-US" smtClean="0"/>
              <a:t>‹#›</a:t>
            </a:fld>
            <a:endParaRPr lang="en-US"/>
          </a:p>
        </p:txBody>
      </p:sp>
    </p:spTree>
    <p:extLst>
      <p:ext uri="{BB962C8B-B14F-4D97-AF65-F5344CB8AC3E}">
        <p14:creationId xmlns:p14="http://schemas.microsoft.com/office/powerpoint/2010/main" val="258029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7768A-EFEE-44D0-89D5-A0302C8A819B}" type="datetimeFigureOut">
              <a:rPr lang="en-US" smtClean="0"/>
              <a:t>4/6/2016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A37BF-D088-4E1F-BFBA-28ABFD30E9F4}" type="slidenum">
              <a:rPr lang="en-US" smtClean="0"/>
              <a:t>‹#›</a:t>
            </a:fld>
            <a:endParaRPr lang="en-US"/>
          </a:p>
        </p:txBody>
      </p:sp>
    </p:spTree>
    <p:extLst>
      <p:ext uri="{BB962C8B-B14F-4D97-AF65-F5344CB8AC3E}">
        <p14:creationId xmlns:p14="http://schemas.microsoft.com/office/powerpoint/2010/main" val="59376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593" y="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304800" y="1219200"/>
            <a:ext cx="8382000" cy="5334000"/>
          </a:xfrm>
        </p:spPr>
        <p:txBody>
          <a:bodyPr>
            <a:normAutofit/>
          </a:bodyPr>
          <a:lstStyle/>
          <a:p>
            <a:r>
              <a:rPr lang="en-US" dirty="0" smtClean="0">
                <a:solidFill>
                  <a:schemeClr val="tx1"/>
                </a:solidFill>
              </a:rPr>
              <a:t>Grab </a:t>
            </a:r>
            <a:r>
              <a:rPr lang="en-US" smtClean="0">
                <a:solidFill>
                  <a:schemeClr val="tx1"/>
                </a:solidFill>
              </a:rPr>
              <a:t>today’s Agenda (10:4).</a:t>
            </a:r>
            <a:endParaRPr lang="en-US" dirty="0" smtClean="0">
              <a:solidFill>
                <a:schemeClr val="tx1"/>
              </a:solidFill>
            </a:endParaRPr>
          </a:p>
          <a:p>
            <a:endParaRPr lang="en-US" dirty="0">
              <a:solidFill>
                <a:schemeClr val="tx1"/>
              </a:solidFill>
            </a:endParaRPr>
          </a:p>
          <a:p>
            <a:r>
              <a:rPr lang="en-US" i="1" dirty="0" smtClean="0">
                <a:solidFill>
                  <a:schemeClr val="tx1"/>
                </a:solidFill>
              </a:rPr>
              <a:t>Define “Anti-Semitism.”</a:t>
            </a:r>
          </a:p>
          <a:p>
            <a:r>
              <a:rPr lang="en-US" i="1" dirty="0" smtClean="0">
                <a:solidFill>
                  <a:schemeClr val="tx1"/>
                </a:solidFill>
              </a:rPr>
              <a:t>How might nationalism affect Anti-Semitism?</a:t>
            </a:r>
            <a:endParaRPr lang="en-US" i="1" dirty="0">
              <a:solidFill>
                <a:schemeClr val="tx1"/>
              </a:solidFill>
            </a:endParaRPr>
          </a:p>
        </p:txBody>
      </p:sp>
    </p:spTree>
    <p:extLst>
      <p:ext uri="{BB962C8B-B14F-4D97-AF65-F5344CB8AC3E}">
        <p14:creationId xmlns:p14="http://schemas.microsoft.com/office/powerpoint/2010/main" val="850621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2000" dirty="0" smtClean="0"/>
              <a:t>Origins</a:t>
            </a:r>
          </a:p>
          <a:p>
            <a:r>
              <a:rPr lang="en-US" sz="2000" dirty="0" smtClean="0"/>
              <a:t>History of Anti-Semitism goes back hundreds of years</a:t>
            </a:r>
          </a:p>
          <a:p>
            <a:r>
              <a:rPr lang="en-US" sz="2000" dirty="0" smtClean="0"/>
              <a:t>Strong in Germany and Russia</a:t>
            </a:r>
          </a:p>
          <a:p>
            <a:r>
              <a:rPr lang="en-US" sz="2000" dirty="0" smtClean="0"/>
              <a:t>Pogrom</a:t>
            </a:r>
          </a:p>
          <a:p>
            <a:pPr lvl="2"/>
            <a:r>
              <a:rPr lang="en-US" dirty="0" smtClean="0"/>
              <a:t>Russian</a:t>
            </a:r>
          </a:p>
          <a:p>
            <a:pPr lvl="2"/>
            <a:r>
              <a:rPr lang="en-US" dirty="0" smtClean="0"/>
              <a:t>A violent mob attack generally against Jews</a:t>
            </a:r>
          </a:p>
        </p:txBody>
      </p:sp>
      <p:pic>
        <p:nvPicPr>
          <p:cNvPr id="8" name="Picture 2" descr="\\w-sch-staff-12\UserDesktops\hahecht\Desktop\USAEjew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1669" y="2667000"/>
            <a:ext cx="409316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26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2000" dirty="0" smtClean="0"/>
              <a:t>Origins</a:t>
            </a:r>
          </a:p>
          <a:p>
            <a:r>
              <a:rPr lang="en-US" sz="2000" dirty="0" smtClean="0"/>
              <a:t>History of Anti-Semitism goes back hundreds of years</a:t>
            </a:r>
          </a:p>
          <a:p>
            <a:r>
              <a:rPr lang="en-US" sz="2000" dirty="0" smtClean="0"/>
              <a:t>Strong in Germany and Russia</a:t>
            </a:r>
          </a:p>
          <a:p>
            <a:r>
              <a:rPr lang="en-US" sz="2000" dirty="0" smtClean="0"/>
              <a:t>Pogrom</a:t>
            </a:r>
          </a:p>
          <a:p>
            <a:pPr lvl="2"/>
            <a:r>
              <a:rPr lang="en-US" dirty="0" smtClean="0"/>
              <a:t>Russian</a:t>
            </a:r>
          </a:p>
          <a:p>
            <a:pPr lvl="2"/>
            <a:r>
              <a:rPr lang="en-US" dirty="0" smtClean="0"/>
              <a:t>A violent mob attack generally against Jews</a:t>
            </a:r>
          </a:p>
          <a:p>
            <a:pPr lvl="2"/>
            <a:r>
              <a:rPr lang="en-US" dirty="0" smtClean="0"/>
              <a:t>Characterized by killing and/or destruction of homes and properties, businesses, and religious centers.</a:t>
            </a:r>
          </a:p>
        </p:txBody>
      </p:sp>
      <p:pic>
        <p:nvPicPr>
          <p:cNvPr id="8" name="Picture 2" descr="\\w-sch-staff-12\UserDesktops\hahecht\Desktop\Pogrom-victims-Kiev(191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12191"/>
            <a:ext cx="4038600" cy="270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26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2000" dirty="0" smtClean="0"/>
              <a:t>Origins</a:t>
            </a:r>
          </a:p>
          <a:p>
            <a:r>
              <a:rPr lang="en-US" sz="2000" dirty="0" smtClean="0"/>
              <a:t>History of Anti-Semitism goes back hundreds of years</a:t>
            </a:r>
          </a:p>
          <a:p>
            <a:r>
              <a:rPr lang="en-US" sz="2000" dirty="0" smtClean="0"/>
              <a:t>Strong in Germany and Russia</a:t>
            </a:r>
          </a:p>
          <a:p>
            <a:r>
              <a:rPr lang="en-US" sz="2000" dirty="0" smtClean="0"/>
              <a:t>Pogrom</a:t>
            </a:r>
          </a:p>
          <a:p>
            <a:pPr lvl="2"/>
            <a:r>
              <a:rPr lang="en-US" dirty="0" smtClean="0"/>
              <a:t>Russian</a:t>
            </a:r>
          </a:p>
          <a:p>
            <a:pPr lvl="2"/>
            <a:r>
              <a:rPr lang="en-US" dirty="0" smtClean="0"/>
              <a:t>A violent mob attack generally against Jews</a:t>
            </a:r>
          </a:p>
          <a:p>
            <a:pPr lvl="2"/>
            <a:r>
              <a:rPr lang="en-US" dirty="0" smtClean="0"/>
              <a:t>Characterized by killing and/or destruction of homes and properties, businesses, and religious centers.</a:t>
            </a:r>
          </a:p>
          <a:p>
            <a:pPr lvl="2"/>
            <a:r>
              <a:rPr lang="en-US" dirty="0" smtClean="0"/>
              <a:t>Often condoned by the forces of law.</a:t>
            </a:r>
          </a:p>
        </p:txBody>
      </p:sp>
      <p:pic>
        <p:nvPicPr>
          <p:cNvPr id="8" name="Picture 2" descr="\\w-sch-staff-12\UserDesktops\hahecht\Desktop\20120504-Pogrom lasi bvb.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64462"/>
            <a:ext cx="4038600" cy="259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83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800600" cy="5638800"/>
          </a:xfrm>
        </p:spPr>
        <p:txBody>
          <a:bodyPr>
            <a:noAutofit/>
          </a:bodyPr>
          <a:lstStyle/>
          <a:p>
            <a:pPr marL="0" indent="0">
              <a:buNone/>
            </a:pPr>
            <a:r>
              <a:rPr lang="en-US" sz="1600" i="1" dirty="0" smtClean="0"/>
              <a:t>Mein </a:t>
            </a:r>
            <a:r>
              <a:rPr lang="en-US" sz="1600" i="1" dirty="0" err="1" smtClean="0"/>
              <a:t>Kampf</a:t>
            </a:r>
            <a:r>
              <a:rPr lang="en-US" sz="1600" dirty="0" smtClean="0"/>
              <a:t> (“My Struggle”)</a:t>
            </a:r>
          </a:p>
          <a:p>
            <a:r>
              <a:rPr lang="en-US" sz="1600" dirty="0" smtClean="0"/>
              <a:t>Written by Hitler while in prison (after the failed Beer Hall Putsch).</a:t>
            </a:r>
          </a:p>
        </p:txBody>
      </p:sp>
      <p:pic>
        <p:nvPicPr>
          <p:cNvPr id="7" name="Picture 2" descr="C:\Users\hahecht\Desktop\Mein-Kampf.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1399572"/>
            <a:ext cx="3477836" cy="522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1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800600" cy="5638800"/>
          </a:xfrm>
        </p:spPr>
        <p:txBody>
          <a:bodyPr>
            <a:noAutofit/>
          </a:bodyPr>
          <a:lstStyle/>
          <a:p>
            <a:pPr marL="0" indent="0">
              <a:buNone/>
            </a:pPr>
            <a:r>
              <a:rPr lang="en-US" sz="1600" i="1" dirty="0" smtClean="0"/>
              <a:t>Mein </a:t>
            </a:r>
            <a:r>
              <a:rPr lang="en-US" sz="1600" i="1" dirty="0" err="1" smtClean="0"/>
              <a:t>Kampf</a:t>
            </a:r>
            <a:r>
              <a:rPr lang="en-US" sz="1600" dirty="0" smtClean="0"/>
              <a:t> (“My Struggle”)</a:t>
            </a:r>
          </a:p>
          <a:p>
            <a:r>
              <a:rPr lang="en-US" sz="1600" dirty="0" smtClean="0"/>
              <a:t>Written by Hitler while in prison (after the failed Beer Hall Putsch).</a:t>
            </a:r>
          </a:p>
          <a:p>
            <a:r>
              <a:rPr lang="en-US" sz="1600" dirty="0" smtClean="0"/>
              <a:t>Hitler believed the German people to be the master race.  And so it is the job of the German people to have many children.</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3461783"/>
              </p:ext>
            </p:extLst>
          </p:nvPr>
        </p:nvGraphicFramePr>
        <p:xfrm>
          <a:off x="4953000" y="1600200"/>
          <a:ext cx="4038600" cy="4754880"/>
        </p:xfrm>
        <a:graphic>
          <a:graphicData uri="http://schemas.openxmlformats.org/drawingml/2006/table">
            <a:tbl>
              <a:tblPr firstRow="1" bandRow="1">
                <a:tableStyleId>{5C22544A-7EE6-4342-B048-85BDC9FD1C3A}</a:tableStyleId>
              </a:tblPr>
              <a:tblGrid>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kern="1200" dirty="0" smtClean="0">
                          <a:solidFill>
                            <a:schemeClr val="lt1"/>
                          </a:solidFill>
                          <a:effectLst/>
                          <a:latin typeface="+mn-lt"/>
                          <a:ea typeface="+mn-ea"/>
                          <a:cs typeface="+mn-cs"/>
                        </a:rPr>
                        <a:t>“(The state) must see to it that only the healthy beget children; that there is only one disgrace: despite one’s own sickness and deficiencies, to bring children into the world; and one highest </a:t>
                      </a:r>
                      <a:r>
                        <a:rPr lang="en-US" sz="2400" b="1" i="1" kern="1200" dirty="0" err="1" smtClean="0">
                          <a:solidFill>
                            <a:schemeClr val="lt1"/>
                          </a:solidFill>
                          <a:effectLst/>
                          <a:latin typeface="+mn-lt"/>
                          <a:ea typeface="+mn-ea"/>
                          <a:cs typeface="+mn-cs"/>
                        </a:rPr>
                        <a:t>honour</a:t>
                      </a:r>
                      <a:r>
                        <a:rPr lang="en-US" sz="2400" b="1" i="1" kern="1200" dirty="0" smtClean="0">
                          <a:solidFill>
                            <a:schemeClr val="lt1"/>
                          </a:solidFill>
                          <a:effectLst/>
                          <a:latin typeface="+mn-lt"/>
                          <a:ea typeface="+mn-ea"/>
                          <a:cs typeface="+mn-cs"/>
                        </a:rPr>
                        <a:t>: to renounce doing so.  And conversely it must be considered reprehensible to withhold healthy children from the nation.”</a:t>
                      </a:r>
                      <a:endParaRPr lang="en-US" sz="2400" b="1" kern="1200" dirty="0" smtClean="0">
                        <a:solidFill>
                          <a:schemeClr val="lt1"/>
                        </a:solidFill>
                        <a:effectLst/>
                        <a:latin typeface="+mn-lt"/>
                        <a:ea typeface="+mn-ea"/>
                        <a:cs typeface="+mn-cs"/>
                      </a:endParaRPr>
                    </a:p>
                    <a:p>
                      <a:endParaRPr lang="en-US" dirty="0"/>
                    </a:p>
                  </a:txBody>
                  <a:tcPr/>
                </a:tc>
              </a:tr>
            </a:tbl>
          </a:graphicData>
        </a:graphic>
      </p:graphicFrame>
    </p:spTree>
    <p:extLst>
      <p:ext uri="{BB962C8B-B14F-4D97-AF65-F5344CB8AC3E}">
        <p14:creationId xmlns:p14="http://schemas.microsoft.com/office/powerpoint/2010/main" val="11427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800600" cy="5638800"/>
          </a:xfrm>
        </p:spPr>
        <p:txBody>
          <a:bodyPr>
            <a:noAutofit/>
          </a:bodyPr>
          <a:lstStyle/>
          <a:p>
            <a:pPr marL="0" indent="0">
              <a:buNone/>
            </a:pPr>
            <a:r>
              <a:rPr lang="en-US" sz="1600" i="1" dirty="0" smtClean="0"/>
              <a:t>Mein </a:t>
            </a:r>
            <a:r>
              <a:rPr lang="en-US" sz="1600" i="1" dirty="0" err="1" smtClean="0"/>
              <a:t>Kampf</a:t>
            </a:r>
            <a:r>
              <a:rPr lang="en-US" sz="1600" dirty="0" smtClean="0"/>
              <a:t> (“My Struggle”)</a:t>
            </a:r>
          </a:p>
          <a:p>
            <a:r>
              <a:rPr lang="en-US" sz="1600" dirty="0" smtClean="0"/>
              <a:t>Written by Hitler while in prison (after the failed Beer Hall Putsch).</a:t>
            </a:r>
          </a:p>
          <a:p>
            <a:r>
              <a:rPr lang="en-US" sz="1600" dirty="0" smtClean="0"/>
              <a:t>Hitler believed the German people to be the master race.  And so it is the job of the German people to have many children.</a:t>
            </a:r>
          </a:p>
          <a:p>
            <a:r>
              <a:rPr lang="en-US" sz="1600" dirty="0" smtClean="0"/>
              <a:t>The perfect German people were Aryans (blond hair, blue eyes)</a:t>
            </a:r>
          </a:p>
        </p:txBody>
      </p:sp>
      <p:pic>
        <p:nvPicPr>
          <p:cNvPr id="8" name="Picture 2" descr="\\w-sch-staff-12\UserDesktops\hahecht\Desktop\German_soldier_from_ww2.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96625" y="1600200"/>
            <a:ext cx="334175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24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800600" cy="5638800"/>
          </a:xfrm>
        </p:spPr>
        <p:txBody>
          <a:bodyPr>
            <a:noAutofit/>
          </a:bodyPr>
          <a:lstStyle/>
          <a:p>
            <a:pPr marL="0" indent="0">
              <a:buNone/>
            </a:pPr>
            <a:r>
              <a:rPr lang="en-US" sz="1600" i="1" dirty="0" smtClean="0"/>
              <a:t>Mein </a:t>
            </a:r>
            <a:r>
              <a:rPr lang="en-US" sz="1600" i="1" dirty="0" err="1" smtClean="0"/>
              <a:t>Kampf</a:t>
            </a:r>
            <a:r>
              <a:rPr lang="en-US" sz="1600" dirty="0" smtClean="0"/>
              <a:t> (“My Struggle”)</a:t>
            </a:r>
          </a:p>
          <a:p>
            <a:r>
              <a:rPr lang="en-US" sz="1600" dirty="0" smtClean="0"/>
              <a:t>Written by Hitler while in prison (after the failed Beer Hall Putsch).</a:t>
            </a:r>
          </a:p>
          <a:p>
            <a:r>
              <a:rPr lang="en-US" sz="1600" dirty="0" smtClean="0"/>
              <a:t>Hitler believed the German people to be the master race.  And so it is the job of the German people to have many children.</a:t>
            </a:r>
          </a:p>
          <a:p>
            <a:r>
              <a:rPr lang="en-US" sz="1600" dirty="0" smtClean="0"/>
              <a:t>The perfect German people were Aryans (blond hair, blue eyes)</a:t>
            </a:r>
          </a:p>
          <a:p>
            <a:r>
              <a:rPr lang="en-US" sz="1600" dirty="0" smtClean="0"/>
              <a:t>Hitler believed that the German people needed living space to accommodate their quickly growing nation.</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307009726"/>
              </p:ext>
            </p:extLst>
          </p:nvPr>
        </p:nvGraphicFramePr>
        <p:xfrm>
          <a:off x="4953000" y="1920240"/>
          <a:ext cx="4038600" cy="3108960"/>
        </p:xfrm>
        <a:graphic>
          <a:graphicData uri="http://schemas.openxmlformats.org/drawingml/2006/table">
            <a:tbl>
              <a:tblPr firstRow="1" bandRow="1">
                <a:tableStyleId>{5C22544A-7EE6-4342-B048-85BDC9FD1C3A}</a:tableStyleId>
              </a:tblPr>
              <a:tblGrid>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1" kern="1200" dirty="0" smtClean="0">
                          <a:solidFill>
                            <a:schemeClr val="lt1"/>
                          </a:solidFill>
                          <a:effectLst/>
                          <a:latin typeface="+mn-lt"/>
                          <a:ea typeface="+mn-ea"/>
                          <a:cs typeface="+mn-cs"/>
                        </a:rPr>
                        <a:t>“Only an adequate large space on this earth assures a nation freedom of existence.”</a:t>
                      </a:r>
                      <a:endParaRPr lang="en-US" sz="3600" b="1" kern="1200" dirty="0" smtClean="0">
                        <a:solidFill>
                          <a:schemeClr val="lt1"/>
                        </a:solidFill>
                        <a:effectLst/>
                        <a:latin typeface="+mn-lt"/>
                        <a:ea typeface="+mn-ea"/>
                        <a:cs typeface="+mn-cs"/>
                      </a:endParaRPr>
                    </a:p>
                    <a:p>
                      <a:endParaRPr lang="en-US" dirty="0"/>
                    </a:p>
                  </a:txBody>
                  <a:tcPr/>
                </a:tc>
              </a:tr>
            </a:tbl>
          </a:graphicData>
        </a:graphic>
      </p:graphicFrame>
    </p:spTree>
    <p:extLst>
      <p:ext uri="{BB962C8B-B14F-4D97-AF65-F5344CB8AC3E}">
        <p14:creationId xmlns:p14="http://schemas.microsoft.com/office/powerpoint/2010/main" val="11427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800600" cy="5638800"/>
          </a:xfrm>
        </p:spPr>
        <p:txBody>
          <a:bodyPr>
            <a:noAutofit/>
          </a:bodyPr>
          <a:lstStyle/>
          <a:p>
            <a:pPr marL="0" indent="0">
              <a:buNone/>
            </a:pPr>
            <a:r>
              <a:rPr lang="en-US" sz="1600" i="1" dirty="0" smtClean="0"/>
              <a:t>Mein </a:t>
            </a:r>
            <a:r>
              <a:rPr lang="en-US" sz="1600" i="1" dirty="0" err="1" smtClean="0"/>
              <a:t>Kampf</a:t>
            </a:r>
            <a:r>
              <a:rPr lang="en-US" sz="1600" dirty="0" smtClean="0"/>
              <a:t> (“My Struggle”)</a:t>
            </a:r>
          </a:p>
          <a:p>
            <a:r>
              <a:rPr lang="en-US" sz="1600" dirty="0" smtClean="0"/>
              <a:t>Written by Hitler while in prison (after the failed Beer Hall Putsch).</a:t>
            </a:r>
          </a:p>
          <a:p>
            <a:r>
              <a:rPr lang="en-US" sz="1600" dirty="0" smtClean="0"/>
              <a:t>Hitler believed the German people to be the master race.  And so it is the job of the German people to have many children.</a:t>
            </a:r>
          </a:p>
          <a:p>
            <a:r>
              <a:rPr lang="en-US" sz="1600" dirty="0" smtClean="0"/>
              <a:t>The perfect German people were Aryans (blond hair, blue eyes)</a:t>
            </a:r>
          </a:p>
          <a:p>
            <a:r>
              <a:rPr lang="en-US" sz="1600" dirty="0" smtClean="0"/>
              <a:t>Hitler believed that the German people needed living space to accommodate their quickly growing nation.</a:t>
            </a:r>
          </a:p>
          <a:p>
            <a:r>
              <a:rPr lang="en-US" sz="1600" dirty="0" smtClean="0"/>
              <a:t>Hitler believed that non-Germans were destroying the German culture.  This particular phrase was in reference to East Europeans.</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263000368"/>
              </p:ext>
            </p:extLst>
          </p:nvPr>
        </p:nvGraphicFramePr>
        <p:xfrm>
          <a:off x="4876800" y="1859280"/>
          <a:ext cx="4038600" cy="3931920"/>
        </p:xfrm>
        <a:graphic>
          <a:graphicData uri="http://schemas.openxmlformats.org/drawingml/2006/table">
            <a:tbl>
              <a:tblPr firstRow="1" bandRow="1">
                <a:tableStyleId>{5C22544A-7EE6-4342-B048-85BDC9FD1C3A}</a:tableStyleId>
              </a:tblPr>
              <a:tblGrid>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1" kern="1200" dirty="0" smtClean="0">
                          <a:solidFill>
                            <a:schemeClr val="lt1"/>
                          </a:solidFill>
                          <a:effectLst/>
                          <a:latin typeface="+mn-lt"/>
                          <a:ea typeface="+mn-ea"/>
                          <a:cs typeface="+mn-cs"/>
                        </a:rPr>
                        <a:t>“The longer I lived in Vienna, the stronger became my hatred for the promiscuous swarm of foreign peoples which began to batten on that old nursery ground of German culture.”</a:t>
                      </a:r>
                      <a:endParaRPr lang="en-US" sz="2800" b="1" kern="1200" dirty="0" smtClean="0">
                        <a:solidFill>
                          <a:schemeClr val="lt1"/>
                        </a:solidFill>
                        <a:effectLst/>
                        <a:latin typeface="+mn-lt"/>
                        <a:ea typeface="+mn-ea"/>
                        <a:cs typeface="+mn-cs"/>
                      </a:endParaRPr>
                    </a:p>
                    <a:p>
                      <a:pPr algn="ctr"/>
                      <a:endParaRPr lang="en-US" sz="2800" dirty="0"/>
                    </a:p>
                  </a:txBody>
                  <a:tcPr/>
                </a:tc>
              </a:tr>
            </a:tbl>
          </a:graphicData>
        </a:graphic>
      </p:graphicFrame>
    </p:spTree>
    <p:extLst>
      <p:ext uri="{BB962C8B-B14F-4D97-AF65-F5344CB8AC3E}">
        <p14:creationId xmlns:p14="http://schemas.microsoft.com/office/powerpoint/2010/main" val="11427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800600" cy="5638800"/>
          </a:xfrm>
        </p:spPr>
        <p:txBody>
          <a:bodyPr>
            <a:noAutofit/>
          </a:bodyPr>
          <a:lstStyle/>
          <a:p>
            <a:pPr marL="0" indent="0">
              <a:buNone/>
            </a:pPr>
            <a:r>
              <a:rPr lang="en-US" sz="1600" i="1" dirty="0" smtClean="0"/>
              <a:t>Mein </a:t>
            </a:r>
            <a:r>
              <a:rPr lang="en-US" sz="1600" i="1" dirty="0" err="1" smtClean="0"/>
              <a:t>Kampf</a:t>
            </a:r>
            <a:r>
              <a:rPr lang="en-US" sz="1600" dirty="0" smtClean="0"/>
              <a:t> (“My Struggle”)</a:t>
            </a:r>
          </a:p>
          <a:p>
            <a:r>
              <a:rPr lang="en-US" sz="1600" dirty="0" smtClean="0"/>
              <a:t>Written by Hitler while in prison (after the failed Beer Hall Putsch).</a:t>
            </a:r>
          </a:p>
          <a:p>
            <a:r>
              <a:rPr lang="en-US" sz="1600" dirty="0" smtClean="0"/>
              <a:t>Hitler believed the German people to be the master race.  And so it is the job of the German people to have many children.</a:t>
            </a:r>
          </a:p>
          <a:p>
            <a:r>
              <a:rPr lang="en-US" sz="1600" dirty="0" smtClean="0"/>
              <a:t>The perfect German people were Aryans (blond hair, blue eyes)</a:t>
            </a:r>
          </a:p>
          <a:p>
            <a:r>
              <a:rPr lang="en-US" sz="1600" dirty="0" smtClean="0"/>
              <a:t>Hitler believed that the German people needed living space to accommodate their quickly growing nation.</a:t>
            </a:r>
          </a:p>
          <a:p>
            <a:r>
              <a:rPr lang="en-US" sz="1600" dirty="0" smtClean="0"/>
              <a:t>Hitler believed that non-Germans were destroying the German culture.  This particular phrase was in reference to East Europeans.</a:t>
            </a:r>
          </a:p>
          <a:p>
            <a:r>
              <a:rPr lang="en-US" sz="1600" dirty="0" smtClean="0"/>
              <a:t>“</a:t>
            </a:r>
            <a:r>
              <a:rPr lang="en-US" sz="1600" dirty="0" err="1" smtClean="0"/>
              <a:t>Untermenschen</a:t>
            </a:r>
            <a:r>
              <a:rPr lang="en-US" sz="1600" dirty="0" smtClean="0"/>
              <a:t>” (sub humans) were individuals who were a drain on the German “living space” and tainted the gene pool for the Aryan race.</a:t>
            </a:r>
          </a:p>
        </p:txBody>
      </p:sp>
      <p:pic>
        <p:nvPicPr>
          <p:cNvPr id="8" name="Picture 2" descr="C:\Users\hahecht\Desktop\7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0820" y="1600200"/>
            <a:ext cx="313335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24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800600" cy="5638800"/>
          </a:xfrm>
        </p:spPr>
        <p:txBody>
          <a:bodyPr>
            <a:noAutofit/>
          </a:bodyPr>
          <a:lstStyle/>
          <a:p>
            <a:pPr marL="0" indent="0">
              <a:buNone/>
            </a:pPr>
            <a:r>
              <a:rPr lang="en-US" sz="1600" i="1" dirty="0" smtClean="0"/>
              <a:t>Mein </a:t>
            </a:r>
            <a:r>
              <a:rPr lang="en-US" sz="1600" i="1" dirty="0" err="1" smtClean="0"/>
              <a:t>Kampf</a:t>
            </a:r>
            <a:r>
              <a:rPr lang="en-US" sz="1600" dirty="0" smtClean="0"/>
              <a:t> (“My Struggle”)</a:t>
            </a:r>
          </a:p>
          <a:p>
            <a:r>
              <a:rPr lang="en-US" sz="1600" dirty="0" smtClean="0"/>
              <a:t>Written by Hitler while in prison (after the failed Beer Hall Putsch).</a:t>
            </a:r>
          </a:p>
          <a:p>
            <a:r>
              <a:rPr lang="en-US" sz="1600" dirty="0" smtClean="0"/>
              <a:t>Hitler believed the German people to be the master race.  And so it is the job of the German people to have many children.</a:t>
            </a:r>
          </a:p>
          <a:p>
            <a:r>
              <a:rPr lang="en-US" sz="1600" dirty="0" smtClean="0"/>
              <a:t>The perfect German people were Aryans (blond hair, blue eyes)</a:t>
            </a:r>
          </a:p>
          <a:p>
            <a:r>
              <a:rPr lang="en-US" sz="1600" dirty="0" smtClean="0"/>
              <a:t>Hitler believed that the German people needed living space to accommodate their quickly growing nation.</a:t>
            </a:r>
          </a:p>
          <a:p>
            <a:r>
              <a:rPr lang="en-US" sz="1600" dirty="0" smtClean="0"/>
              <a:t>Hitler believed that non-Germans were destroying the German culture.  This particular phrase was in reference to East Europeans.</a:t>
            </a:r>
          </a:p>
          <a:p>
            <a:r>
              <a:rPr lang="en-US" sz="1600" dirty="0" smtClean="0"/>
              <a:t>“</a:t>
            </a:r>
            <a:r>
              <a:rPr lang="en-US" sz="1600" dirty="0" err="1" smtClean="0"/>
              <a:t>Untermenschen</a:t>
            </a:r>
            <a:r>
              <a:rPr lang="en-US" sz="1600" dirty="0" smtClean="0"/>
              <a:t>” (sub humans) were individuals who were a drain on the German “living space” and tainted the gene pool for the Aryan race.</a:t>
            </a:r>
          </a:p>
          <a:p>
            <a:r>
              <a:rPr lang="en-US" sz="1600" dirty="0" smtClean="0"/>
              <a:t>Hitler believed the Jews were at the root of contaminating a pure German race.</a:t>
            </a:r>
            <a:endParaRPr lang="en-US" sz="16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402046717"/>
              </p:ext>
            </p:extLst>
          </p:nvPr>
        </p:nvGraphicFramePr>
        <p:xfrm>
          <a:off x="4953000" y="1752600"/>
          <a:ext cx="4038600" cy="4389120"/>
        </p:xfrm>
        <a:graphic>
          <a:graphicData uri="http://schemas.openxmlformats.org/drawingml/2006/table">
            <a:tbl>
              <a:tblPr firstRow="1" bandRow="1">
                <a:tableStyleId>{5C22544A-7EE6-4342-B048-85BDC9FD1C3A}</a:tableStyleId>
              </a:tblPr>
              <a:tblGrid>
                <a:gridCol w="4038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kern="1200" dirty="0" smtClean="0">
                          <a:solidFill>
                            <a:schemeClr val="lt1"/>
                          </a:solidFill>
                          <a:effectLst/>
                          <a:latin typeface="+mn-lt"/>
                          <a:ea typeface="+mn-ea"/>
                          <a:cs typeface="+mn-cs"/>
                        </a:rPr>
                        <a:t>“The Jewish youth lies in wait for hours on end… spying on the unsuspicious German girl he plans to seduce… he wants to contaminate her blood and remove her from the bosom of her own people.  The Jew hates the white race and wants to lower its cultural level so that the Jews might dominate.”</a:t>
                      </a:r>
                      <a:endParaRPr lang="en-US" sz="2400" b="1" kern="1200" dirty="0" smtClean="0">
                        <a:solidFill>
                          <a:schemeClr val="lt1"/>
                        </a:solidFill>
                        <a:effectLst/>
                        <a:latin typeface="+mn-lt"/>
                        <a:ea typeface="+mn-ea"/>
                        <a:cs typeface="+mn-cs"/>
                      </a:endParaRPr>
                    </a:p>
                    <a:p>
                      <a:endParaRPr lang="en-US" dirty="0"/>
                    </a:p>
                  </a:txBody>
                  <a:tcPr/>
                </a:tc>
              </a:tr>
            </a:tbl>
          </a:graphicData>
        </a:graphic>
      </p:graphicFrame>
    </p:spTree>
    <p:extLst>
      <p:ext uri="{BB962C8B-B14F-4D97-AF65-F5344CB8AC3E}">
        <p14:creationId xmlns:p14="http://schemas.microsoft.com/office/powerpoint/2010/main" val="11427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593" y="685800"/>
            <a:ext cx="7772400" cy="1470025"/>
          </a:xfrm>
        </p:spPr>
        <p:txBody>
          <a:bodyPr/>
          <a:lstStyle/>
          <a:p>
            <a:r>
              <a:rPr lang="en-US" dirty="0" smtClean="0"/>
              <a:t>Objective:</a:t>
            </a:r>
            <a:br>
              <a:rPr lang="en-US" dirty="0" smtClean="0"/>
            </a:br>
            <a:r>
              <a:rPr lang="en-US" b="1" dirty="0" smtClean="0"/>
              <a:t>The Holocaust</a:t>
            </a:r>
            <a:endParaRPr lang="en-US" dirty="0"/>
          </a:p>
        </p:txBody>
      </p:sp>
      <p:sp>
        <p:nvSpPr>
          <p:cNvPr id="3" name="Subtitle 2"/>
          <p:cNvSpPr>
            <a:spLocks noGrp="1"/>
          </p:cNvSpPr>
          <p:nvPr>
            <p:ph type="subTitle" idx="1"/>
          </p:nvPr>
        </p:nvSpPr>
        <p:spPr>
          <a:xfrm>
            <a:off x="533400" y="2590800"/>
            <a:ext cx="8001000" cy="3048000"/>
          </a:xfrm>
        </p:spPr>
        <p:txBody>
          <a:bodyPr/>
          <a:lstStyle/>
          <a:p>
            <a:r>
              <a:rPr lang="en-US" b="1" dirty="0" smtClean="0">
                <a:solidFill>
                  <a:schemeClr val="tx1"/>
                </a:solidFill>
              </a:rPr>
              <a:t>WHII.12b</a:t>
            </a:r>
          </a:p>
          <a:p>
            <a:r>
              <a:rPr lang="en-US" dirty="0" smtClean="0">
                <a:solidFill>
                  <a:schemeClr val="tx1"/>
                </a:solidFill>
              </a:rPr>
              <a:t>TSWDK of the worldwide impact of WWII by examining the Holocaust and other examples of genocide in the 20</a:t>
            </a:r>
            <a:r>
              <a:rPr lang="en-US" baseline="30000" dirty="0" smtClean="0">
                <a:solidFill>
                  <a:schemeClr val="tx1"/>
                </a:solidFill>
              </a:rPr>
              <a:t>th</a:t>
            </a:r>
            <a:r>
              <a:rPr lang="en-US" dirty="0" smtClean="0">
                <a:solidFill>
                  <a:schemeClr val="tx1"/>
                </a:solidFill>
              </a:rPr>
              <a:t> century.</a:t>
            </a:r>
            <a:endParaRPr lang="en-US" dirty="0">
              <a:solidFill>
                <a:schemeClr val="tx1"/>
              </a:solidFill>
            </a:endParaRPr>
          </a:p>
        </p:txBody>
      </p:sp>
    </p:spTree>
    <p:extLst>
      <p:ext uri="{BB962C8B-B14F-4D97-AF65-F5344CB8AC3E}">
        <p14:creationId xmlns:p14="http://schemas.microsoft.com/office/powerpoint/2010/main" val="3975496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1800" dirty="0" smtClean="0"/>
              <a:t>Jews in Nazi Germany</a:t>
            </a:r>
          </a:p>
          <a:p>
            <a:r>
              <a:rPr lang="en-US" sz="1800" dirty="0" smtClean="0"/>
              <a:t>The Jews in Nazi Germany suffered after 1933.  Some rich Jews could afford to leave Nazi Germany (or were forced to) but many could not.</a:t>
            </a:r>
          </a:p>
        </p:txBody>
      </p:sp>
      <p:pic>
        <p:nvPicPr>
          <p:cNvPr id="10" name="Picture 2" descr="\\w-sch-staff-12\UserDesktops\hahecht\Desktop\naziGermany-DavidStar.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91075" y="2439194"/>
            <a:ext cx="375285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9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1800" dirty="0" smtClean="0"/>
              <a:t>Jews in Nazi Germany</a:t>
            </a:r>
          </a:p>
          <a:p>
            <a:r>
              <a:rPr lang="en-US" sz="1800" dirty="0" smtClean="0"/>
              <a:t>The Jews in Nazi Germany suffered after 1933.  Some rich Jews could afford to leave Nazi Germany (or were forced to) but many could not.</a:t>
            </a:r>
          </a:p>
          <a:p>
            <a:r>
              <a:rPr lang="en-US" sz="1800" dirty="0" smtClean="0"/>
              <a:t>Hitler blamed the Jews for all the misfortunes that had befallen Germany… (the following were the beliefs of Hitler)</a:t>
            </a:r>
          </a:p>
        </p:txBody>
      </p:sp>
      <p:pic>
        <p:nvPicPr>
          <p:cNvPr id="7" name="Picture 2" descr="\\w-sch-staff-12\UserDesktops\hahecht\Desktop\Poster-for-Eternal-Jew-Ewiger-Jude.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80972" y="1600200"/>
            <a:ext cx="33730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87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1800" dirty="0" smtClean="0"/>
              <a:t>Jews in Nazi Germany</a:t>
            </a:r>
          </a:p>
          <a:p>
            <a:r>
              <a:rPr lang="en-US" sz="1800" dirty="0" smtClean="0"/>
              <a:t>The Jews in Nazi Germany suffered after 1933.  Some rich Jews could afford to leave Nazi Germany (or were forced to) but many could not.</a:t>
            </a:r>
          </a:p>
          <a:p>
            <a:r>
              <a:rPr lang="en-US" sz="1800" dirty="0" smtClean="0"/>
              <a:t>Hitler blamed the Jews for all the misfortunes that had befallen Germany… (the following were the beliefs of Hitler)</a:t>
            </a:r>
          </a:p>
          <a:p>
            <a:pPr lvl="2"/>
            <a:r>
              <a:rPr lang="en-US" sz="1800" dirty="0" smtClean="0"/>
              <a:t>The loss of WWI was the result of a Jewish conspiracy.</a:t>
            </a:r>
          </a:p>
        </p:txBody>
      </p:sp>
      <p:pic>
        <p:nvPicPr>
          <p:cNvPr id="7" name="Picture 2" descr="\\w-sch-staff-12\UserDesktops\hahecht\Desktop\derjud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1522753"/>
            <a:ext cx="3094594" cy="442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87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1800" dirty="0" smtClean="0"/>
              <a:t>Jews in Nazi Germany</a:t>
            </a:r>
          </a:p>
          <a:p>
            <a:r>
              <a:rPr lang="en-US" sz="1800" dirty="0" smtClean="0"/>
              <a:t>The Jews in Nazi Germany suffered after 1933.  Some rich Jews could afford to leave Nazi Germany (or were forced to) but many could not.</a:t>
            </a:r>
          </a:p>
          <a:p>
            <a:r>
              <a:rPr lang="en-US" sz="1800" dirty="0" smtClean="0"/>
              <a:t>Hitler blamed the Jews for all the misfortunes that had befallen Germany… (the following were the beliefs of Hitler)</a:t>
            </a:r>
          </a:p>
          <a:p>
            <a:pPr lvl="2"/>
            <a:r>
              <a:rPr lang="en-US" sz="1800" dirty="0" smtClean="0"/>
              <a:t>The loss of WWI was the result of a Jewish conspiracy.</a:t>
            </a:r>
          </a:p>
          <a:p>
            <a:pPr lvl="2"/>
            <a:r>
              <a:rPr lang="en-US" sz="1800" dirty="0" smtClean="0"/>
              <a:t>The Treaty of Versailles was also a Jewish conspiracy designed to bring Germany to her knees.</a:t>
            </a:r>
          </a:p>
        </p:txBody>
      </p:sp>
      <p:pic>
        <p:nvPicPr>
          <p:cNvPr id="7" name="Picture 2" descr="\\w-sch-staff-12\UserDesktops\hahecht\Desktop\poster-guilty-wa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9410" y="1600200"/>
            <a:ext cx="315618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87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1800" dirty="0" smtClean="0"/>
              <a:t>Jews in Nazi Germany</a:t>
            </a:r>
          </a:p>
          <a:p>
            <a:r>
              <a:rPr lang="en-US" sz="1800" dirty="0" smtClean="0"/>
              <a:t>The Jews in Nazi Germany suffered after 1933.  Some rich Jews could afford to leave Nazi Germany (or were forced to) but many could not.</a:t>
            </a:r>
          </a:p>
          <a:p>
            <a:r>
              <a:rPr lang="en-US" sz="1800" dirty="0" smtClean="0"/>
              <a:t>Hitler blamed the Jews for all the misfortunes that had befallen Germany… (the following were the beliefs of Hitler)</a:t>
            </a:r>
          </a:p>
          <a:p>
            <a:pPr lvl="2"/>
            <a:r>
              <a:rPr lang="en-US" sz="1800" dirty="0" smtClean="0"/>
              <a:t>The loss of WWI was the result of a Jewish conspiracy.</a:t>
            </a:r>
          </a:p>
          <a:p>
            <a:pPr lvl="2"/>
            <a:r>
              <a:rPr lang="en-US" sz="1800" dirty="0" smtClean="0"/>
              <a:t>The Treaty of Versailles was also a Jewish conspiracy designed to bring Germany to her knees.</a:t>
            </a:r>
          </a:p>
          <a:p>
            <a:pPr lvl="2"/>
            <a:r>
              <a:rPr lang="en-US" sz="1800" dirty="0" smtClean="0"/>
              <a:t>The hyperinflation of 1923 was the result of an international Jewish attempt to destroy Germany.</a:t>
            </a:r>
            <a:endParaRPr lang="en-US" sz="1800" dirty="0"/>
          </a:p>
        </p:txBody>
      </p:sp>
      <p:pic>
        <p:nvPicPr>
          <p:cNvPr id="7" name="Picture 2" descr="\\w-sch-staff-12\UserDesktops\hahecht\Desktop\maxwell_fig05b.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53755"/>
            <a:ext cx="4038600" cy="301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87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724400" cy="5638800"/>
          </a:xfrm>
        </p:spPr>
        <p:txBody>
          <a:bodyPr>
            <a:noAutofit/>
          </a:bodyPr>
          <a:lstStyle/>
          <a:p>
            <a:pPr marL="0" indent="0">
              <a:buNone/>
            </a:pPr>
            <a:r>
              <a:rPr lang="en-US" sz="1600" dirty="0" smtClean="0"/>
              <a:t>Jews in Nazi Germany</a:t>
            </a:r>
          </a:p>
          <a:p>
            <a:r>
              <a:rPr lang="en-US" sz="1600" dirty="0" smtClean="0"/>
              <a:t>After January 1933, the Jews became the “</a:t>
            </a:r>
            <a:r>
              <a:rPr lang="en-US" sz="1600" dirty="0" err="1" smtClean="0"/>
              <a:t>Untermenschen</a:t>
            </a:r>
            <a:r>
              <a:rPr lang="en-US" sz="1600" dirty="0" smtClean="0"/>
              <a:t>.”</a:t>
            </a:r>
          </a:p>
        </p:txBody>
      </p:sp>
      <p:pic>
        <p:nvPicPr>
          <p:cNvPr id="8" name="Picture 2" descr="\\w-sch-staff-12\UserDesktops\hahecht\Desktop\index.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73932" y="1600200"/>
            <a:ext cx="298713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63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724400" cy="5638800"/>
          </a:xfrm>
        </p:spPr>
        <p:txBody>
          <a:bodyPr>
            <a:noAutofit/>
          </a:bodyPr>
          <a:lstStyle/>
          <a:p>
            <a:pPr marL="0" indent="0">
              <a:buNone/>
            </a:pPr>
            <a:r>
              <a:rPr lang="en-US" sz="1600" dirty="0" smtClean="0"/>
              <a:t>Jews in Nazi Germany</a:t>
            </a:r>
          </a:p>
          <a:p>
            <a:r>
              <a:rPr lang="en-US" sz="1600" dirty="0" smtClean="0"/>
              <a:t>After January 1933, the Jews became the “</a:t>
            </a:r>
            <a:r>
              <a:rPr lang="en-US" sz="1600" dirty="0" err="1" smtClean="0"/>
              <a:t>Untermenschen</a:t>
            </a:r>
            <a:r>
              <a:rPr lang="en-US" sz="1600" dirty="0" smtClean="0"/>
              <a:t>.”</a:t>
            </a:r>
          </a:p>
          <a:p>
            <a:r>
              <a:rPr lang="en-US" sz="1600" dirty="0" smtClean="0"/>
              <a:t>Nazi thugs stopped Germans from shopping in Jewish shops.  By 1934, all Jewish shops were marked with the yellow Star of David or had the word “</a:t>
            </a:r>
            <a:r>
              <a:rPr lang="en-US" sz="1600" dirty="0" err="1" smtClean="0"/>
              <a:t>Juden</a:t>
            </a:r>
            <a:r>
              <a:rPr lang="en-US" sz="1600" dirty="0" smtClean="0"/>
              <a:t>” written on the window.  SA men stood outside the shops to deter anyone from entering.  (This was not a violent approach to the Jews but it was an attempt to economically bankrupt them.)</a:t>
            </a:r>
          </a:p>
        </p:txBody>
      </p:sp>
      <p:pic>
        <p:nvPicPr>
          <p:cNvPr id="8" name="Picture 3" descr="C:\Users\hahecht\Desktop\safe_ima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2531004"/>
            <a:ext cx="4038600" cy="266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80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724400" cy="5638800"/>
          </a:xfrm>
        </p:spPr>
        <p:txBody>
          <a:bodyPr>
            <a:noAutofit/>
          </a:bodyPr>
          <a:lstStyle/>
          <a:p>
            <a:pPr marL="0" indent="0">
              <a:buNone/>
            </a:pPr>
            <a:r>
              <a:rPr lang="en-US" sz="1600" dirty="0" smtClean="0"/>
              <a:t>Jews in Nazi Germany</a:t>
            </a:r>
          </a:p>
          <a:p>
            <a:r>
              <a:rPr lang="en-US" sz="1600" dirty="0" smtClean="0"/>
              <a:t>After January 1933, the Jews became the “</a:t>
            </a:r>
            <a:r>
              <a:rPr lang="en-US" sz="1600" dirty="0" err="1" smtClean="0"/>
              <a:t>Untermenschen</a:t>
            </a:r>
            <a:r>
              <a:rPr lang="en-US" sz="1600" dirty="0" smtClean="0"/>
              <a:t>.”</a:t>
            </a:r>
          </a:p>
          <a:p>
            <a:r>
              <a:rPr lang="en-US" sz="1600" dirty="0" smtClean="0"/>
              <a:t>Nazi thugs stopped Germans from shopping in Jewish shops.  By 1934, all Jewish shops were marked with the yellow Star of David or had the word “</a:t>
            </a:r>
            <a:r>
              <a:rPr lang="en-US" sz="1600" dirty="0" err="1" smtClean="0"/>
              <a:t>Juden</a:t>
            </a:r>
            <a:r>
              <a:rPr lang="en-US" sz="1600" dirty="0" smtClean="0"/>
              <a:t>” written on the window.  SA men stood outside the shops to deter anyone from entering.  (This was not a violent approach to the Jews but it was an attempt to economically bankrupt them.)</a:t>
            </a:r>
          </a:p>
          <a:p>
            <a:r>
              <a:rPr lang="en-US" sz="1600" dirty="0" smtClean="0"/>
              <a:t>On buses, trains, and park benches, Jews had to sit on seats marked for them.</a:t>
            </a:r>
          </a:p>
        </p:txBody>
      </p:sp>
      <p:pic>
        <p:nvPicPr>
          <p:cNvPr id="8" name="Picture 2" descr="\\w-sch-staff-12\UserDesktops\hahecht\Desktop\jews_shop_boycott_sign.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72100" y="2101056"/>
            <a:ext cx="3104876" cy="42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80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0" y="1219200"/>
            <a:ext cx="4724400" cy="5638800"/>
          </a:xfrm>
        </p:spPr>
        <p:txBody>
          <a:bodyPr>
            <a:noAutofit/>
          </a:bodyPr>
          <a:lstStyle/>
          <a:p>
            <a:pPr marL="0" indent="0">
              <a:buNone/>
            </a:pPr>
            <a:r>
              <a:rPr lang="en-US" sz="1600" dirty="0" smtClean="0"/>
              <a:t>Jews in Nazi Germany</a:t>
            </a:r>
          </a:p>
          <a:p>
            <a:r>
              <a:rPr lang="en-US" sz="1600" dirty="0" smtClean="0"/>
              <a:t>After January 1933, the Jews became the “</a:t>
            </a:r>
            <a:r>
              <a:rPr lang="en-US" sz="1600" dirty="0" err="1" smtClean="0"/>
              <a:t>Untermenschen</a:t>
            </a:r>
            <a:r>
              <a:rPr lang="en-US" sz="1600" dirty="0" smtClean="0"/>
              <a:t>.”</a:t>
            </a:r>
          </a:p>
          <a:p>
            <a:r>
              <a:rPr lang="en-US" sz="1600" dirty="0" smtClean="0"/>
              <a:t>Nazi thugs stopped Germans from shopping in Jewish shops.  By 1934, all Jewish shops were marked with the yellow Star of David or had the word “</a:t>
            </a:r>
            <a:r>
              <a:rPr lang="en-US" sz="1600" dirty="0" err="1" smtClean="0"/>
              <a:t>Juden</a:t>
            </a:r>
            <a:r>
              <a:rPr lang="en-US" sz="1600" dirty="0" smtClean="0"/>
              <a:t>” written on the window.  SA men stood outside the shops to deter anyone from entering.  (This was not a violent approach to the Jews but it was an attempt to economically bankrupt them.)</a:t>
            </a:r>
          </a:p>
          <a:p>
            <a:r>
              <a:rPr lang="en-US" sz="1600" dirty="0" smtClean="0"/>
              <a:t>On buses, trains, and park benches, Jews had to sit on seats marked for them.</a:t>
            </a:r>
          </a:p>
          <a:p>
            <a:r>
              <a:rPr lang="en-US" sz="1600" dirty="0" smtClean="0"/>
              <a:t>Children at schools were taught specifically anti-Semitic ideas.  Jewish school children were openly ridiculed by teachers and the bullying of Jews in the playground by other pupils went unpunished.  If the Jewish children responded by not wanting to go to school, then that served a purpose in itself and it also gave the Nazi propagandists a reason to peddle the lie that Jewish children were inherently lazy and could not be bothered to go to school.</a:t>
            </a:r>
            <a:endParaRPr lang="en-US" sz="1600" dirty="0"/>
          </a:p>
        </p:txBody>
      </p:sp>
      <p:pic>
        <p:nvPicPr>
          <p:cNvPr id="8" name="Picture 2" descr="\\w-sch-staff-12\UserDesktops\hahecht\Desktop\Udr5xI_web.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2647076"/>
            <a:ext cx="4038600" cy="243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80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4343400" cy="5029200"/>
          </a:xfrm>
        </p:spPr>
        <p:txBody>
          <a:bodyPr>
            <a:noAutofit/>
          </a:bodyPr>
          <a:lstStyle/>
          <a:p>
            <a:pPr marL="0" indent="0">
              <a:buNone/>
            </a:pPr>
            <a:r>
              <a:rPr lang="en-US" sz="1800" dirty="0" smtClean="0"/>
              <a:t>Nuremberg Laws</a:t>
            </a:r>
          </a:p>
          <a:p>
            <a:r>
              <a:rPr lang="en-US" sz="1800" dirty="0" smtClean="0"/>
              <a:t>Passed in 1935</a:t>
            </a:r>
          </a:p>
        </p:txBody>
      </p:sp>
      <p:pic>
        <p:nvPicPr>
          <p:cNvPr id="9" name="Picture 2" descr="\\w-sch-staff-12\UserDesktops\hahecht\Desktop\go14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2390775"/>
            <a:ext cx="4038600" cy="294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68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idx="1"/>
          </p:nvPr>
        </p:nvSpPr>
        <p:spPr/>
        <p:txBody>
          <a:bodyPr/>
          <a:lstStyle/>
          <a:p>
            <a:r>
              <a:rPr lang="en-US" dirty="0" smtClean="0"/>
              <a:t>Anti-Semitism</a:t>
            </a:r>
          </a:p>
          <a:p>
            <a:r>
              <a:rPr lang="en-US" dirty="0" smtClean="0"/>
              <a:t>Anti-Semitism in Germany</a:t>
            </a:r>
          </a:p>
          <a:p>
            <a:r>
              <a:rPr lang="en-US" dirty="0" smtClean="0"/>
              <a:t>The Holocaust</a:t>
            </a:r>
            <a:endParaRPr lang="en-US" dirty="0"/>
          </a:p>
        </p:txBody>
      </p:sp>
    </p:spTree>
    <p:extLst>
      <p:ext uri="{BB962C8B-B14F-4D97-AF65-F5344CB8AC3E}">
        <p14:creationId xmlns:p14="http://schemas.microsoft.com/office/powerpoint/2010/main" val="1322728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4343400" cy="5029200"/>
          </a:xfrm>
        </p:spPr>
        <p:txBody>
          <a:bodyPr>
            <a:noAutofit/>
          </a:bodyPr>
          <a:lstStyle/>
          <a:p>
            <a:pPr marL="0" indent="0">
              <a:buNone/>
            </a:pPr>
            <a:r>
              <a:rPr lang="en-US" sz="1800" dirty="0" smtClean="0"/>
              <a:t>Nuremberg Laws</a:t>
            </a:r>
          </a:p>
          <a:p>
            <a:r>
              <a:rPr lang="en-US" sz="1800" dirty="0" smtClean="0"/>
              <a:t>Passed in 1935</a:t>
            </a:r>
          </a:p>
          <a:p>
            <a:r>
              <a:rPr lang="en-US" sz="1800" dirty="0" smtClean="0"/>
              <a:t>A series  of repressive legislation denying the Jews basic civil rights.</a:t>
            </a:r>
          </a:p>
        </p:txBody>
      </p:sp>
      <p:pic>
        <p:nvPicPr>
          <p:cNvPr id="7" name="Picture 2" descr="\\w-sch-staff-12\UserDesktops\hahecht\Desktop\240_HU_631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5512" y="2514600"/>
            <a:ext cx="419946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82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4343400" cy="5029200"/>
          </a:xfrm>
        </p:spPr>
        <p:txBody>
          <a:bodyPr>
            <a:noAutofit/>
          </a:bodyPr>
          <a:lstStyle/>
          <a:p>
            <a:pPr marL="0" indent="0">
              <a:buNone/>
            </a:pPr>
            <a:r>
              <a:rPr lang="en-US" sz="1800" dirty="0" smtClean="0"/>
              <a:t>Nuremberg Laws</a:t>
            </a:r>
          </a:p>
          <a:p>
            <a:r>
              <a:rPr lang="en-US" sz="1800" dirty="0" smtClean="0"/>
              <a:t>Passed in 1935</a:t>
            </a:r>
          </a:p>
          <a:p>
            <a:r>
              <a:rPr lang="en-US" sz="1800" dirty="0" smtClean="0"/>
              <a:t>A series  of repressive legislation denying the Jews basic civil rights.</a:t>
            </a:r>
          </a:p>
          <a:p>
            <a:r>
              <a:rPr lang="en-US" sz="1800" dirty="0" smtClean="0"/>
              <a:t>Jews lost their right to be German citizens.</a:t>
            </a:r>
          </a:p>
        </p:txBody>
      </p:sp>
      <p:pic>
        <p:nvPicPr>
          <p:cNvPr id="7" name="Picture 2" descr="\\w-sch-staff-12\UserDesktops\hahecht\Desktop\0374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32771" y="2438400"/>
            <a:ext cx="377190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82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4343400" cy="5029200"/>
          </a:xfrm>
        </p:spPr>
        <p:txBody>
          <a:bodyPr>
            <a:noAutofit/>
          </a:bodyPr>
          <a:lstStyle/>
          <a:p>
            <a:pPr marL="0" indent="0">
              <a:buNone/>
            </a:pPr>
            <a:r>
              <a:rPr lang="en-US" sz="1800" dirty="0" smtClean="0"/>
              <a:t>Nuremberg Laws</a:t>
            </a:r>
          </a:p>
          <a:p>
            <a:r>
              <a:rPr lang="en-US" sz="1800" dirty="0" smtClean="0"/>
              <a:t>Passed in 1935</a:t>
            </a:r>
          </a:p>
          <a:p>
            <a:r>
              <a:rPr lang="en-US" sz="1800" dirty="0" smtClean="0"/>
              <a:t>A series  of repressive legislation denying the Jews basic civil rights.</a:t>
            </a:r>
          </a:p>
          <a:p>
            <a:r>
              <a:rPr lang="en-US" sz="1800" dirty="0" smtClean="0"/>
              <a:t>Jews lost their right to be German citizens.</a:t>
            </a:r>
          </a:p>
          <a:p>
            <a:r>
              <a:rPr lang="en-US" sz="1800" dirty="0" smtClean="0"/>
              <a:t>Marriage between Jews and non-Jews was forbidden.</a:t>
            </a:r>
          </a:p>
        </p:txBody>
      </p:sp>
      <p:pic>
        <p:nvPicPr>
          <p:cNvPr id="6" name="Picture 2" descr="C:\Users\hahecht\Desktop\nurem-laws-char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1" y="1905000"/>
            <a:ext cx="3966456" cy="356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82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4343400" cy="5029200"/>
          </a:xfrm>
        </p:spPr>
        <p:txBody>
          <a:bodyPr>
            <a:noAutofit/>
          </a:bodyPr>
          <a:lstStyle/>
          <a:p>
            <a:pPr marL="0" indent="0">
              <a:buNone/>
            </a:pPr>
            <a:r>
              <a:rPr lang="en-US" sz="1800" dirty="0" smtClean="0"/>
              <a:t>Nuremberg Laws</a:t>
            </a:r>
          </a:p>
          <a:p>
            <a:r>
              <a:rPr lang="en-US" sz="1800" dirty="0" smtClean="0"/>
              <a:t>Passed in 1935</a:t>
            </a:r>
          </a:p>
          <a:p>
            <a:r>
              <a:rPr lang="en-US" sz="1800" dirty="0" smtClean="0"/>
              <a:t>A series  of repressive legislation denying the Jews basic civil rights.</a:t>
            </a:r>
          </a:p>
          <a:p>
            <a:r>
              <a:rPr lang="en-US" sz="1800" dirty="0" smtClean="0"/>
              <a:t>Jews lost their right to be German citizens.</a:t>
            </a:r>
          </a:p>
          <a:p>
            <a:r>
              <a:rPr lang="en-US" sz="1800" dirty="0" smtClean="0"/>
              <a:t>Marriage between Jews and non-Jews was forbidden.</a:t>
            </a:r>
          </a:p>
          <a:p>
            <a:r>
              <a:rPr lang="en-US" sz="1800" dirty="0" smtClean="0"/>
              <a:t>It was after this law that the violence against the Jews really openly started.  Those that could pay a fine were allowed to leave the country.  Many could not and many shops refused to sell food to those that remained.</a:t>
            </a:r>
          </a:p>
        </p:txBody>
      </p:sp>
      <p:pic>
        <p:nvPicPr>
          <p:cNvPr id="7" name="Picture 2" descr="\\w-sch-staff-12\UserDesktops\hahecht\Desktop\kristallnacht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2545065"/>
            <a:ext cx="4038600" cy="263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82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4343400" cy="5029200"/>
          </a:xfrm>
        </p:spPr>
        <p:txBody>
          <a:bodyPr>
            <a:noAutofit/>
          </a:bodyPr>
          <a:lstStyle/>
          <a:p>
            <a:pPr marL="0" indent="0">
              <a:buNone/>
            </a:pPr>
            <a:r>
              <a:rPr lang="en-US" sz="1800" dirty="0" smtClean="0"/>
              <a:t>Nuremberg Laws</a:t>
            </a:r>
          </a:p>
          <a:p>
            <a:r>
              <a:rPr lang="en-US" sz="1800" dirty="0" smtClean="0"/>
              <a:t>Passed in 1935</a:t>
            </a:r>
          </a:p>
          <a:p>
            <a:r>
              <a:rPr lang="en-US" sz="1800" dirty="0" smtClean="0"/>
              <a:t>A series  of repressive legislation denying the Jews basic civil rights.</a:t>
            </a:r>
          </a:p>
          <a:p>
            <a:r>
              <a:rPr lang="en-US" sz="1800" dirty="0" smtClean="0"/>
              <a:t>Jews lost their right to be German citizens.</a:t>
            </a:r>
          </a:p>
          <a:p>
            <a:r>
              <a:rPr lang="en-US" sz="1800" dirty="0" smtClean="0"/>
              <a:t>Marriage between Jews and non-Jews was forbidden.</a:t>
            </a:r>
          </a:p>
          <a:p>
            <a:r>
              <a:rPr lang="en-US" sz="1800" dirty="0" smtClean="0"/>
              <a:t>It was after this law that the violence against the Jews really openly started.  Those that could pay a fine were allowed to leave the country.  Many could not and many shops refused to sell food to those that remained.</a:t>
            </a:r>
          </a:p>
          <a:p>
            <a:r>
              <a:rPr lang="en-US" sz="1800" dirty="0" smtClean="0"/>
              <a:t>Medicines were also difficult to get hold of as chemists would not sell to Jews.</a:t>
            </a:r>
            <a:endParaRPr lang="en-US" sz="1800" dirty="0"/>
          </a:p>
        </p:txBody>
      </p:sp>
      <p:pic>
        <p:nvPicPr>
          <p:cNvPr id="7" name="Picture 2" descr="\\w-sch-staff-12\UserDesktops\hahecht\Desktop\boycot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1772444"/>
            <a:ext cx="38100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82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3962400" cy="5029200"/>
          </a:xfrm>
        </p:spPr>
        <p:txBody>
          <a:bodyPr>
            <a:noAutofit/>
          </a:bodyPr>
          <a:lstStyle/>
          <a:p>
            <a:pPr marL="0" indent="0">
              <a:buNone/>
            </a:pPr>
            <a:r>
              <a:rPr lang="en-US" dirty="0" err="1" smtClean="0"/>
              <a:t>Kristallnacht</a:t>
            </a:r>
            <a:endParaRPr lang="en-US" dirty="0" smtClean="0"/>
          </a:p>
          <a:p>
            <a:r>
              <a:rPr lang="en-US" dirty="0" smtClean="0"/>
              <a:t>November 9-10, 1938</a:t>
            </a:r>
          </a:p>
        </p:txBody>
      </p:sp>
      <p:pic>
        <p:nvPicPr>
          <p:cNvPr id="8" name="Picture 2" descr="C:\Users\hahecht\Desktop\270px-1938_Interior_of_Berlin_synagogue_after_Kristallnach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2637631"/>
            <a:ext cx="3429000"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3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3962400" cy="5029200"/>
          </a:xfrm>
        </p:spPr>
        <p:txBody>
          <a:bodyPr>
            <a:noAutofit/>
          </a:bodyPr>
          <a:lstStyle/>
          <a:p>
            <a:pPr marL="0" indent="0">
              <a:buNone/>
            </a:pPr>
            <a:r>
              <a:rPr lang="en-US" dirty="0" err="1" smtClean="0"/>
              <a:t>Kristallnacht</a:t>
            </a:r>
            <a:endParaRPr lang="en-US" dirty="0" smtClean="0"/>
          </a:p>
          <a:p>
            <a:r>
              <a:rPr lang="en-US" dirty="0" smtClean="0"/>
              <a:t>November 9-10, 1938</a:t>
            </a:r>
          </a:p>
          <a:p>
            <a:r>
              <a:rPr lang="en-US" dirty="0" smtClean="0"/>
              <a:t>“Night of Broken Glass”</a:t>
            </a:r>
          </a:p>
        </p:txBody>
      </p:sp>
      <p:pic>
        <p:nvPicPr>
          <p:cNvPr id="8" name="Picture 2" descr="\\w-sch-staff-12\UserDesktops\hahecht\Desktop\world-war-ii-kristallnacht.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36657"/>
            <a:ext cx="4038600" cy="265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73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3962400" cy="5029200"/>
          </a:xfrm>
        </p:spPr>
        <p:txBody>
          <a:bodyPr>
            <a:noAutofit/>
          </a:bodyPr>
          <a:lstStyle/>
          <a:p>
            <a:pPr marL="0" indent="0">
              <a:buNone/>
            </a:pPr>
            <a:r>
              <a:rPr lang="en-US" dirty="0" err="1" smtClean="0"/>
              <a:t>Kristallnacht</a:t>
            </a:r>
            <a:endParaRPr lang="en-US" dirty="0" smtClean="0"/>
          </a:p>
          <a:p>
            <a:r>
              <a:rPr lang="en-US" dirty="0" smtClean="0"/>
              <a:t>November 9-10, 1938</a:t>
            </a:r>
          </a:p>
          <a:p>
            <a:r>
              <a:rPr lang="en-US" dirty="0" smtClean="0"/>
              <a:t>“Night of Broken Glass”</a:t>
            </a:r>
          </a:p>
          <a:p>
            <a:r>
              <a:rPr lang="en-US" dirty="0" smtClean="0"/>
              <a:t>German pogrom in which Jews were killed</a:t>
            </a:r>
            <a:endParaRPr lang="en-US" dirty="0"/>
          </a:p>
        </p:txBody>
      </p:sp>
      <p:pic>
        <p:nvPicPr>
          <p:cNvPr id="8" name="Picture 2" descr="\\w-sch-staff-12\UserDesktops\hahecht\Desktop\4923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24338"/>
            <a:ext cx="4038600" cy="267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73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3962400" cy="5029200"/>
          </a:xfrm>
        </p:spPr>
        <p:txBody>
          <a:bodyPr>
            <a:noAutofit/>
          </a:bodyPr>
          <a:lstStyle/>
          <a:p>
            <a:pPr marL="0" indent="0">
              <a:buNone/>
            </a:pPr>
            <a:r>
              <a:rPr lang="en-US" dirty="0" err="1" smtClean="0"/>
              <a:t>Kristallnacht</a:t>
            </a:r>
            <a:endParaRPr lang="en-US" dirty="0" smtClean="0"/>
          </a:p>
          <a:p>
            <a:r>
              <a:rPr lang="en-US" dirty="0" smtClean="0"/>
              <a:t>November 9-10, 1938</a:t>
            </a:r>
          </a:p>
          <a:p>
            <a:r>
              <a:rPr lang="en-US" dirty="0" smtClean="0"/>
              <a:t>“Night of Broken Glass”</a:t>
            </a:r>
          </a:p>
          <a:p>
            <a:r>
              <a:rPr lang="en-US" dirty="0" smtClean="0"/>
              <a:t>German pogrom in which Jews were killed, their property destroyed</a:t>
            </a:r>
            <a:endParaRPr lang="en-US" dirty="0"/>
          </a:p>
        </p:txBody>
      </p:sp>
      <p:pic>
        <p:nvPicPr>
          <p:cNvPr id="8" name="Picture 2" descr="C:\Users\hahecht\Desktop\Kristallnacht-Jewish-Busines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73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 in Germany</a:t>
            </a:r>
            <a:endParaRPr lang="en-US" dirty="0"/>
          </a:p>
        </p:txBody>
      </p:sp>
      <p:sp>
        <p:nvSpPr>
          <p:cNvPr id="3" name="Content Placeholder 2"/>
          <p:cNvSpPr>
            <a:spLocks noGrp="1"/>
          </p:cNvSpPr>
          <p:nvPr>
            <p:ph sz="half" idx="1"/>
          </p:nvPr>
        </p:nvSpPr>
        <p:spPr>
          <a:xfrm>
            <a:off x="381000" y="1524000"/>
            <a:ext cx="3962400" cy="5029200"/>
          </a:xfrm>
        </p:spPr>
        <p:txBody>
          <a:bodyPr>
            <a:noAutofit/>
          </a:bodyPr>
          <a:lstStyle/>
          <a:p>
            <a:pPr marL="0" indent="0">
              <a:buNone/>
            </a:pPr>
            <a:r>
              <a:rPr lang="en-US" dirty="0" err="1" smtClean="0"/>
              <a:t>Kristallnacht</a:t>
            </a:r>
            <a:endParaRPr lang="en-US" dirty="0" smtClean="0"/>
          </a:p>
          <a:p>
            <a:r>
              <a:rPr lang="en-US" dirty="0" smtClean="0"/>
              <a:t>November 9-10, 1938</a:t>
            </a:r>
          </a:p>
          <a:p>
            <a:r>
              <a:rPr lang="en-US" dirty="0" smtClean="0"/>
              <a:t>“Night of Broken Glass”</a:t>
            </a:r>
          </a:p>
          <a:p>
            <a:r>
              <a:rPr lang="en-US" dirty="0" smtClean="0"/>
              <a:t>German pogrom in which Jews were killed, their property destroyed, and their synagogues torched.</a:t>
            </a:r>
            <a:endParaRPr lang="en-US" dirty="0"/>
          </a:p>
        </p:txBody>
      </p:sp>
      <p:pic>
        <p:nvPicPr>
          <p:cNvPr id="8" name="Picture 2" descr="C:\Users\hahecht\Desktop\Kristallnacht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71088"/>
            <a:ext cx="4038600" cy="278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73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2100" dirty="0" smtClean="0"/>
              <a:t>Definition</a:t>
            </a:r>
          </a:p>
          <a:p>
            <a:r>
              <a:rPr lang="en-US" sz="2100" dirty="0" smtClean="0"/>
              <a:t>Prejudice, hatred, or discrimination against Jews for reasons connected to their Jewish heritage.</a:t>
            </a:r>
          </a:p>
        </p:txBody>
      </p:sp>
      <p:pic>
        <p:nvPicPr>
          <p:cNvPr id="7" name="Picture 2" descr="C:\Users\hahecht\Desktop\anti-semite-signlowed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82151" y="2133600"/>
            <a:ext cx="431808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Definition</a:t>
            </a:r>
          </a:p>
          <a:p>
            <a:r>
              <a:rPr lang="en-US" dirty="0" smtClean="0"/>
              <a:t>The murder of millions of Jews, Gypsies, and others by the Nazis during WWII.</a:t>
            </a:r>
          </a:p>
        </p:txBody>
      </p:sp>
      <p:pic>
        <p:nvPicPr>
          <p:cNvPr id="8195" name="Picture 3" descr="\\w-sch-staff-12\UserDesktops\hahecht\Desktop\yom hasho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693" y="3428793"/>
            <a:ext cx="3886200"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p:txBody>
          <a:bodyPr/>
          <a:lstStyle/>
          <a:p>
            <a:pPr marL="0" indent="0">
              <a:buNone/>
            </a:pPr>
            <a:r>
              <a:rPr lang="en-US" dirty="0" err="1" smtClean="0"/>
              <a:t>Wannsee</a:t>
            </a:r>
            <a:r>
              <a:rPr lang="en-US" dirty="0" smtClean="0"/>
              <a:t> Conference</a:t>
            </a:r>
          </a:p>
          <a:p>
            <a:r>
              <a:rPr lang="en-US" dirty="0" smtClean="0"/>
              <a:t>January 20, 1942</a:t>
            </a:r>
          </a:p>
          <a:p>
            <a:r>
              <a:rPr lang="en-US" dirty="0" smtClean="0"/>
              <a:t>Purpose:  What to do with the Jews</a:t>
            </a:r>
          </a:p>
          <a:p>
            <a:r>
              <a:rPr lang="en-US" dirty="0" smtClean="0"/>
              <a:t>“The Final Solution” – exterminate the Jews</a:t>
            </a:r>
            <a:endParaRPr lang="en-US" dirty="0"/>
          </a:p>
        </p:txBody>
      </p:sp>
      <p:pic>
        <p:nvPicPr>
          <p:cNvPr id="7" name="Picture 2" descr="C:\Users\hahecht\Desktop\wannse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23367" y="1981200"/>
            <a:ext cx="465116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hahecht\Desktop\New_World_Order___The_Final_Solution_2_3__385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19299"/>
            <a:ext cx="4724400" cy="35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1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2000" dirty="0"/>
              <a:t>Camps</a:t>
            </a:r>
          </a:p>
          <a:p>
            <a:r>
              <a:rPr lang="en-US" sz="2000" dirty="0"/>
              <a:t>Concentration Camps</a:t>
            </a:r>
          </a:p>
          <a:p>
            <a:pPr lvl="1"/>
            <a:r>
              <a:rPr lang="en-US" sz="2000" dirty="0"/>
              <a:t>Most concentration camps were in </a:t>
            </a:r>
            <a:r>
              <a:rPr lang="en-US" sz="2000" dirty="0" smtClean="0"/>
              <a:t>Germany</a:t>
            </a:r>
            <a:endParaRPr lang="en-US" sz="2000" dirty="0"/>
          </a:p>
        </p:txBody>
      </p:sp>
      <p:pic>
        <p:nvPicPr>
          <p:cNvPr id="9" name="Picture 2" descr="\\w-sch-staff-12\UserDesktops\hahecht\Desktop\campsmap.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51754"/>
            <a:ext cx="4038600" cy="262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7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2000" dirty="0" smtClean="0"/>
              <a:t>Camps</a:t>
            </a:r>
          </a:p>
          <a:p>
            <a:r>
              <a:rPr lang="en-US" sz="2000" dirty="0" smtClean="0"/>
              <a:t>Concentration Camps</a:t>
            </a:r>
          </a:p>
          <a:p>
            <a:pPr lvl="1"/>
            <a:r>
              <a:rPr lang="en-US" sz="2000" dirty="0" smtClean="0"/>
              <a:t>Most concentration camps were in Germany</a:t>
            </a:r>
          </a:p>
          <a:p>
            <a:pPr lvl="1"/>
            <a:r>
              <a:rPr lang="en-US" sz="2000" dirty="0" smtClean="0"/>
              <a:t>First one built in 1933; Originally used to hold and torture political opponents.</a:t>
            </a:r>
          </a:p>
        </p:txBody>
      </p:sp>
      <p:pic>
        <p:nvPicPr>
          <p:cNvPr id="8" name="Picture 2" descr="C:\Users\hahecht\Desktop\inmates-nazi-concentration-camp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27691"/>
            <a:ext cx="4038600" cy="227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60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2000" dirty="0"/>
              <a:t>Camps</a:t>
            </a:r>
          </a:p>
          <a:p>
            <a:r>
              <a:rPr lang="en-US" sz="2000" dirty="0"/>
              <a:t>Concentration Camps</a:t>
            </a:r>
          </a:p>
          <a:p>
            <a:pPr lvl="1"/>
            <a:r>
              <a:rPr lang="en-US" sz="2000" dirty="0"/>
              <a:t>Most concentration camps were in Germany</a:t>
            </a:r>
          </a:p>
          <a:p>
            <a:pPr lvl="1"/>
            <a:r>
              <a:rPr lang="en-US" sz="2000" dirty="0"/>
              <a:t>First one built in 1933; Originally used to hold and torture political opponents.</a:t>
            </a:r>
          </a:p>
          <a:p>
            <a:pPr lvl="1"/>
            <a:r>
              <a:rPr lang="en-US" sz="2000" dirty="0"/>
              <a:t>When war started, used to purge German society of “racially undesirable elements</a:t>
            </a:r>
            <a:r>
              <a:rPr lang="en-US" sz="2000" dirty="0" smtClean="0"/>
              <a:t>.”</a:t>
            </a:r>
            <a:endParaRPr lang="en-US" sz="2000" dirty="0"/>
          </a:p>
        </p:txBody>
      </p:sp>
      <p:pic>
        <p:nvPicPr>
          <p:cNvPr id="7" name="Picture 2" descr="C:\Users\hahecht\Desktop\10105.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87250"/>
            <a:ext cx="4038600" cy="255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5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2000" dirty="0"/>
              <a:t>Camps</a:t>
            </a:r>
          </a:p>
          <a:p>
            <a:r>
              <a:rPr lang="en-US" sz="2000" dirty="0"/>
              <a:t>Concentration Camps</a:t>
            </a:r>
          </a:p>
          <a:p>
            <a:pPr lvl="1"/>
            <a:r>
              <a:rPr lang="en-US" sz="2000" dirty="0"/>
              <a:t>Most concentration camps were in Germany</a:t>
            </a:r>
          </a:p>
          <a:p>
            <a:pPr lvl="1"/>
            <a:r>
              <a:rPr lang="en-US" sz="2000" dirty="0"/>
              <a:t>First one built in 1933; Originally used to hold and torture political opponents.</a:t>
            </a:r>
          </a:p>
          <a:p>
            <a:pPr lvl="1"/>
            <a:r>
              <a:rPr lang="en-US" sz="2000" dirty="0"/>
              <a:t>When war started, used to purge German society of “racially undesirable elements.”</a:t>
            </a:r>
          </a:p>
          <a:p>
            <a:pPr lvl="1"/>
            <a:r>
              <a:rPr lang="en-US" sz="2000" dirty="0"/>
              <a:t>More than 300 camps across Europe.</a:t>
            </a:r>
          </a:p>
        </p:txBody>
      </p:sp>
      <p:pic>
        <p:nvPicPr>
          <p:cNvPr id="8" name="Picture 2" descr="C:\Users\hahecht\Desktop\1024px-Ebensee_concentration_camp_prisoners_1945.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019004" y="2652567"/>
            <a:ext cx="3296992" cy="242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60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Camps</a:t>
            </a:r>
          </a:p>
          <a:p>
            <a:r>
              <a:rPr lang="en-US" sz="2400" dirty="0" smtClean="0"/>
              <a:t>Death Camps</a:t>
            </a:r>
          </a:p>
          <a:p>
            <a:pPr lvl="1"/>
            <a:r>
              <a:rPr lang="en-US" dirty="0" smtClean="0"/>
              <a:t>All death camps were in Poland</a:t>
            </a:r>
          </a:p>
        </p:txBody>
      </p:sp>
      <p:pic>
        <p:nvPicPr>
          <p:cNvPr id="7" name="Picture 2" descr="C:\Users\hahecht\Desktop\campsmap.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51754"/>
            <a:ext cx="4038600" cy="262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p:txBody>
          <a:bodyPr/>
          <a:lstStyle/>
          <a:p>
            <a:pPr marL="0" indent="0">
              <a:buNone/>
            </a:pPr>
            <a:r>
              <a:rPr lang="en-US" sz="2400" dirty="0"/>
              <a:t>Camps</a:t>
            </a:r>
          </a:p>
          <a:p>
            <a:r>
              <a:rPr lang="en-US" sz="2400" dirty="0"/>
              <a:t>Death Camps</a:t>
            </a:r>
          </a:p>
          <a:p>
            <a:pPr lvl="1"/>
            <a:r>
              <a:rPr lang="en-US" dirty="0"/>
              <a:t>All death camps were in Poland</a:t>
            </a:r>
          </a:p>
          <a:p>
            <a:pPr lvl="1"/>
            <a:r>
              <a:rPr lang="en-US" dirty="0"/>
              <a:t>Places of mass </a:t>
            </a:r>
            <a:r>
              <a:rPr lang="en-US" dirty="0" smtClean="0"/>
              <a:t>murder</a:t>
            </a:r>
            <a:endParaRPr lang="en-US" dirty="0"/>
          </a:p>
        </p:txBody>
      </p:sp>
      <p:pic>
        <p:nvPicPr>
          <p:cNvPr id="8" name="Picture 2" descr="C:\Users\hahecht\Desktop\death-camp.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63113"/>
            <a:ext cx="4038600" cy="400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13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p:txBody>
          <a:bodyPr/>
          <a:lstStyle/>
          <a:p>
            <a:pPr marL="0" indent="0">
              <a:buNone/>
            </a:pPr>
            <a:r>
              <a:rPr lang="en-US" sz="2400" dirty="0"/>
              <a:t>Camps</a:t>
            </a:r>
          </a:p>
          <a:p>
            <a:r>
              <a:rPr lang="en-US" sz="2400" dirty="0"/>
              <a:t>Death Camps</a:t>
            </a:r>
          </a:p>
          <a:p>
            <a:pPr lvl="1"/>
            <a:r>
              <a:rPr lang="en-US" dirty="0"/>
              <a:t>All death camps were in Poland</a:t>
            </a:r>
          </a:p>
          <a:p>
            <a:pPr lvl="1"/>
            <a:r>
              <a:rPr lang="en-US" dirty="0"/>
              <a:t>Places of mass murder</a:t>
            </a:r>
          </a:p>
          <a:p>
            <a:pPr lvl="1"/>
            <a:r>
              <a:rPr lang="en-US" dirty="0"/>
              <a:t>Auschwitz-</a:t>
            </a:r>
            <a:r>
              <a:rPr lang="en-US" dirty="0" err="1"/>
              <a:t>Birkenau</a:t>
            </a:r>
            <a:r>
              <a:rPr lang="en-US" dirty="0"/>
              <a:t> – 2 million </a:t>
            </a:r>
            <a:r>
              <a:rPr lang="en-US" dirty="0" smtClean="0"/>
              <a:t>dead</a:t>
            </a:r>
            <a:endParaRPr lang="en-US" dirty="0"/>
          </a:p>
        </p:txBody>
      </p:sp>
      <p:pic>
        <p:nvPicPr>
          <p:cNvPr id="9" name="Picture 3" descr="C:\Users\hahecht\Desktop\Bundesarchiv_Bild_183-R69919,_KZ_Auschwitz,_Brille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72389"/>
            <a:ext cx="4038600" cy="278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13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p:txBody>
          <a:bodyPr/>
          <a:lstStyle/>
          <a:p>
            <a:pPr marL="0" indent="0">
              <a:buNone/>
            </a:pPr>
            <a:r>
              <a:rPr lang="en-US" sz="2400" dirty="0"/>
              <a:t>Camps</a:t>
            </a:r>
          </a:p>
          <a:p>
            <a:r>
              <a:rPr lang="en-US" sz="2400" dirty="0"/>
              <a:t>Death Camps</a:t>
            </a:r>
          </a:p>
          <a:p>
            <a:pPr lvl="1"/>
            <a:r>
              <a:rPr lang="en-US" dirty="0"/>
              <a:t>All death camps were in Poland</a:t>
            </a:r>
          </a:p>
          <a:p>
            <a:pPr lvl="1"/>
            <a:r>
              <a:rPr lang="en-US" dirty="0"/>
              <a:t>Places of mass murder</a:t>
            </a:r>
          </a:p>
          <a:p>
            <a:pPr lvl="1"/>
            <a:r>
              <a:rPr lang="en-US" dirty="0"/>
              <a:t>Auschwitz-</a:t>
            </a:r>
            <a:r>
              <a:rPr lang="en-US" dirty="0" err="1"/>
              <a:t>Birkenau</a:t>
            </a:r>
            <a:r>
              <a:rPr lang="en-US" dirty="0"/>
              <a:t> – 2 million dead</a:t>
            </a:r>
          </a:p>
          <a:p>
            <a:pPr lvl="1"/>
            <a:r>
              <a:rPr lang="en-US" dirty="0" err="1"/>
              <a:t>Sobibor</a:t>
            </a:r>
            <a:r>
              <a:rPr lang="en-US" dirty="0"/>
              <a:t> – 250,000 </a:t>
            </a:r>
            <a:r>
              <a:rPr lang="en-US" dirty="0" smtClean="0"/>
              <a:t>dead</a:t>
            </a:r>
            <a:endParaRPr lang="en-US" dirty="0"/>
          </a:p>
        </p:txBody>
      </p:sp>
      <p:pic>
        <p:nvPicPr>
          <p:cNvPr id="11" name="Picture 3" descr="C:\Users\hahecht\Desktop\sobibor-ii.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59241"/>
            <a:ext cx="4038600" cy="300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1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2100" dirty="0" smtClean="0"/>
              <a:t>Definition</a:t>
            </a:r>
          </a:p>
          <a:p>
            <a:r>
              <a:rPr lang="en-US" sz="2100" dirty="0" smtClean="0"/>
              <a:t>Prejudice, hatred, or discrimination against Jews for reasons connected to their Jewish heritage.</a:t>
            </a:r>
          </a:p>
          <a:p>
            <a:r>
              <a:rPr lang="en-US" sz="2100" dirty="0" smtClean="0"/>
              <a:t>Some believe this term to be a misnomer.  This implies discrimination against all Semites, including Arabs and other peoples who are not the targets of anti-Semitism as it is usually understood.</a:t>
            </a:r>
          </a:p>
        </p:txBody>
      </p:sp>
      <p:pic>
        <p:nvPicPr>
          <p:cNvPr id="8" name="Picture 2" descr="\\w-sch-staff-12\UserDesktops\hahecht\Desktop\copy_of_anti_semitic_2_xlar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00625" y="2243931"/>
            <a:ext cx="3333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550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p:txBody>
          <a:bodyPr/>
          <a:lstStyle/>
          <a:p>
            <a:pPr marL="0" indent="0">
              <a:buNone/>
            </a:pPr>
            <a:r>
              <a:rPr lang="en-US" sz="2400" dirty="0"/>
              <a:t>Camps</a:t>
            </a:r>
          </a:p>
          <a:p>
            <a:r>
              <a:rPr lang="en-US" sz="2400" dirty="0"/>
              <a:t>Death Camps</a:t>
            </a:r>
          </a:p>
          <a:p>
            <a:pPr lvl="1"/>
            <a:r>
              <a:rPr lang="en-US" dirty="0"/>
              <a:t>All death camps were in Poland</a:t>
            </a:r>
          </a:p>
          <a:p>
            <a:pPr lvl="1"/>
            <a:r>
              <a:rPr lang="en-US" dirty="0"/>
              <a:t>Places of mass murder</a:t>
            </a:r>
          </a:p>
          <a:p>
            <a:pPr lvl="1"/>
            <a:r>
              <a:rPr lang="en-US" dirty="0"/>
              <a:t>Auschwitz-</a:t>
            </a:r>
            <a:r>
              <a:rPr lang="en-US" dirty="0" err="1"/>
              <a:t>Birkenau</a:t>
            </a:r>
            <a:r>
              <a:rPr lang="en-US" dirty="0"/>
              <a:t> – 2 million dead</a:t>
            </a:r>
          </a:p>
          <a:p>
            <a:pPr lvl="1"/>
            <a:r>
              <a:rPr lang="en-US" dirty="0" err="1"/>
              <a:t>Sobibor</a:t>
            </a:r>
            <a:r>
              <a:rPr lang="en-US" dirty="0"/>
              <a:t> – 250,000 dead</a:t>
            </a:r>
          </a:p>
          <a:p>
            <a:pPr lvl="1"/>
            <a:r>
              <a:rPr lang="en-US" dirty="0"/>
              <a:t>Treblinka – 725,000 dead</a:t>
            </a:r>
          </a:p>
        </p:txBody>
      </p:sp>
      <p:pic>
        <p:nvPicPr>
          <p:cNvPr id="8" name="Picture 2" descr="C:\Users\hahecht\Desktop\ulls01034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79511" y="2133600"/>
            <a:ext cx="463688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313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Holocaust</a:t>
            </a:r>
            <a:endParaRPr lang="en-US" dirty="0"/>
          </a:p>
        </p:txBody>
      </p:sp>
      <p:sp>
        <p:nvSpPr>
          <p:cNvPr id="3" name="Content Placeholder 2"/>
          <p:cNvSpPr>
            <a:spLocks noGrp="1"/>
          </p:cNvSpPr>
          <p:nvPr>
            <p:ph sz="half" idx="1"/>
          </p:nvPr>
        </p:nvSpPr>
        <p:spPr/>
        <p:txBody>
          <a:bodyPr/>
          <a:lstStyle/>
          <a:p>
            <a:pPr marL="0" indent="0">
              <a:buNone/>
            </a:pPr>
            <a:r>
              <a:rPr lang="en-US" dirty="0" smtClean="0"/>
              <a:t>Camps</a:t>
            </a:r>
          </a:p>
          <a:p>
            <a:r>
              <a:rPr lang="en-US" dirty="0" smtClean="0"/>
              <a:t>Totals Deaths</a:t>
            </a:r>
          </a:p>
          <a:p>
            <a:pPr lvl="1"/>
            <a:r>
              <a:rPr lang="en-US" dirty="0" smtClean="0"/>
              <a:t>6 million Jews</a:t>
            </a:r>
          </a:p>
          <a:p>
            <a:pPr lvl="1"/>
            <a:r>
              <a:rPr lang="en-US" dirty="0" smtClean="0"/>
              <a:t>2-3 million Soviet POWs</a:t>
            </a:r>
          </a:p>
          <a:p>
            <a:pPr lvl="1"/>
            <a:r>
              <a:rPr lang="en-US" dirty="0" smtClean="0"/>
              <a:t>2 million Poles</a:t>
            </a:r>
          </a:p>
          <a:p>
            <a:pPr lvl="1"/>
            <a:r>
              <a:rPr lang="en-US" dirty="0" smtClean="0"/>
              <a:t>1.5 million Gypsies</a:t>
            </a:r>
          </a:p>
          <a:p>
            <a:pPr lvl="1"/>
            <a:r>
              <a:rPr lang="en-US" dirty="0" smtClean="0"/>
              <a:t>Half million others</a:t>
            </a:r>
          </a:p>
          <a:p>
            <a:pPr lvl="1"/>
            <a:r>
              <a:rPr lang="en-US" b="1" dirty="0" smtClean="0"/>
              <a:t>Total: 12-13 million civilians systematically killed</a:t>
            </a:r>
            <a:endParaRPr lang="en-US" b="1"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62755742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6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had been a climate of hatred against Jews in Europe and Russia for centuries.</a:t>
            </a:r>
          </a:p>
          <a:p>
            <a:r>
              <a:rPr lang="en-US" dirty="0" smtClean="0"/>
              <a:t>Elements leading to the Holocaust</a:t>
            </a:r>
          </a:p>
          <a:p>
            <a:pPr lvl="2"/>
            <a:r>
              <a:rPr lang="en-US" dirty="0" smtClean="0"/>
              <a:t>Totalitarianism combined with nationalism</a:t>
            </a:r>
          </a:p>
          <a:p>
            <a:pPr lvl="2"/>
            <a:r>
              <a:rPr lang="en-US" dirty="0" smtClean="0"/>
              <a:t>History of Anti-Semitism</a:t>
            </a:r>
          </a:p>
          <a:p>
            <a:pPr lvl="2"/>
            <a:r>
              <a:rPr lang="en-US" dirty="0" smtClean="0"/>
              <a:t>Defeat in WWI and economic depression blamed on German Jews</a:t>
            </a:r>
          </a:p>
          <a:p>
            <a:pPr lvl="2"/>
            <a:r>
              <a:rPr lang="en-US" dirty="0" smtClean="0"/>
              <a:t>Hitler’s belief in the master race (Aryan)</a:t>
            </a:r>
          </a:p>
          <a:p>
            <a:r>
              <a:rPr lang="en-US" dirty="0" smtClean="0"/>
              <a:t>The Nazis attempted to exterminate the Jews in “The Final Solution.”</a:t>
            </a:r>
          </a:p>
        </p:txBody>
      </p:sp>
    </p:spTree>
    <p:extLst>
      <p:ext uri="{BB962C8B-B14F-4D97-AF65-F5344CB8AC3E}">
        <p14:creationId xmlns:p14="http://schemas.microsoft.com/office/powerpoint/2010/main" val="32267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4317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831170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502028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2000" dirty="0" smtClean="0"/>
              <a:t>Origins</a:t>
            </a:r>
          </a:p>
          <a:p>
            <a:r>
              <a:rPr lang="en-US" sz="2000" dirty="0" smtClean="0"/>
              <a:t>History of Anti-Semitism goes back hundreds of years</a:t>
            </a:r>
          </a:p>
        </p:txBody>
      </p:sp>
      <p:pic>
        <p:nvPicPr>
          <p:cNvPr id="7" name="Picture 2" descr="C:\Users\hahecht\Desktop\150px-Pogrom_bialystok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399" y="1635092"/>
            <a:ext cx="4222593" cy="484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2000" dirty="0" smtClean="0"/>
              <a:t>Origins</a:t>
            </a:r>
          </a:p>
          <a:p>
            <a:r>
              <a:rPr lang="en-US" sz="2000" dirty="0" smtClean="0"/>
              <a:t>History of Anti-Semitism goes back hundreds of years</a:t>
            </a:r>
          </a:p>
          <a:p>
            <a:r>
              <a:rPr lang="en-US" sz="2000" dirty="0" smtClean="0"/>
              <a:t>Strong in Germany and Russia</a:t>
            </a:r>
          </a:p>
        </p:txBody>
      </p:sp>
      <p:pic>
        <p:nvPicPr>
          <p:cNvPr id="8" name="Picture 2" descr="C:\Users\hahecht\Desktop\280px-Hep-hep_riot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89500" y="2453481"/>
            <a:ext cx="3556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37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2000" dirty="0" smtClean="0"/>
              <a:t>Origins</a:t>
            </a:r>
          </a:p>
          <a:p>
            <a:r>
              <a:rPr lang="en-US" sz="2000" dirty="0" smtClean="0"/>
              <a:t>History of Anti-Semitism goes back hundreds of years</a:t>
            </a:r>
          </a:p>
          <a:p>
            <a:r>
              <a:rPr lang="en-US" sz="2000" dirty="0" smtClean="0"/>
              <a:t>Strong in Germany and Russia</a:t>
            </a:r>
          </a:p>
          <a:p>
            <a:r>
              <a:rPr lang="en-US" sz="2000" dirty="0" smtClean="0"/>
              <a:t>Pogrom</a:t>
            </a:r>
          </a:p>
        </p:txBody>
      </p:sp>
      <p:pic>
        <p:nvPicPr>
          <p:cNvPr id="8" name="Picture 2" descr="C:\Users\hahecht\Desktop\83130.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58605"/>
            <a:ext cx="4038600" cy="300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37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qqBM71R-RhO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2586" y="-414"/>
            <a:ext cx="6858414" cy="6858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0" y="1600200"/>
            <a:ext cx="4495800" cy="5105400"/>
          </a:xfrm>
        </p:spPr>
        <p:txBody>
          <a:bodyPr>
            <a:noAutofit/>
          </a:bodyPr>
          <a:lstStyle/>
          <a:p>
            <a:pPr marL="0" indent="0">
              <a:buNone/>
            </a:pPr>
            <a:r>
              <a:rPr lang="en-US" sz="2000" dirty="0" smtClean="0"/>
              <a:t>Origins</a:t>
            </a:r>
          </a:p>
          <a:p>
            <a:r>
              <a:rPr lang="en-US" sz="2000" dirty="0" smtClean="0"/>
              <a:t>History of Anti-Semitism goes back hundreds of years</a:t>
            </a:r>
          </a:p>
          <a:p>
            <a:r>
              <a:rPr lang="en-US" sz="2000" dirty="0" smtClean="0"/>
              <a:t>Strong in Germany and Russia</a:t>
            </a:r>
          </a:p>
          <a:p>
            <a:r>
              <a:rPr lang="en-US" sz="2000" dirty="0" smtClean="0"/>
              <a:t>Pogrom</a:t>
            </a:r>
          </a:p>
          <a:p>
            <a:pPr lvl="2"/>
            <a:r>
              <a:rPr lang="en-US" dirty="0" smtClean="0"/>
              <a:t>Russian</a:t>
            </a:r>
          </a:p>
        </p:txBody>
      </p:sp>
      <p:pic>
        <p:nvPicPr>
          <p:cNvPr id="8" name="Picture 2" descr="\\w-sch-staff-12\UserDesktops\hahecht\Desktop\Pogroms_map.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911191"/>
            <a:ext cx="4038600" cy="390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26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4928</TotalTime>
  <Words>2517</Words>
  <Application>Microsoft Office PowerPoint</Application>
  <PresentationFormat>On-screen Show (4:3)</PresentationFormat>
  <Paragraphs>282</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Do Now:</vt:lpstr>
      <vt:lpstr>Objective: The Holocaust</vt:lpstr>
      <vt:lpstr>The Holocaust</vt:lpstr>
      <vt:lpstr>Anti-Semitism</vt:lpstr>
      <vt:lpstr>Anti-Semitism</vt:lpstr>
      <vt:lpstr>Anti-Semitism</vt:lpstr>
      <vt:lpstr>Anti-Semitism</vt:lpstr>
      <vt:lpstr>Anti-Semitism</vt:lpstr>
      <vt:lpstr>Anti-Semitism</vt:lpstr>
      <vt:lpstr>Anti-Semitism</vt:lpstr>
      <vt:lpstr>Anti-Semitism</vt:lpstr>
      <vt:lpstr>Anti-Semitism</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Anti-Semitism in Germany</vt:lpstr>
      <vt:lpstr>The Holocaust</vt:lpstr>
      <vt:lpstr>The Holocaust</vt:lpstr>
      <vt:lpstr>The Holocaust</vt:lpstr>
      <vt:lpstr>The Holocaust</vt:lpstr>
      <vt:lpstr>The Holocaust</vt:lpstr>
      <vt:lpstr>The Holocaust</vt:lpstr>
      <vt:lpstr>The Holocaust</vt:lpstr>
      <vt:lpstr>The Holocaust</vt:lpstr>
      <vt:lpstr>The Holocaust</vt:lpstr>
      <vt:lpstr>The Holocaust</vt:lpstr>
      <vt:lpstr>The Holocaust</vt:lpstr>
      <vt:lpstr>The Holocaust</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Name</dc:creator>
  <cp:lastModifiedBy>Hana A. Hecht (hahecht)</cp:lastModifiedBy>
  <cp:revision>32</cp:revision>
  <dcterms:created xsi:type="dcterms:W3CDTF">2013-04-11T17:55:19Z</dcterms:created>
  <dcterms:modified xsi:type="dcterms:W3CDTF">2016-04-06T17:32:17Z</dcterms:modified>
</cp:coreProperties>
</file>