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4"/>
  </p:notesMasterIdLst>
  <p:sldIdLst>
    <p:sldId id="256" r:id="rId3"/>
    <p:sldId id="260" r:id="rId4"/>
    <p:sldId id="261" r:id="rId5"/>
    <p:sldId id="288" r:id="rId6"/>
    <p:sldId id="303" r:id="rId7"/>
    <p:sldId id="304" r:id="rId8"/>
    <p:sldId id="305" r:id="rId9"/>
    <p:sldId id="306" r:id="rId10"/>
    <p:sldId id="307" r:id="rId11"/>
    <p:sldId id="308" r:id="rId12"/>
    <p:sldId id="309" r:id="rId13"/>
    <p:sldId id="310" r:id="rId14"/>
    <p:sldId id="311" r:id="rId15"/>
    <p:sldId id="312" r:id="rId16"/>
    <p:sldId id="313" r:id="rId17"/>
    <p:sldId id="289" r:id="rId18"/>
    <p:sldId id="290" r:id="rId19"/>
    <p:sldId id="291" r:id="rId20"/>
    <p:sldId id="292" r:id="rId21"/>
    <p:sldId id="296" r:id="rId22"/>
    <p:sldId id="297" r:id="rId23"/>
    <p:sldId id="293" r:id="rId24"/>
    <p:sldId id="298" r:id="rId25"/>
    <p:sldId id="299" r:id="rId26"/>
    <p:sldId id="294" r:id="rId27"/>
    <p:sldId id="300" r:id="rId28"/>
    <p:sldId id="301" r:id="rId29"/>
    <p:sldId id="302" r:id="rId30"/>
    <p:sldId id="259" r:id="rId31"/>
    <p:sldId id="257" r:id="rId32"/>
    <p:sldId id="258" r:id="rId33"/>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48" y="5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EF8C59-642E-41BC-9D95-E2F927BABC7F}" type="datetimeFigureOut">
              <a:rPr lang="en-US" smtClean="0"/>
              <a:t>4/7/2016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400DA8-4B0A-48F6-9E6D-574CC59F0FF9}" type="slidenum">
              <a:rPr lang="en-US" smtClean="0"/>
              <a:t>‹#›</a:t>
            </a:fld>
            <a:endParaRPr lang="en-US"/>
          </a:p>
        </p:txBody>
      </p:sp>
    </p:spTree>
    <p:extLst>
      <p:ext uri="{BB962C8B-B14F-4D97-AF65-F5344CB8AC3E}">
        <p14:creationId xmlns:p14="http://schemas.microsoft.com/office/powerpoint/2010/main" val="2115337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97768A-EFEE-44D0-89D5-A0302C8A819B}" type="datetimeFigureOut">
              <a:rPr lang="en-US" smtClean="0"/>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A37BF-D088-4E1F-BFBA-28ABFD30E9F4}" type="slidenum">
              <a:rPr lang="en-US" smtClean="0"/>
              <a:t>‹#›</a:t>
            </a:fld>
            <a:endParaRPr lang="en-US"/>
          </a:p>
        </p:txBody>
      </p:sp>
    </p:spTree>
    <p:extLst>
      <p:ext uri="{BB962C8B-B14F-4D97-AF65-F5344CB8AC3E}">
        <p14:creationId xmlns:p14="http://schemas.microsoft.com/office/powerpoint/2010/main" val="3980381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97768A-EFEE-44D0-89D5-A0302C8A819B}" type="datetimeFigureOut">
              <a:rPr lang="en-US" smtClean="0"/>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A37BF-D088-4E1F-BFBA-28ABFD30E9F4}" type="slidenum">
              <a:rPr lang="en-US" smtClean="0"/>
              <a:t>‹#›</a:t>
            </a:fld>
            <a:endParaRPr lang="en-US"/>
          </a:p>
        </p:txBody>
      </p:sp>
    </p:spTree>
    <p:extLst>
      <p:ext uri="{BB962C8B-B14F-4D97-AF65-F5344CB8AC3E}">
        <p14:creationId xmlns:p14="http://schemas.microsoft.com/office/powerpoint/2010/main" val="3530232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97768A-EFEE-44D0-89D5-A0302C8A819B}" type="datetimeFigureOut">
              <a:rPr lang="en-US" smtClean="0"/>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A37BF-D088-4E1F-BFBA-28ABFD30E9F4}" type="slidenum">
              <a:rPr lang="en-US" smtClean="0"/>
              <a:t>‹#›</a:t>
            </a:fld>
            <a:endParaRPr lang="en-US"/>
          </a:p>
        </p:txBody>
      </p:sp>
    </p:spTree>
    <p:extLst>
      <p:ext uri="{BB962C8B-B14F-4D97-AF65-F5344CB8AC3E}">
        <p14:creationId xmlns:p14="http://schemas.microsoft.com/office/powerpoint/2010/main" val="3780137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97768A-EFEE-44D0-89D5-A0302C8A819B}" type="datetimeFigureOut">
              <a:rPr lang="en-US" smtClean="0"/>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A37BF-D088-4E1F-BFBA-28ABFD30E9F4}" type="slidenum">
              <a:rPr lang="en-US" smtClean="0"/>
              <a:t>‹#›</a:t>
            </a:fld>
            <a:endParaRPr lang="en-US"/>
          </a:p>
        </p:txBody>
      </p:sp>
    </p:spTree>
    <p:extLst>
      <p:ext uri="{BB962C8B-B14F-4D97-AF65-F5344CB8AC3E}">
        <p14:creationId xmlns:p14="http://schemas.microsoft.com/office/powerpoint/2010/main" val="2901584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97768A-EFEE-44D0-89D5-A0302C8A819B}" type="datetimeFigureOut">
              <a:rPr lang="en-US" smtClean="0"/>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A37BF-D088-4E1F-BFBA-28ABFD30E9F4}" type="slidenum">
              <a:rPr lang="en-US" smtClean="0"/>
              <a:t>‹#›</a:t>
            </a:fld>
            <a:endParaRPr lang="en-US"/>
          </a:p>
        </p:txBody>
      </p:sp>
    </p:spTree>
    <p:extLst>
      <p:ext uri="{BB962C8B-B14F-4D97-AF65-F5344CB8AC3E}">
        <p14:creationId xmlns:p14="http://schemas.microsoft.com/office/powerpoint/2010/main" val="854717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97768A-EFEE-44D0-89D5-A0302C8A819B}" type="datetimeFigureOut">
              <a:rPr lang="en-US" smtClean="0"/>
              <a:t>4/7/2016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5A37BF-D088-4E1F-BFBA-28ABFD30E9F4}" type="slidenum">
              <a:rPr lang="en-US" smtClean="0"/>
              <a:t>‹#›</a:t>
            </a:fld>
            <a:endParaRPr lang="en-US"/>
          </a:p>
        </p:txBody>
      </p:sp>
    </p:spTree>
    <p:extLst>
      <p:ext uri="{BB962C8B-B14F-4D97-AF65-F5344CB8AC3E}">
        <p14:creationId xmlns:p14="http://schemas.microsoft.com/office/powerpoint/2010/main" val="576346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97768A-EFEE-44D0-89D5-A0302C8A819B}" type="datetimeFigureOut">
              <a:rPr lang="en-US" smtClean="0"/>
              <a:t>4/7/2016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5A37BF-D088-4E1F-BFBA-28ABFD30E9F4}" type="slidenum">
              <a:rPr lang="en-US" smtClean="0"/>
              <a:t>‹#›</a:t>
            </a:fld>
            <a:endParaRPr lang="en-US"/>
          </a:p>
        </p:txBody>
      </p:sp>
    </p:spTree>
    <p:extLst>
      <p:ext uri="{BB962C8B-B14F-4D97-AF65-F5344CB8AC3E}">
        <p14:creationId xmlns:p14="http://schemas.microsoft.com/office/powerpoint/2010/main" val="3156460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97768A-EFEE-44D0-89D5-A0302C8A819B}" type="datetimeFigureOut">
              <a:rPr lang="en-US" smtClean="0"/>
              <a:t>4/7/2016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5A37BF-D088-4E1F-BFBA-28ABFD30E9F4}" type="slidenum">
              <a:rPr lang="en-US" smtClean="0"/>
              <a:t>‹#›</a:t>
            </a:fld>
            <a:endParaRPr lang="en-US"/>
          </a:p>
        </p:txBody>
      </p:sp>
    </p:spTree>
    <p:extLst>
      <p:ext uri="{BB962C8B-B14F-4D97-AF65-F5344CB8AC3E}">
        <p14:creationId xmlns:p14="http://schemas.microsoft.com/office/powerpoint/2010/main" val="2448048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97768A-EFEE-44D0-89D5-A0302C8A819B}" type="datetimeFigureOut">
              <a:rPr lang="en-US" smtClean="0"/>
              <a:t>4/7/2016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5A37BF-D088-4E1F-BFBA-28ABFD30E9F4}" type="slidenum">
              <a:rPr lang="en-US" smtClean="0"/>
              <a:t>‹#›</a:t>
            </a:fld>
            <a:endParaRPr lang="en-US"/>
          </a:p>
        </p:txBody>
      </p:sp>
    </p:spTree>
    <p:extLst>
      <p:ext uri="{BB962C8B-B14F-4D97-AF65-F5344CB8AC3E}">
        <p14:creationId xmlns:p14="http://schemas.microsoft.com/office/powerpoint/2010/main" val="2900406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97768A-EFEE-44D0-89D5-A0302C8A819B}" type="datetimeFigureOut">
              <a:rPr lang="en-US" smtClean="0"/>
              <a:t>4/7/2016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5A37BF-D088-4E1F-BFBA-28ABFD30E9F4}" type="slidenum">
              <a:rPr lang="en-US" smtClean="0"/>
              <a:t>‹#›</a:t>
            </a:fld>
            <a:endParaRPr lang="en-US"/>
          </a:p>
        </p:txBody>
      </p:sp>
    </p:spTree>
    <p:extLst>
      <p:ext uri="{BB962C8B-B14F-4D97-AF65-F5344CB8AC3E}">
        <p14:creationId xmlns:p14="http://schemas.microsoft.com/office/powerpoint/2010/main" val="1122408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97768A-EFEE-44D0-89D5-A0302C8A819B}" type="datetimeFigureOut">
              <a:rPr lang="en-US" smtClean="0"/>
              <a:t>4/7/2016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5A37BF-D088-4E1F-BFBA-28ABFD30E9F4}" type="slidenum">
              <a:rPr lang="en-US" smtClean="0"/>
              <a:t>‹#›</a:t>
            </a:fld>
            <a:endParaRPr lang="en-US"/>
          </a:p>
        </p:txBody>
      </p:sp>
    </p:spTree>
    <p:extLst>
      <p:ext uri="{BB962C8B-B14F-4D97-AF65-F5344CB8AC3E}">
        <p14:creationId xmlns:p14="http://schemas.microsoft.com/office/powerpoint/2010/main" val="2580299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97768A-EFEE-44D0-89D5-A0302C8A819B}" type="datetimeFigureOut">
              <a:rPr lang="en-US" smtClean="0"/>
              <a:t>4/7/2016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5A37BF-D088-4E1F-BFBA-28ABFD30E9F4}" type="slidenum">
              <a:rPr lang="en-US" smtClean="0"/>
              <a:t>‹#›</a:t>
            </a:fld>
            <a:endParaRPr lang="en-US"/>
          </a:p>
        </p:txBody>
      </p:sp>
    </p:spTree>
    <p:extLst>
      <p:ext uri="{BB962C8B-B14F-4D97-AF65-F5344CB8AC3E}">
        <p14:creationId xmlns:p14="http://schemas.microsoft.com/office/powerpoint/2010/main" val="593768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ahecht\Desktop\qqBM71R-RhOm.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42586" y="-414"/>
            <a:ext cx="6858414" cy="685841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85593" y="0"/>
            <a:ext cx="7772400" cy="1470025"/>
          </a:xfrm>
        </p:spPr>
        <p:txBody>
          <a:bodyPr/>
          <a:lstStyle/>
          <a:p>
            <a:r>
              <a:rPr lang="en-US" dirty="0" smtClean="0"/>
              <a:t>Do Now:</a:t>
            </a:r>
            <a:endParaRPr lang="en-US" dirty="0"/>
          </a:p>
        </p:txBody>
      </p:sp>
      <p:sp>
        <p:nvSpPr>
          <p:cNvPr id="3" name="Subtitle 2"/>
          <p:cNvSpPr>
            <a:spLocks noGrp="1"/>
          </p:cNvSpPr>
          <p:nvPr>
            <p:ph type="subTitle" idx="1"/>
          </p:nvPr>
        </p:nvSpPr>
        <p:spPr>
          <a:xfrm>
            <a:off x="304800" y="1219200"/>
            <a:ext cx="8382000" cy="5334000"/>
          </a:xfrm>
        </p:spPr>
        <p:txBody>
          <a:bodyPr>
            <a:normAutofit fontScale="85000" lnSpcReduction="20000"/>
          </a:bodyPr>
          <a:lstStyle/>
          <a:p>
            <a:r>
              <a:rPr lang="en-US" dirty="0" smtClean="0">
                <a:solidFill>
                  <a:schemeClr val="tx1"/>
                </a:solidFill>
              </a:rPr>
              <a:t>Grab </a:t>
            </a:r>
            <a:r>
              <a:rPr lang="en-US" dirty="0" smtClean="0">
                <a:solidFill>
                  <a:schemeClr val="tx1"/>
                </a:solidFill>
              </a:rPr>
              <a:t>today’s Agenda </a:t>
            </a:r>
            <a:r>
              <a:rPr lang="en-US" smtClean="0">
                <a:solidFill>
                  <a:schemeClr val="tx1"/>
                </a:solidFill>
              </a:rPr>
              <a:t>(10:5)</a:t>
            </a:r>
            <a:endParaRPr lang="en-US" dirty="0" smtClean="0">
              <a:solidFill>
                <a:schemeClr val="tx1"/>
              </a:solidFill>
            </a:endParaRPr>
          </a:p>
          <a:p>
            <a:endParaRPr lang="en-US" dirty="0" smtClean="0">
              <a:solidFill>
                <a:schemeClr val="tx1"/>
              </a:solidFill>
            </a:endParaRPr>
          </a:p>
          <a:p>
            <a:r>
              <a:rPr lang="en-US" dirty="0" smtClean="0">
                <a:solidFill>
                  <a:schemeClr val="tx1"/>
                </a:solidFill>
              </a:rPr>
              <a:t>What is the message of the following poem by Martin </a:t>
            </a:r>
            <a:r>
              <a:rPr lang="en-US" dirty="0" err="1" smtClean="0">
                <a:solidFill>
                  <a:schemeClr val="tx1"/>
                </a:solidFill>
              </a:rPr>
              <a:t>Niemoller</a:t>
            </a:r>
            <a:r>
              <a:rPr lang="en-US" dirty="0" smtClean="0">
                <a:solidFill>
                  <a:schemeClr val="tx1"/>
                </a:solidFill>
              </a:rPr>
              <a:t>?</a:t>
            </a:r>
          </a:p>
          <a:p>
            <a:endParaRPr lang="en-US" dirty="0" smtClean="0">
              <a:solidFill>
                <a:schemeClr val="tx1"/>
              </a:solidFill>
            </a:endParaRPr>
          </a:p>
          <a:p>
            <a:r>
              <a:rPr lang="en-US" i="1" dirty="0" smtClean="0">
                <a:solidFill>
                  <a:schemeClr val="tx1"/>
                </a:solidFill>
              </a:rPr>
              <a:t>First they came for the communists, and I didn’t speak out because I wasn’t a communist.</a:t>
            </a:r>
          </a:p>
          <a:p>
            <a:r>
              <a:rPr lang="en-US" i="1" dirty="0" smtClean="0">
                <a:solidFill>
                  <a:schemeClr val="tx1"/>
                </a:solidFill>
              </a:rPr>
              <a:t>Then they came for the trade unionists, and I didn’t speak out because I wasn’t a trade unionist.</a:t>
            </a:r>
          </a:p>
          <a:p>
            <a:r>
              <a:rPr lang="en-US" i="1" dirty="0" smtClean="0">
                <a:solidFill>
                  <a:schemeClr val="tx1"/>
                </a:solidFill>
              </a:rPr>
              <a:t>Then they came for the Jews, and I didn’t speak out because I wasn’t a Jew.</a:t>
            </a:r>
          </a:p>
          <a:p>
            <a:r>
              <a:rPr lang="en-US" i="1" dirty="0" smtClean="0">
                <a:solidFill>
                  <a:schemeClr val="tx1"/>
                </a:solidFill>
              </a:rPr>
              <a:t>Then they came for me and there was no one left to speak out for me.</a:t>
            </a:r>
            <a:endParaRPr lang="en-US" i="1" dirty="0">
              <a:solidFill>
                <a:schemeClr val="tx1"/>
              </a:solidFill>
            </a:endParaRPr>
          </a:p>
        </p:txBody>
      </p:sp>
    </p:spTree>
    <p:extLst>
      <p:ext uri="{BB962C8B-B14F-4D97-AF65-F5344CB8AC3E}">
        <p14:creationId xmlns:p14="http://schemas.microsoft.com/office/powerpoint/2010/main" val="8506212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Desktop\qqBM71R-RhOm.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42586" y="-414"/>
            <a:ext cx="6858414" cy="685841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Genocide</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Steps to Genocide</a:t>
            </a:r>
          </a:p>
          <a:p>
            <a:r>
              <a:rPr lang="en-US" dirty="0" smtClean="0"/>
              <a:t>Polarization</a:t>
            </a:r>
          </a:p>
          <a:p>
            <a:pPr lvl="1"/>
            <a:r>
              <a:rPr lang="en-US" dirty="0" smtClean="0"/>
              <a:t>Extremists drive the groups apart.  Hate groups broadcast polarizing propaganda.</a:t>
            </a:r>
          </a:p>
          <a:p>
            <a:pPr lvl="1"/>
            <a:r>
              <a:rPr lang="en-US" dirty="0" smtClean="0"/>
              <a:t>Laws may forbid intermarriage or social interaction.</a:t>
            </a:r>
          </a:p>
          <a:p>
            <a:pPr lvl="1"/>
            <a:r>
              <a:rPr lang="en-US" dirty="0" smtClean="0"/>
              <a:t>The Nazi Party had a very heavy propaganda campaign against the Jews.  Laws concerning intermarriage and social interactions between Jews and non-Jews in Nazi Germany were part of the Nuremberg Laws.</a:t>
            </a:r>
            <a:endParaRPr lang="en-US" dirty="0"/>
          </a:p>
        </p:txBody>
      </p:sp>
    </p:spTree>
    <p:extLst>
      <p:ext uri="{BB962C8B-B14F-4D97-AF65-F5344CB8AC3E}">
        <p14:creationId xmlns:p14="http://schemas.microsoft.com/office/powerpoint/2010/main" val="415759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Desktop\qqBM71R-RhOm.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42586" y="-414"/>
            <a:ext cx="6858414" cy="685841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Genocide</a:t>
            </a:r>
            <a:endParaRPr lang="en-US" dirty="0"/>
          </a:p>
        </p:txBody>
      </p:sp>
      <p:sp>
        <p:nvSpPr>
          <p:cNvPr id="3" name="Content Placeholder 2"/>
          <p:cNvSpPr>
            <a:spLocks noGrp="1"/>
          </p:cNvSpPr>
          <p:nvPr>
            <p:ph idx="1"/>
          </p:nvPr>
        </p:nvSpPr>
        <p:spPr>
          <a:xfrm>
            <a:off x="457200" y="1600200"/>
            <a:ext cx="8229600" cy="5105400"/>
          </a:xfrm>
        </p:spPr>
        <p:txBody>
          <a:bodyPr>
            <a:normAutofit fontScale="85000" lnSpcReduction="20000"/>
          </a:bodyPr>
          <a:lstStyle/>
          <a:p>
            <a:pPr marL="0" indent="0">
              <a:buNone/>
            </a:pPr>
            <a:r>
              <a:rPr lang="en-US" dirty="0" smtClean="0"/>
              <a:t>Steps to Genocide</a:t>
            </a:r>
          </a:p>
          <a:p>
            <a:r>
              <a:rPr lang="en-US" dirty="0" smtClean="0"/>
              <a:t>Preparation</a:t>
            </a:r>
          </a:p>
          <a:p>
            <a:pPr lvl="1"/>
            <a:r>
              <a:rPr lang="en-US" dirty="0" smtClean="0"/>
              <a:t>National or perpetrator group leaders plan the “Final Solution” to the targeted group “question.”</a:t>
            </a:r>
          </a:p>
          <a:p>
            <a:pPr lvl="1"/>
            <a:r>
              <a:rPr lang="en-US" dirty="0" smtClean="0"/>
              <a:t>They often use euphemisms to cloak their intentions, such as referring to their goals as “ethnic cleansing” or “purification.”</a:t>
            </a:r>
          </a:p>
          <a:p>
            <a:pPr lvl="1"/>
            <a:r>
              <a:rPr lang="en-US" dirty="0" smtClean="0"/>
              <a:t>They build armies, buy weapons, and train their troops and militias.</a:t>
            </a:r>
          </a:p>
          <a:p>
            <a:pPr lvl="1"/>
            <a:r>
              <a:rPr lang="en-US" dirty="0" smtClean="0"/>
              <a:t>They indoctrinate the populace with fear of the victim group.  Leaders often claim that “if we don’t kill them, they will kill us.”</a:t>
            </a:r>
          </a:p>
          <a:p>
            <a:pPr lvl="1"/>
            <a:r>
              <a:rPr lang="en-US" dirty="0" smtClean="0"/>
              <a:t>The Nazis, among many other things, organized the </a:t>
            </a:r>
            <a:r>
              <a:rPr lang="en-US" dirty="0" err="1" smtClean="0"/>
              <a:t>Wannsee</a:t>
            </a:r>
            <a:r>
              <a:rPr lang="en-US" dirty="0" smtClean="0"/>
              <a:t> Conference.</a:t>
            </a:r>
            <a:endParaRPr lang="en-US" dirty="0"/>
          </a:p>
        </p:txBody>
      </p:sp>
    </p:spTree>
    <p:extLst>
      <p:ext uri="{BB962C8B-B14F-4D97-AF65-F5344CB8AC3E}">
        <p14:creationId xmlns:p14="http://schemas.microsoft.com/office/powerpoint/2010/main" val="415759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Desktop\qqBM71R-RhOm.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42586" y="-414"/>
            <a:ext cx="6858414" cy="685841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Genocide</a:t>
            </a:r>
            <a:endParaRPr lang="en-US" dirty="0"/>
          </a:p>
        </p:txBody>
      </p:sp>
      <p:sp>
        <p:nvSpPr>
          <p:cNvPr id="3" name="Content Placeholder 2"/>
          <p:cNvSpPr>
            <a:spLocks noGrp="1"/>
          </p:cNvSpPr>
          <p:nvPr>
            <p:ph idx="1"/>
          </p:nvPr>
        </p:nvSpPr>
        <p:spPr>
          <a:xfrm>
            <a:off x="304800" y="1600200"/>
            <a:ext cx="8534400" cy="5105400"/>
          </a:xfrm>
        </p:spPr>
        <p:txBody>
          <a:bodyPr>
            <a:normAutofit fontScale="70000" lnSpcReduction="20000"/>
          </a:bodyPr>
          <a:lstStyle/>
          <a:p>
            <a:pPr marL="0" indent="0">
              <a:buNone/>
            </a:pPr>
            <a:r>
              <a:rPr lang="en-US" dirty="0" smtClean="0"/>
              <a:t>Steps to Genocide</a:t>
            </a:r>
          </a:p>
          <a:p>
            <a:r>
              <a:rPr lang="en-US" dirty="0" smtClean="0"/>
              <a:t>Persecution</a:t>
            </a:r>
          </a:p>
          <a:p>
            <a:pPr lvl="1"/>
            <a:r>
              <a:rPr lang="en-US" dirty="0" smtClean="0"/>
              <a:t>Victims are identified and separated out because of their ethnic or religious identity.</a:t>
            </a:r>
          </a:p>
          <a:p>
            <a:pPr lvl="1"/>
            <a:r>
              <a:rPr lang="en-US" dirty="0" smtClean="0"/>
              <a:t>Death lists are drawn up.</a:t>
            </a:r>
          </a:p>
          <a:p>
            <a:pPr lvl="1"/>
            <a:r>
              <a:rPr lang="en-US" dirty="0" smtClean="0"/>
              <a:t>In state sponsored genocide, members of victim groups may be forced to wear identifying symbols.</a:t>
            </a:r>
          </a:p>
          <a:p>
            <a:pPr lvl="1"/>
            <a:r>
              <a:rPr lang="en-US" dirty="0" smtClean="0"/>
              <a:t>Their property is often taken.  Sometimes they are even segregated into ghettos or deported to concentration camps.</a:t>
            </a:r>
          </a:p>
          <a:p>
            <a:pPr lvl="1"/>
            <a:r>
              <a:rPr lang="en-US" dirty="0" smtClean="0"/>
              <a:t>The Jews in Nazi Germany (and Poland) were rounded up and placed into ghettos (segregated portions of the city – usually impoverished – with strict rules concerning movement and curfew) and concentration camps.</a:t>
            </a:r>
          </a:p>
          <a:p>
            <a:pPr lvl="1"/>
            <a:r>
              <a:rPr lang="en-US" dirty="0" smtClean="0"/>
              <a:t>They were given identifying symbols like the yellow star and numbers were tattooed unto their arms.</a:t>
            </a:r>
          </a:p>
          <a:p>
            <a:pPr lvl="1"/>
            <a:r>
              <a:rPr lang="en-US" dirty="0" smtClean="0"/>
              <a:t>Jewish property was taken.  Today, claims are still being made for the return of these items.</a:t>
            </a:r>
            <a:endParaRPr lang="en-US" dirty="0"/>
          </a:p>
        </p:txBody>
      </p:sp>
    </p:spTree>
    <p:extLst>
      <p:ext uri="{BB962C8B-B14F-4D97-AF65-F5344CB8AC3E}">
        <p14:creationId xmlns:p14="http://schemas.microsoft.com/office/powerpoint/2010/main" val="415759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Desktop\qqBM71R-RhOm.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42586" y="-414"/>
            <a:ext cx="6858414" cy="685841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Genocide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Steps to Genocide</a:t>
            </a:r>
          </a:p>
          <a:p>
            <a:r>
              <a:rPr lang="en-US" dirty="0" smtClean="0"/>
              <a:t>Extermination</a:t>
            </a:r>
          </a:p>
          <a:p>
            <a:pPr lvl="1"/>
            <a:r>
              <a:rPr lang="en-US" dirty="0" smtClean="0"/>
              <a:t>Mass killings.  It is “extermination” to the killers because they do not believe their victims to be fully human.</a:t>
            </a:r>
          </a:p>
          <a:p>
            <a:pPr lvl="1"/>
            <a:r>
              <a:rPr lang="en-US" dirty="0" smtClean="0"/>
              <a:t>Death camps and mass graves.</a:t>
            </a:r>
            <a:endParaRPr lang="en-US" dirty="0"/>
          </a:p>
        </p:txBody>
      </p:sp>
    </p:spTree>
    <p:extLst>
      <p:ext uri="{BB962C8B-B14F-4D97-AF65-F5344CB8AC3E}">
        <p14:creationId xmlns:p14="http://schemas.microsoft.com/office/powerpoint/2010/main" val="415759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Desktop\qqBM71R-RhOm.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42586" y="-414"/>
            <a:ext cx="6858414" cy="685841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Genocide</a:t>
            </a:r>
            <a:endParaRPr lang="en-US" dirty="0"/>
          </a:p>
        </p:txBody>
      </p:sp>
      <p:sp>
        <p:nvSpPr>
          <p:cNvPr id="3" name="Content Placeholder 2"/>
          <p:cNvSpPr>
            <a:spLocks noGrp="1"/>
          </p:cNvSpPr>
          <p:nvPr>
            <p:ph idx="1"/>
          </p:nvPr>
        </p:nvSpPr>
        <p:spPr>
          <a:xfrm>
            <a:off x="0" y="1371600"/>
            <a:ext cx="9144000" cy="5486400"/>
          </a:xfrm>
        </p:spPr>
        <p:txBody>
          <a:bodyPr>
            <a:normAutofit fontScale="70000" lnSpcReduction="20000"/>
          </a:bodyPr>
          <a:lstStyle/>
          <a:p>
            <a:pPr marL="0" indent="0">
              <a:buNone/>
            </a:pPr>
            <a:r>
              <a:rPr lang="en-US" dirty="0" smtClean="0"/>
              <a:t>Steps to Genocide</a:t>
            </a:r>
          </a:p>
          <a:p>
            <a:r>
              <a:rPr lang="en-US" dirty="0" smtClean="0"/>
              <a:t>Denial</a:t>
            </a:r>
          </a:p>
          <a:p>
            <a:pPr lvl="1"/>
            <a:r>
              <a:rPr lang="en-US" dirty="0" smtClean="0"/>
              <a:t>This is the final stage that lasts throughout and always follows a genocide.</a:t>
            </a:r>
          </a:p>
          <a:p>
            <a:pPr lvl="1"/>
            <a:r>
              <a:rPr lang="en-US" dirty="0" smtClean="0"/>
              <a:t>The perpetrators of genocide dig up the mass graves, burn the bodies, try to cover up the evidence and intimidate the witnesses.  They deny that they committed any crimes, and often blame what happened on the victims.</a:t>
            </a:r>
          </a:p>
          <a:p>
            <a:pPr lvl="2"/>
            <a:r>
              <a:rPr lang="en-US" dirty="0" smtClean="0"/>
              <a:t>Towards the end of the war, the SS forced prisoners to reopen mass graves to cremate the bodies.</a:t>
            </a:r>
          </a:p>
          <a:p>
            <a:pPr lvl="1"/>
            <a:r>
              <a:rPr lang="en-US" dirty="0" smtClean="0"/>
              <a:t>They block investigations of the crimes, and continue to govern until driven from power by force, when they flee into exile.</a:t>
            </a:r>
          </a:p>
          <a:p>
            <a:pPr lvl="2"/>
            <a:r>
              <a:rPr lang="en-US" dirty="0" smtClean="0"/>
              <a:t>Late in the war, after word of the Holocaust had reached Britain and the United States (1944), the Nazi leadership sought to counter Allied condemnation of Nazi policies toward Jews with a coordinated campaign of disinformation.</a:t>
            </a:r>
          </a:p>
          <a:p>
            <a:pPr lvl="2"/>
            <a:r>
              <a:rPr lang="en-US" dirty="0" smtClean="0"/>
              <a:t>In June 1944, the Nazis permitted an International Red Cross commission visit to a ghetto in what is today the Czech Republic.  They hoped to mask Nazi killing operations in the occupied eastern territories by showcasing good conditions for Jews in this ghetto.  And the Nazis put on a convincing show.</a:t>
            </a:r>
          </a:p>
          <a:p>
            <a:pPr lvl="2"/>
            <a:r>
              <a:rPr lang="en-US" dirty="0" smtClean="0"/>
              <a:t>The visit had served its purpose: to confuse international public opinion about the true nature of Nazi policies towards Jews.</a:t>
            </a:r>
            <a:endParaRPr lang="en-US" dirty="0"/>
          </a:p>
        </p:txBody>
      </p:sp>
    </p:spTree>
    <p:extLst>
      <p:ext uri="{BB962C8B-B14F-4D97-AF65-F5344CB8AC3E}">
        <p14:creationId xmlns:p14="http://schemas.microsoft.com/office/powerpoint/2010/main" val="415759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Desktop\qqBM71R-RhOm.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42586" y="-414"/>
            <a:ext cx="6858414" cy="685841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Genocide</a:t>
            </a:r>
            <a:endParaRPr lang="en-US" dirty="0"/>
          </a:p>
        </p:txBody>
      </p:sp>
      <p:sp>
        <p:nvSpPr>
          <p:cNvPr id="3" name="Content Placeholder 2"/>
          <p:cNvSpPr>
            <a:spLocks noGrp="1"/>
          </p:cNvSpPr>
          <p:nvPr>
            <p:ph idx="1"/>
          </p:nvPr>
        </p:nvSpPr>
        <p:spPr>
          <a:xfrm>
            <a:off x="0" y="1371600"/>
            <a:ext cx="9144000" cy="5486400"/>
          </a:xfrm>
        </p:spPr>
        <p:txBody>
          <a:bodyPr>
            <a:normAutofit fontScale="77500" lnSpcReduction="20000"/>
          </a:bodyPr>
          <a:lstStyle/>
          <a:p>
            <a:pPr marL="0" indent="0">
              <a:buNone/>
            </a:pPr>
            <a:r>
              <a:rPr lang="en-US" dirty="0" smtClean="0"/>
              <a:t>Steps to Genocide</a:t>
            </a:r>
          </a:p>
          <a:p>
            <a:r>
              <a:rPr lang="en-US" dirty="0" smtClean="0"/>
              <a:t>Denial</a:t>
            </a:r>
          </a:p>
          <a:p>
            <a:pPr lvl="1"/>
            <a:r>
              <a:rPr lang="en-US" dirty="0" smtClean="0"/>
              <a:t>Most Germans did not know the Holocaust was happening while it was happening.  Most orders were given verbally and only on a need-to-know basis.</a:t>
            </a:r>
          </a:p>
          <a:p>
            <a:pPr lvl="1"/>
            <a:r>
              <a:rPr lang="en-US" dirty="0" smtClean="0"/>
              <a:t>This was partly done to facilitate the killing process by keeping the victims in the dark about their fate as long as possible.  Widespread Jewish resistance was only possible once Jews understood that Nazi policy was to kill all of them.</a:t>
            </a:r>
          </a:p>
          <a:p>
            <a:pPr lvl="1"/>
            <a:r>
              <a:rPr lang="en-US" dirty="0" smtClean="0"/>
              <a:t>However, records were kept to serve as proof for themselves that they committed this “great” act.</a:t>
            </a:r>
          </a:p>
          <a:p>
            <a:pPr lvl="1"/>
            <a:r>
              <a:rPr lang="en-US" dirty="0" smtClean="0"/>
              <a:t>By the end of the war, the Germans destroyed much documentation.  The documentation that survived was written in code words such as “action” to refer to a violent operation against a people, or “resettlement to the East” to refer to the forced deportation of Jewish civilians to concentration and death camps.</a:t>
            </a:r>
          </a:p>
          <a:p>
            <a:pPr lvl="1"/>
            <a:r>
              <a:rPr lang="en-US" dirty="0" smtClean="0"/>
              <a:t>This gave fuel to Holocaust deniers.</a:t>
            </a:r>
            <a:endParaRPr lang="en-US" dirty="0"/>
          </a:p>
        </p:txBody>
      </p:sp>
    </p:spTree>
    <p:extLst>
      <p:ext uri="{BB962C8B-B14F-4D97-AF65-F5344CB8AC3E}">
        <p14:creationId xmlns:p14="http://schemas.microsoft.com/office/powerpoint/2010/main" val="895556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Desktop\qqBM71R-RhOm.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42586" y="-414"/>
            <a:ext cx="6858414" cy="685841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a:t>20</a:t>
            </a:r>
            <a:r>
              <a:rPr lang="en-US" baseline="30000"/>
              <a:t>th</a:t>
            </a:r>
            <a:r>
              <a:rPr lang="en-US"/>
              <a:t> Century Genocide</a:t>
            </a:r>
            <a:endParaRPr lang="en-US" dirty="0"/>
          </a:p>
        </p:txBody>
      </p:sp>
      <p:sp>
        <p:nvSpPr>
          <p:cNvPr id="3" name="Content Placeholder 2"/>
          <p:cNvSpPr>
            <a:spLocks noGrp="1"/>
          </p:cNvSpPr>
          <p:nvPr>
            <p:ph sz="half" idx="1"/>
          </p:nvPr>
        </p:nvSpPr>
        <p:spPr/>
        <p:txBody>
          <a:bodyPr/>
          <a:lstStyle/>
          <a:p>
            <a:pPr marL="0" indent="0">
              <a:buNone/>
            </a:pPr>
            <a:r>
              <a:rPr lang="en-US" dirty="0" smtClean="0"/>
              <a:t>Armenian Genocide</a:t>
            </a:r>
          </a:p>
          <a:p>
            <a:r>
              <a:rPr lang="en-US" dirty="0" smtClean="0"/>
              <a:t>During and after WWI</a:t>
            </a:r>
          </a:p>
        </p:txBody>
      </p:sp>
      <p:pic>
        <p:nvPicPr>
          <p:cNvPr id="7" name="Picture 2" descr="C:\Users\hahecht\Desktop\armenian-genocide-3.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48200" y="2480738"/>
            <a:ext cx="4038600" cy="27648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0677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Desktop\qqBM71R-RhOm.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42586" y="-414"/>
            <a:ext cx="6858414" cy="685841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t>20</a:t>
            </a:r>
            <a:r>
              <a:rPr lang="en-US" baseline="30000" dirty="0"/>
              <a:t>th</a:t>
            </a:r>
            <a:r>
              <a:rPr lang="en-US" dirty="0"/>
              <a:t> Century Genocide</a:t>
            </a:r>
          </a:p>
        </p:txBody>
      </p:sp>
      <p:sp>
        <p:nvSpPr>
          <p:cNvPr id="3" name="Content Placeholder 2"/>
          <p:cNvSpPr>
            <a:spLocks noGrp="1"/>
          </p:cNvSpPr>
          <p:nvPr>
            <p:ph sz="half" idx="1"/>
          </p:nvPr>
        </p:nvSpPr>
        <p:spPr/>
        <p:txBody>
          <a:bodyPr/>
          <a:lstStyle/>
          <a:p>
            <a:pPr marL="0" indent="0">
              <a:buNone/>
            </a:pPr>
            <a:r>
              <a:rPr lang="en-US" dirty="0" smtClean="0"/>
              <a:t>Armenian Genocide</a:t>
            </a:r>
          </a:p>
          <a:p>
            <a:r>
              <a:rPr lang="en-US" dirty="0" smtClean="0"/>
              <a:t>During and after WWI</a:t>
            </a:r>
          </a:p>
          <a:p>
            <a:r>
              <a:rPr lang="en-US" dirty="0" smtClean="0"/>
              <a:t>By Ottoman government to Armenian subjects</a:t>
            </a:r>
          </a:p>
        </p:txBody>
      </p:sp>
      <p:pic>
        <p:nvPicPr>
          <p:cNvPr id="8" name="Picture 2" descr="C:\Users\hahecht\Desktop\kharpert.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462992" y="2209800"/>
            <a:ext cx="4368800" cy="3276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1607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Desktop\qqBM71R-RhOm.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42586" y="-414"/>
            <a:ext cx="6858414" cy="685841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t>20</a:t>
            </a:r>
            <a:r>
              <a:rPr lang="en-US" baseline="30000" dirty="0"/>
              <a:t>th</a:t>
            </a:r>
            <a:r>
              <a:rPr lang="en-US" dirty="0"/>
              <a:t> Century Genocide</a:t>
            </a:r>
          </a:p>
        </p:txBody>
      </p:sp>
      <p:sp>
        <p:nvSpPr>
          <p:cNvPr id="3" name="Content Placeholder 2"/>
          <p:cNvSpPr>
            <a:spLocks noGrp="1"/>
          </p:cNvSpPr>
          <p:nvPr>
            <p:ph sz="half" idx="1"/>
          </p:nvPr>
        </p:nvSpPr>
        <p:spPr/>
        <p:txBody>
          <a:bodyPr/>
          <a:lstStyle/>
          <a:p>
            <a:pPr marL="0" indent="0">
              <a:buNone/>
            </a:pPr>
            <a:r>
              <a:rPr lang="en-US" dirty="0" smtClean="0"/>
              <a:t>Armenian Genocide</a:t>
            </a:r>
          </a:p>
          <a:p>
            <a:r>
              <a:rPr lang="en-US" dirty="0" smtClean="0"/>
              <a:t>During and after WWI</a:t>
            </a:r>
          </a:p>
          <a:p>
            <a:r>
              <a:rPr lang="en-US" dirty="0" smtClean="0"/>
              <a:t>By Ottoman government to Armenian subjects</a:t>
            </a:r>
          </a:p>
          <a:p>
            <a:r>
              <a:rPr lang="en-US" dirty="0" smtClean="0"/>
              <a:t>1-1.5 million dead</a:t>
            </a:r>
            <a:endParaRPr lang="en-US" dirty="0"/>
          </a:p>
        </p:txBody>
      </p:sp>
      <p:pic>
        <p:nvPicPr>
          <p:cNvPr id="11" name="Picture 3" descr="C:\Users\hahecht\Desktop\armenian-genocide-2.pn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383500" y="2438400"/>
            <a:ext cx="4284250" cy="26725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16071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Desktop\qqBM71R-RhOm.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42586" y="-414"/>
            <a:ext cx="6858414" cy="685841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t>20</a:t>
            </a:r>
            <a:r>
              <a:rPr lang="en-US" baseline="30000" dirty="0"/>
              <a:t>th</a:t>
            </a:r>
            <a:r>
              <a:rPr lang="en-US" dirty="0"/>
              <a:t> Century Genocide</a:t>
            </a:r>
          </a:p>
        </p:txBody>
      </p:sp>
      <p:sp>
        <p:nvSpPr>
          <p:cNvPr id="3" name="Content Placeholder 2"/>
          <p:cNvSpPr>
            <a:spLocks noGrp="1"/>
          </p:cNvSpPr>
          <p:nvPr>
            <p:ph sz="half" idx="1"/>
          </p:nvPr>
        </p:nvSpPr>
        <p:spPr/>
        <p:txBody>
          <a:bodyPr/>
          <a:lstStyle/>
          <a:p>
            <a:pPr marL="0" indent="0">
              <a:buNone/>
            </a:pPr>
            <a:r>
              <a:rPr lang="en-US" dirty="0" smtClean="0"/>
              <a:t>Soviet Union under Stalin</a:t>
            </a:r>
          </a:p>
          <a:p>
            <a:r>
              <a:rPr lang="en-US" dirty="0" smtClean="0"/>
              <a:t>Before, during, and after WWII</a:t>
            </a:r>
          </a:p>
        </p:txBody>
      </p:sp>
      <p:pic>
        <p:nvPicPr>
          <p:cNvPr id="7" name="Picture 2" descr="C:\Users\hahecht\Desktop\soviet_war_crimes.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48200" y="2746627"/>
            <a:ext cx="4038600" cy="22331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1128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ahecht\Desktop\qqBM71R-RhOm.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42586" y="-414"/>
            <a:ext cx="6858414" cy="685841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85593" y="685800"/>
            <a:ext cx="7772400" cy="1470025"/>
          </a:xfrm>
        </p:spPr>
        <p:txBody>
          <a:bodyPr/>
          <a:lstStyle/>
          <a:p>
            <a:r>
              <a:rPr lang="en-US" dirty="0" smtClean="0"/>
              <a:t>Objective:</a:t>
            </a:r>
            <a:br>
              <a:rPr lang="en-US" dirty="0" smtClean="0"/>
            </a:br>
            <a:r>
              <a:rPr lang="en-US" b="1" dirty="0" smtClean="0"/>
              <a:t>Genocide</a:t>
            </a:r>
            <a:endParaRPr lang="en-US" dirty="0"/>
          </a:p>
        </p:txBody>
      </p:sp>
      <p:sp>
        <p:nvSpPr>
          <p:cNvPr id="3" name="Subtitle 2"/>
          <p:cNvSpPr>
            <a:spLocks noGrp="1"/>
          </p:cNvSpPr>
          <p:nvPr>
            <p:ph type="subTitle" idx="1"/>
          </p:nvPr>
        </p:nvSpPr>
        <p:spPr>
          <a:xfrm>
            <a:off x="533400" y="2590800"/>
            <a:ext cx="8001000" cy="3048000"/>
          </a:xfrm>
        </p:spPr>
        <p:txBody>
          <a:bodyPr/>
          <a:lstStyle/>
          <a:p>
            <a:r>
              <a:rPr lang="en-US" b="1" dirty="0" smtClean="0">
                <a:solidFill>
                  <a:schemeClr val="tx1"/>
                </a:solidFill>
              </a:rPr>
              <a:t>WHII.12b</a:t>
            </a:r>
          </a:p>
          <a:p>
            <a:r>
              <a:rPr lang="en-US" dirty="0" smtClean="0">
                <a:solidFill>
                  <a:schemeClr val="tx1"/>
                </a:solidFill>
              </a:rPr>
              <a:t>TSWDK of the worldwide impact of WWII by examining the Holocaust and other examples of genocide in the 20</a:t>
            </a:r>
            <a:r>
              <a:rPr lang="en-US" baseline="30000" dirty="0" smtClean="0">
                <a:solidFill>
                  <a:schemeClr val="tx1"/>
                </a:solidFill>
              </a:rPr>
              <a:t>th</a:t>
            </a:r>
            <a:r>
              <a:rPr lang="en-US" dirty="0" smtClean="0">
                <a:solidFill>
                  <a:schemeClr val="tx1"/>
                </a:solidFill>
              </a:rPr>
              <a:t> century.</a:t>
            </a:r>
            <a:endParaRPr lang="en-US" dirty="0">
              <a:solidFill>
                <a:schemeClr val="tx1"/>
              </a:solidFill>
            </a:endParaRPr>
          </a:p>
        </p:txBody>
      </p:sp>
    </p:spTree>
    <p:extLst>
      <p:ext uri="{BB962C8B-B14F-4D97-AF65-F5344CB8AC3E}">
        <p14:creationId xmlns:p14="http://schemas.microsoft.com/office/powerpoint/2010/main" val="39754967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Desktop\qqBM71R-RhOm.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42586" y="-414"/>
            <a:ext cx="6858414" cy="685841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t>20</a:t>
            </a:r>
            <a:r>
              <a:rPr lang="en-US" baseline="30000" dirty="0"/>
              <a:t>th</a:t>
            </a:r>
            <a:r>
              <a:rPr lang="en-US" dirty="0"/>
              <a:t> Century Genocide</a:t>
            </a:r>
          </a:p>
        </p:txBody>
      </p:sp>
      <p:sp>
        <p:nvSpPr>
          <p:cNvPr id="3" name="Content Placeholder 2"/>
          <p:cNvSpPr>
            <a:spLocks noGrp="1"/>
          </p:cNvSpPr>
          <p:nvPr>
            <p:ph sz="half" idx="1"/>
          </p:nvPr>
        </p:nvSpPr>
        <p:spPr/>
        <p:txBody>
          <a:bodyPr/>
          <a:lstStyle/>
          <a:p>
            <a:pPr marL="0" indent="0">
              <a:buNone/>
            </a:pPr>
            <a:r>
              <a:rPr lang="en-US" dirty="0" smtClean="0"/>
              <a:t>Soviet Union under Stalin</a:t>
            </a:r>
          </a:p>
          <a:p>
            <a:r>
              <a:rPr lang="en-US" dirty="0" smtClean="0"/>
              <a:t>Before, during, and after WWII</a:t>
            </a:r>
          </a:p>
          <a:p>
            <a:r>
              <a:rPr lang="en-US" dirty="0" smtClean="0"/>
              <a:t>By Josef Stalin to his own people</a:t>
            </a:r>
          </a:p>
        </p:txBody>
      </p:sp>
      <p:pic>
        <p:nvPicPr>
          <p:cNvPr id="8" name="Picture 2" descr="C:\Users\hahecht\Desktop\1195637476.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435781" y="2133600"/>
            <a:ext cx="4326193"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28656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Desktop\qqBM71R-RhOm.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42586" y="-414"/>
            <a:ext cx="6858414" cy="685841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t>20</a:t>
            </a:r>
            <a:r>
              <a:rPr lang="en-US" baseline="30000" dirty="0"/>
              <a:t>th</a:t>
            </a:r>
            <a:r>
              <a:rPr lang="en-US" dirty="0"/>
              <a:t> Century Genocide</a:t>
            </a:r>
          </a:p>
        </p:txBody>
      </p:sp>
      <p:sp>
        <p:nvSpPr>
          <p:cNvPr id="3" name="Content Placeholder 2"/>
          <p:cNvSpPr>
            <a:spLocks noGrp="1"/>
          </p:cNvSpPr>
          <p:nvPr>
            <p:ph sz="half" idx="1"/>
          </p:nvPr>
        </p:nvSpPr>
        <p:spPr/>
        <p:txBody>
          <a:bodyPr/>
          <a:lstStyle/>
          <a:p>
            <a:pPr marL="0" indent="0">
              <a:buNone/>
            </a:pPr>
            <a:r>
              <a:rPr lang="en-US" dirty="0" smtClean="0"/>
              <a:t>Soviet Union under Stalin</a:t>
            </a:r>
          </a:p>
          <a:p>
            <a:r>
              <a:rPr lang="en-US" dirty="0" smtClean="0"/>
              <a:t>Before, during, and after WWII</a:t>
            </a:r>
          </a:p>
          <a:p>
            <a:r>
              <a:rPr lang="en-US" dirty="0" smtClean="0"/>
              <a:t>By Josef Stalin to his own people</a:t>
            </a:r>
          </a:p>
          <a:p>
            <a:r>
              <a:rPr lang="en-US" dirty="0" smtClean="0"/>
              <a:t>6-20 million (numbers uncertain) dead</a:t>
            </a:r>
            <a:endParaRPr lang="en-US" dirty="0"/>
          </a:p>
        </p:txBody>
      </p:sp>
      <p:pic>
        <p:nvPicPr>
          <p:cNvPr id="8" name="Picture 2" descr="C:\Users\hahecht\Desktop\HolodomorCemetery-226qz5q.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795837" y="2543969"/>
            <a:ext cx="3743325" cy="2638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28656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Desktop\qqBM71R-RhOm.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42586" y="-414"/>
            <a:ext cx="6858414" cy="685841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t>20</a:t>
            </a:r>
            <a:r>
              <a:rPr lang="en-US" baseline="30000" dirty="0"/>
              <a:t>th</a:t>
            </a:r>
            <a:r>
              <a:rPr lang="en-US" dirty="0"/>
              <a:t> Century Genocide</a:t>
            </a:r>
          </a:p>
        </p:txBody>
      </p:sp>
      <p:sp>
        <p:nvSpPr>
          <p:cNvPr id="3" name="Content Placeholder 2"/>
          <p:cNvSpPr>
            <a:spLocks noGrp="1"/>
          </p:cNvSpPr>
          <p:nvPr>
            <p:ph sz="half" idx="1"/>
          </p:nvPr>
        </p:nvSpPr>
        <p:spPr>
          <a:xfrm>
            <a:off x="457200" y="1600200"/>
            <a:ext cx="4038600" cy="4953000"/>
          </a:xfrm>
        </p:spPr>
        <p:txBody>
          <a:bodyPr>
            <a:noAutofit/>
          </a:bodyPr>
          <a:lstStyle/>
          <a:p>
            <a:pPr marL="0" indent="0">
              <a:buNone/>
            </a:pPr>
            <a:r>
              <a:rPr lang="en-US" sz="2400" dirty="0" smtClean="0"/>
              <a:t>Pol Pot in Cambodia</a:t>
            </a:r>
          </a:p>
          <a:p>
            <a:r>
              <a:rPr lang="en-US" sz="2400" dirty="0" smtClean="0"/>
              <a:t>1975-1979</a:t>
            </a:r>
          </a:p>
        </p:txBody>
      </p:sp>
      <p:pic>
        <p:nvPicPr>
          <p:cNvPr id="8" name="Picture 3" descr="C:\Users\hahecht\Desktop\360_khmer_rouge_0726.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953000" y="2743994"/>
            <a:ext cx="3429000" cy="2238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1128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Desktop\qqBM71R-RhOm.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42586" y="-414"/>
            <a:ext cx="6858414" cy="685841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t>20</a:t>
            </a:r>
            <a:r>
              <a:rPr lang="en-US" baseline="30000" dirty="0"/>
              <a:t>th</a:t>
            </a:r>
            <a:r>
              <a:rPr lang="en-US" dirty="0"/>
              <a:t> Century Genocide</a:t>
            </a:r>
          </a:p>
        </p:txBody>
      </p:sp>
      <p:sp>
        <p:nvSpPr>
          <p:cNvPr id="3" name="Content Placeholder 2"/>
          <p:cNvSpPr>
            <a:spLocks noGrp="1"/>
          </p:cNvSpPr>
          <p:nvPr>
            <p:ph sz="half" idx="1"/>
          </p:nvPr>
        </p:nvSpPr>
        <p:spPr>
          <a:xfrm>
            <a:off x="457200" y="1600200"/>
            <a:ext cx="4038600" cy="4953000"/>
          </a:xfrm>
        </p:spPr>
        <p:txBody>
          <a:bodyPr>
            <a:noAutofit/>
          </a:bodyPr>
          <a:lstStyle/>
          <a:p>
            <a:pPr marL="0" indent="0">
              <a:buNone/>
            </a:pPr>
            <a:r>
              <a:rPr lang="en-US" sz="2400" dirty="0" smtClean="0"/>
              <a:t>Pol Pot in Cambodia</a:t>
            </a:r>
          </a:p>
          <a:p>
            <a:r>
              <a:rPr lang="en-US" sz="2400" dirty="0" smtClean="0"/>
              <a:t>1975-1979</a:t>
            </a:r>
          </a:p>
          <a:p>
            <a:r>
              <a:rPr lang="en-US" sz="2400" dirty="0" smtClean="0"/>
              <a:t>By the Khmer Rouge regime headed by Pol Pot to his own people (the educated, the wealthy, Buddhist monks, police, doctors, lawyers, teachers, and former government officials)</a:t>
            </a:r>
          </a:p>
        </p:txBody>
      </p:sp>
      <p:pic>
        <p:nvPicPr>
          <p:cNvPr id="9" name="Picture 2" descr="C:\Users\hahecht\Desktop\khmer-rouge-soldiers-3.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48200" y="2541960"/>
            <a:ext cx="4038600" cy="26424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79675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Desktop\qqBM71R-RhOm.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42586" y="-414"/>
            <a:ext cx="6858414" cy="685841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t>20</a:t>
            </a:r>
            <a:r>
              <a:rPr lang="en-US" baseline="30000" dirty="0"/>
              <a:t>th</a:t>
            </a:r>
            <a:r>
              <a:rPr lang="en-US" dirty="0"/>
              <a:t> Century Genocide</a:t>
            </a:r>
          </a:p>
        </p:txBody>
      </p:sp>
      <p:sp>
        <p:nvSpPr>
          <p:cNvPr id="3" name="Content Placeholder 2"/>
          <p:cNvSpPr>
            <a:spLocks noGrp="1"/>
          </p:cNvSpPr>
          <p:nvPr>
            <p:ph sz="half" idx="1"/>
          </p:nvPr>
        </p:nvSpPr>
        <p:spPr>
          <a:xfrm>
            <a:off x="457200" y="1600200"/>
            <a:ext cx="4038600" cy="4953000"/>
          </a:xfrm>
        </p:spPr>
        <p:txBody>
          <a:bodyPr>
            <a:noAutofit/>
          </a:bodyPr>
          <a:lstStyle/>
          <a:p>
            <a:pPr marL="0" indent="0">
              <a:buNone/>
            </a:pPr>
            <a:r>
              <a:rPr lang="en-US" sz="2400" dirty="0" smtClean="0"/>
              <a:t>Pol Pot in Cambodia</a:t>
            </a:r>
          </a:p>
          <a:p>
            <a:r>
              <a:rPr lang="en-US" sz="2400" dirty="0" smtClean="0"/>
              <a:t>1975-1979</a:t>
            </a:r>
          </a:p>
          <a:p>
            <a:r>
              <a:rPr lang="en-US" sz="2400" dirty="0" smtClean="0"/>
              <a:t>By the Khmer Rouge regime headed by Pol Pot to his own people (the educated, the wealthy, Buddhist monks, police, doctors, lawyers, teachers, and former government officials)</a:t>
            </a:r>
          </a:p>
          <a:p>
            <a:r>
              <a:rPr lang="en-US" sz="2400" dirty="0" smtClean="0"/>
              <a:t>1.5 million dead</a:t>
            </a:r>
            <a:endParaRPr lang="en-US" sz="2400" dirty="0"/>
          </a:p>
        </p:txBody>
      </p:sp>
      <p:pic>
        <p:nvPicPr>
          <p:cNvPr id="9" name="Picture 2" descr="C:\Users\hahecht\Desktop\Khmer1.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48200" y="2462035"/>
            <a:ext cx="4038600" cy="28022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79675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Desktop\qqBM71R-RhOm.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42586" y="-414"/>
            <a:ext cx="6858414" cy="685841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t>20</a:t>
            </a:r>
            <a:r>
              <a:rPr lang="en-US" baseline="30000" dirty="0"/>
              <a:t>th</a:t>
            </a:r>
            <a:r>
              <a:rPr lang="en-US" dirty="0"/>
              <a:t> Century Genocide</a:t>
            </a:r>
          </a:p>
        </p:txBody>
      </p:sp>
      <p:sp>
        <p:nvSpPr>
          <p:cNvPr id="3" name="Content Placeholder 2"/>
          <p:cNvSpPr>
            <a:spLocks noGrp="1"/>
          </p:cNvSpPr>
          <p:nvPr>
            <p:ph sz="half" idx="1"/>
          </p:nvPr>
        </p:nvSpPr>
        <p:spPr/>
        <p:txBody>
          <a:bodyPr/>
          <a:lstStyle/>
          <a:p>
            <a:pPr marL="0" indent="0">
              <a:buNone/>
            </a:pPr>
            <a:r>
              <a:rPr lang="en-US" dirty="0" smtClean="0"/>
              <a:t>Rwanda</a:t>
            </a:r>
          </a:p>
          <a:p>
            <a:r>
              <a:rPr lang="en-US" dirty="0" smtClean="0"/>
              <a:t>1994</a:t>
            </a:r>
          </a:p>
        </p:txBody>
      </p:sp>
      <p:pic>
        <p:nvPicPr>
          <p:cNvPr id="7" name="Picture 2" descr="C:\Users\hahecht\Desktop\rwandan-genocide.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553583" y="2438400"/>
            <a:ext cx="4296140"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1128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Desktop\qqBM71R-RhOm.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42586" y="-414"/>
            <a:ext cx="6858414" cy="685841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t>20</a:t>
            </a:r>
            <a:r>
              <a:rPr lang="en-US" baseline="30000" dirty="0"/>
              <a:t>th</a:t>
            </a:r>
            <a:r>
              <a:rPr lang="en-US" dirty="0"/>
              <a:t> Century Genocide</a:t>
            </a:r>
          </a:p>
        </p:txBody>
      </p:sp>
      <p:sp>
        <p:nvSpPr>
          <p:cNvPr id="3" name="Content Placeholder 2"/>
          <p:cNvSpPr>
            <a:spLocks noGrp="1"/>
          </p:cNvSpPr>
          <p:nvPr>
            <p:ph sz="half" idx="1"/>
          </p:nvPr>
        </p:nvSpPr>
        <p:spPr/>
        <p:txBody>
          <a:bodyPr/>
          <a:lstStyle/>
          <a:p>
            <a:pPr marL="0" indent="0">
              <a:buNone/>
            </a:pPr>
            <a:r>
              <a:rPr lang="en-US" dirty="0" smtClean="0"/>
              <a:t>Rwanda</a:t>
            </a:r>
          </a:p>
          <a:p>
            <a:r>
              <a:rPr lang="en-US" dirty="0" smtClean="0"/>
              <a:t>1994</a:t>
            </a:r>
          </a:p>
          <a:p>
            <a:r>
              <a:rPr lang="en-US" dirty="0" smtClean="0"/>
              <a:t>In Rwanda by the Hutus to the Tutsis</a:t>
            </a:r>
          </a:p>
        </p:txBody>
      </p:sp>
      <p:pic>
        <p:nvPicPr>
          <p:cNvPr id="8" name="Picture 2" descr="C:\Users\hahecht\Desktop\Rwandan_military.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762500" y="2434431"/>
            <a:ext cx="38100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21990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Desktop\qqBM71R-RhOm.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42586" y="-414"/>
            <a:ext cx="6858414" cy="685841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20</a:t>
            </a:r>
            <a:r>
              <a:rPr lang="en-US" baseline="30000" dirty="0" smtClean="0"/>
              <a:t>th</a:t>
            </a:r>
            <a:r>
              <a:rPr lang="en-US" dirty="0" smtClean="0"/>
              <a:t> Century Genocide</a:t>
            </a:r>
            <a:endParaRPr lang="en-US" dirty="0"/>
          </a:p>
        </p:txBody>
      </p:sp>
      <p:sp>
        <p:nvSpPr>
          <p:cNvPr id="3" name="Content Placeholder 2"/>
          <p:cNvSpPr>
            <a:spLocks noGrp="1"/>
          </p:cNvSpPr>
          <p:nvPr>
            <p:ph sz="half" idx="1"/>
          </p:nvPr>
        </p:nvSpPr>
        <p:spPr/>
        <p:txBody>
          <a:bodyPr/>
          <a:lstStyle/>
          <a:p>
            <a:pPr marL="0" indent="0">
              <a:buNone/>
            </a:pPr>
            <a:r>
              <a:rPr lang="en-US" dirty="0" smtClean="0"/>
              <a:t>Rwanda</a:t>
            </a:r>
          </a:p>
          <a:p>
            <a:r>
              <a:rPr lang="en-US" dirty="0" smtClean="0"/>
              <a:t>1994</a:t>
            </a:r>
          </a:p>
          <a:p>
            <a:r>
              <a:rPr lang="en-US" dirty="0" smtClean="0"/>
              <a:t>In Rwanda by the Hutus to the Tutsis</a:t>
            </a:r>
          </a:p>
          <a:p>
            <a:r>
              <a:rPr lang="en-US" dirty="0" smtClean="0"/>
              <a:t>500,000 to 1 million dead</a:t>
            </a:r>
            <a:endParaRPr lang="en-US" dirty="0"/>
          </a:p>
        </p:txBody>
      </p:sp>
      <p:pic>
        <p:nvPicPr>
          <p:cNvPr id="8" name="Picture 2" descr="C:\Users\hahecht\Desktop\rwanda0group0f04.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48200" y="2484621"/>
            <a:ext cx="4038600" cy="27571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21990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Desktop\qqBM71R-RhOm.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42586" y="-414"/>
            <a:ext cx="6858414" cy="685841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dirty="0" smtClean="0"/>
              <a:t>Genocides occur within environments created for it – it does not happen overnight.</a:t>
            </a:r>
          </a:p>
          <a:p>
            <a:r>
              <a:rPr lang="en-US" dirty="0" smtClean="0"/>
              <a:t>Various instances of genocide occurred throughout the 20</a:t>
            </a:r>
            <a:r>
              <a:rPr lang="en-US" baseline="30000" dirty="0" smtClean="0"/>
              <a:t>th</a:t>
            </a:r>
            <a:r>
              <a:rPr lang="en-US" dirty="0" smtClean="0"/>
              <a:t> century.</a:t>
            </a:r>
          </a:p>
          <a:p>
            <a:r>
              <a:rPr lang="en-US" dirty="0" smtClean="0"/>
              <a:t>Despite lessons learned from the Holocaust, genocides continue to happen today.</a:t>
            </a:r>
            <a:endParaRPr lang="en-US" dirty="0"/>
          </a:p>
        </p:txBody>
      </p:sp>
    </p:spTree>
    <p:extLst>
      <p:ext uri="{BB962C8B-B14F-4D97-AF65-F5344CB8AC3E}">
        <p14:creationId xmlns:p14="http://schemas.microsoft.com/office/powerpoint/2010/main" val="3226763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ahecht\Desktop\qqBM71R-RhOm.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42586" y="-414"/>
            <a:ext cx="6858414" cy="685841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74317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Desktop\qqBM71R-RhOm.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42586" y="-414"/>
            <a:ext cx="6858414" cy="685841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Genocide</a:t>
            </a:r>
            <a:endParaRPr lang="en-US" dirty="0"/>
          </a:p>
        </p:txBody>
      </p:sp>
      <p:sp>
        <p:nvSpPr>
          <p:cNvPr id="3" name="Content Placeholder 2"/>
          <p:cNvSpPr>
            <a:spLocks noGrp="1"/>
          </p:cNvSpPr>
          <p:nvPr>
            <p:ph idx="1"/>
          </p:nvPr>
        </p:nvSpPr>
        <p:spPr/>
        <p:txBody>
          <a:bodyPr/>
          <a:lstStyle/>
          <a:p>
            <a:r>
              <a:rPr lang="en-US" dirty="0" smtClean="0"/>
              <a:t>Genocide</a:t>
            </a:r>
          </a:p>
          <a:p>
            <a:r>
              <a:rPr lang="en-US" dirty="0" smtClean="0"/>
              <a:t>20</a:t>
            </a:r>
            <a:r>
              <a:rPr lang="en-US" baseline="30000" dirty="0" smtClean="0"/>
              <a:t>th</a:t>
            </a:r>
            <a:r>
              <a:rPr lang="en-US" dirty="0" smtClean="0"/>
              <a:t> Century Genocides</a:t>
            </a:r>
            <a:endParaRPr lang="en-US" dirty="0"/>
          </a:p>
        </p:txBody>
      </p:sp>
    </p:spTree>
    <p:extLst>
      <p:ext uri="{BB962C8B-B14F-4D97-AF65-F5344CB8AC3E}">
        <p14:creationId xmlns:p14="http://schemas.microsoft.com/office/powerpoint/2010/main" val="13227284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Desktop\qqBM71R-RhOm.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42586" y="-414"/>
            <a:ext cx="6858414" cy="685841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831170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Desktop\qqBM71R-RhOm.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42586" y="-414"/>
            <a:ext cx="6858414" cy="685841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25020283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Desktop\qqBM71R-RhOm.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42586" y="-414"/>
            <a:ext cx="6858414" cy="685841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Genocide</a:t>
            </a:r>
            <a:endParaRPr lang="en-US" dirty="0"/>
          </a:p>
        </p:txBody>
      </p:sp>
      <p:sp>
        <p:nvSpPr>
          <p:cNvPr id="3" name="Content Placeholder 2"/>
          <p:cNvSpPr>
            <a:spLocks noGrp="1"/>
          </p:cNvSpPr>
          <p:nvPr>
            <p:ph idx="1"/>
          </p:nvPr>
        </p:nvSpPr>
        <p:spPr/>
        <p:txBody>
          <a:bodyPr/>
          <a:lstStyle/>
          <a:p>
            <a:pPr marL="0" indent="0">
              <a:buNone/>
            </a:pPr>
            <a:r>
              <a:rPr lang="en-US" dirty="0" smtClean="0"/>
              <a:t>Definition</a:t>
            </a:r>
          </a:p>
          <a:p>
            <a:r>
              <a:rPr lang="en-US" dirty="0" smtClean="0"/>
              <a:t>The systematic and purposeful destruction of a racial, political, religious, or cultural group.</a:t>
            </a:r>
            <a:endParaRPr lang="en-US" dirty="0"/>
          </a:p>
        </p:txBody>
      </p:sp>
    </p:spTree>
    <p:extLst>
      <p:ext uri="{BB962C8B-B14F-4D97-AF65-F5344CB8AC3E}">
        <p14:creationId xmlns:p14="http://schemas.microsoft.com/office/powerpoint/2010/main" val="2412179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Desktop\qqBM71R-RhOm.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42586" y="-414"/>
            <a:ext cx="6858414" cy="685841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Genocide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Steps to Genocide</a:t>
            </a:r>
          </a:p>
          <a:p>
            <a:r>
              <a:rPr lang="en-US" dirty="0" smtClean="0"/>
              <a:t>Classification</a:t>
            </a:r>
          </a:p>
          <a:p>
            <a:pPr lvl="1"/>
            <a:r>
              <a:rPr lang="en-US" dirty="0" smtClean="0"/>
              <a:t>All cultures have categories to distinguish people into “us and them” by ethnicity, race, religion, or nationality.</a:t>
            </a:r>
          </a:p>
          <a:p>
            <a:pPr lvl="1"/>
            <a:r>
              <a:rPr lang="en-US" dirty="0" smtClean="0"/>
              <a:t>The underlying principle of nationalism is a pride in “us” as opposed to “them.”  This is not to say that nationalism is bad.  However, extreme nationalism, such as in Nazi Germany, was the first step.</a:t>
            </a:r>
            <a:endParaRPr lang="en-US" dirty="0"/>
          </a:p>
        </p:txBody>
      </p:sp>
    </p:spTree>
    <p:extLst>
      <p:ext uri="{BB962C8B-B14F-4D97-AF65-F5344CB8AC3E}">
        <p14:creationId xmlns:p14="http://schemas.microsoft.com/office/powerpoint/2010/main" val="796944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Desktop\qqBM71R-RhOm.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42586" y="-414"/>
            <a:ext cx="6858414" cy="685841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Genocide</a:t>
            </a:r>
            <a:endParaRPr lang="en-US" dirty="0"/>
          </a:p>
        </p:txBody>
      </p:sp>
      <p:sp>
        <p:nvSpPr>
          <p:cNvPr id="3" name="Content Placeholder 2"/>
          <p:cNvSpPr>
            <a:spLocks noGrp="1"/>
          </p:cNvSpPr>
          <p:nvPr>
            <p:ph idx="1"/>
          </p:nvPr>
        </p:nvSpPr>
        <p:spPr>
          <a:xfrm>
            <a:off x="152400" y="1600200"/>
            <a:ext cx="8763000" cy="5029200"/>
          </a:xfrm>
        </p:spPr>
        <p:txBody>
          <a:bodyPr>
            <a:normAutofit fontScale="70000" lnSpcReduction="20000"/>
          </a:bodyPr>
          <a:lstStyle/>
          <a:p>
            <a:pPr marL="0" indent="0">
              <a:buNone/>
            </a:pPr>
            <a:r>
              <a:rPr lang="en-US" dirty="0" smtClean="0"/>
              <a:t>Steps to Genocide</a:t>
            </a:r>
          </a:p>
          <a:p>
            <a:r>
              <a:rPr lang="en-US" dirty="0" smtClean="0"/>
              <a:t>Symbolization</a:t>
            </a:r>
          </a:p>
          <a:p>
            <a:pPr lvl="1"/>
            <a:r>
              <a:rPr lang="en-US" dirty="0" smtClean="0"/>
              <a:t>We give names or other symbols to the classifications.</a:t>
            </a:r>
          </a:p>
          <a:p>
            <a:pPr lvl="2"/>
            <a:r>
              <a:rPr lang="en-US" dirty="0" smtClean="0"/>
              <a:t>We name people “Jews” or “Gypsies”</a:t>
            </a:r>
          </a:p>
          <a:p>
            <a:pPr lvl="2"/>
            <a:r>
              <a:rPr lang="en-US" dirty="0" smtClean="0"/>
              <a:t>We distinguish them by colors or dress</a:t>
            </a:r>
          </a:p>
          <a:p>
            <a:pPr lvl="1"/>
            <a:r>
              <a:rPr lang="en-US" dirty="0" smtClean="0"/>
              <a:t>When combined with hatred, symbols may be forced upon unwilling members of pariah groups. </a:t>
            </a:r>
          </a:p>
          <a:p>
            <a:pPr lvl="1"/>
            <a:r>
              <a:rPr lang="en-US" dirty="0" smtClean="0"/>
              <a:t>Nazi Germany forced Jews to wear a yellow star.</a:t>
            </a:r>
          </a:p>
          <a:p>
            <a:pPr lvl="1"/>
            <a:r>
              <a:rPr lang="en-US" dirty="0" smtClean="0"/>
              <a:t>To combat symbolization, hate symbols can be legally forbidden (swastikas) as can hate speech.  Group markings like gang clothing or tribal scarring can be outlawed as well.  The problem is that legal limitations will fail if unsupported by popular cultural enforcement.  However, if widely supported, denial of symbolization can be powerful.</a:t>
            </a:r>
          </a:p>
          <a:p>
            <a:pPr lvl="2"/>
            <a:r>
              <a:rPr lang="en-US" dirty="0" smtClean="0"/>
              <a:t>Bulgaria’s government refused to supply enough yellow badges and at least 80% of Jews did not wear them, depriving the yellow star of its significance as a Nazi symbol for Jews.</a:t>
            </a:r>
          </a:p>
          <a:p>
            <a:pPr lvl="1"/>
            <a:r>
              <a:rPr lang="en-US" dirty="0" smtClean="0"/>
              <a:t>While classification and symbolization are universally human and do not necessarily result in genocide, they have potential to lead to the next step.</a:t>
            </a:r>
            <a:endParaRPr lang="en-US" dirty="0"/>
          </a:p>
        </p:txBody>
      </p:sp>
    </p:spTree>
    <p:extLst>
      <p:ext uri="{BB962C8B-B14F-4D97-AF65-F5344CB8AC3E}">
        <p14:creationId xmlns:p14="http://schemas.microsoft.com/office/powerpoint/2010/main" val="3834253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Desktop\qqBM71R-RhOm.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42586" y="-414"/>
            <a:ext cx="6858414" cy="685841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Genocide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Steps to Genocide</a:t>
            </a:r>
          </a:p>
          <a:p>
            <a:r>
              <a:rPr lang="en-US" dirty="0" smtClean="0"/>
              <a:t>Discrimination</a:t>
            </a:r>
          </a:p>
          <a:p>
            <a:pPr lvl="1"/>
            <a:r>
              <a:rPr lang="en-US" dirty="0" smtClean="0"/>
              <a:t>A dominant group uses law, custom, and political power to deny the rights of other groups.</a:t>
            </a:r>
          </a:p>
          <a:p>
            <a:pPr lvl="1"/>
            <a:r>
              <a:rPr lang="en-US" dirty="0" smtClean="0"/>
              <a:t>The powerless group may not be accorded full civil rights or even citizenship.</a:t>
            </a:r>
          </a:p>
          <a:p>
            <a:pPr lvl="2"/>
            <a:r>
              <a:rPr lang="en-US" smtClean="0"/>
              <a:t>The Nuremberg Laws of 1935</a:t>
            </a:r>
            <a:endParaRPr lang="en-US" dirty="0"/>
          </a:p>
        </p:txBody>
      </p:sp>
    </p:spTree>
    <p:extLst>
      <p:ext uri="{BB962C8B-B14F-4D97-AF65-F5344CB8AC3E}">
        <p14:creationId xmlns:p14="http://schemas.microsoft.com/office/powerpoint/2010/main" val="3834253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Desktop\qqBM71R-RhOm.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42586" y="-414"/>
            <a:ext cx="6858414" cy="685841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Genocide</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Steps to Genocide</a:t>
            </a:r>
          </a:p>
          <a:p>
            <a:r>
              <a:rPr lang="en-US" dirty="0" smtClean="0"/>
              <a:t>Dehumanization</a:t>
            </a:r>
          </a:p>
          <a:p>
            <a:pPr lvl="1"/>
            <a:r>
              <a:rPr lang="en-US" dirty="0" smtClean="0"/>
              <a:t>One group denies the humanity of the other group.  Members of it are equated with animals, vermin, insects or diseases.</a:t>
            </a:r>
          </a:p>
          <a:p>
            <a:pPr lvl="1"/>
            <a:r>
              <a:rPr lang="en-US" dirty="0" smtClean="0"/>
              <a:t>Dehumanization overcomes the normal revulsion against murder.  At this stage, hate propaganda in print and on hate radios is used to vilify the victim group.</a:t>
            </a:r>
          </a:p>
          <a:p>
            <a:pPr lvl="1"/>
            <a:r>
              <a:rPr lang="en-US" dirty="0" smtClean="0"/>
              <a:t>Hitler’s “</a:t>
            </a:r>
            <a:r>
              <a:rPr lang="en-US" dirty="0" err="1" smtClean="0"/>
              <a:t>untermenschen</a:t>
            </a:r>
            <a:r>
              <a:rPr lang="en-US" dirty="0" smtClean="0"/>
              <a:t>” dehumanized the Jews to a level less than human.  </a:t>
            </a:r>
          </a:p>
          <a:p>
            <a:pPr lvl="1"/>
            <a:r>
              <a:rPr lang="en-US" dirty="0" smtClean="0"/>
              <a:t>By tattooing identification numbers onto the arms of the Jews in the camps, the Jews were no longer people with names… they were a number.</a:t>
            </a:r>
            <a:endParaRPr lang="en-US" dirty="0"/>
          </a:p>
        </p:txBody>
      </p:sp>
    </p:spTree>
    <p:extLst>
      <p:ext uri="{BB962C8B-B14F-4D97-AF65-F5344CB8AC3E}">
        <p14:creationId xmlns:p14="http://schemas.microsoft.com/office/powerpoint/2010/main" val="415759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Desktop\qqBM71R-RhOm.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42586" y="-414"/>
            <a:ext cx="6858414" cy="685841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Genocide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Steps to Genocide</a:t>
            </a:r>
          </a:p>
          <a:p>
            <a:r>
              <a:rPr lang="en-US" dirty="0" smtClean="0"/>
              <a:t>Organization</a:t>
            </a:r>
          </a:p>
          <a:p>
            <a:pPr lvl="1"/>
            <a:r>
              <a:rPr lang="en-US" dirty="0" smtClean="0"/>
              <a:t>Genocide is always organized, usually by the state, often using militias (private armies) to provide deniability of state responsibility.</a:t>
            </a:r>
          </a:p>
          <a:p>
            <a:pPr lvl="1"/>
            <a:r>
              <a:rPr lang="en-US" dirty="0" smtClean="0"/>
              <a:t>Sometimes organization is informal or decentralized (like a terrorist group).  Special army units or militias are often trained and armed.</a:t>
            </a:r>
          </a:p>
          <a:p>
            <a:pPr lvl="1"/>
            <a:r>
              <a:rPr lang="en-US" dirty="0" smtClean="0"/>
              <a:t>The Nazi Party established the SA and the SS to violently deal with the Jews.</a:t>
            </a:r>
          </a:p>
        </p:txBody>
      </p:sp>
    </p:spTree>
    <p:extLst>
      <p:ext uri="{BB962C8B-B14F-4D97-AF65-F5344CB8AC3E}">
        <p14:creationId xmlns:p14="http://schemas.microsoft.com/office/powerpoint/2010/main" val="415759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1.53290.0"/>
</version>
</file>

<file path=customXml/itemProps1.xml><?xml version="1.0" encoding="utf-8"?>
<ds:datastoreItem xmlns:ds="http://schemas.openxmlformats.org/officeDocument/2006/customXml" ds:itemID="{8C8448FE-E116-4BBB-A450-D136A2B35C2D}">
  <ds:schemaRefs/>
</ds:datastoreItem>
</file>

<file path=docProps/app.xml><?xml version="1.0" encoding="utf-8"?>
<Properties xmlns="http://schemas.openxmlformats.org/officeDocument/2006/extended-properties" xmlns:vt="http://schemas.openxmlformats.org/officeDocument/2006/docPropsVTypes">
  <TotalTime>5730</TotalTime>
  <Words>1589</Words>
  <Application>Microsoft Office PowerPoint</Application>
  <PresentationFormat>On-screen Show (4:3)</PresentationFormat>
  <Paragraphs>152</Paragraphs>
  <Slides>31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Calibri</vt:lpstr>
      <vt:lpstr>Office Theme</vt:lpstr>
      <vt:lpstr>Do Now:</vt:lpstr>
      <vt:lpstr>Objective: Genocide</vt:lpstr>
      <vt:lpstr>Genocide</vt:lpstr>
      <vt:lpstr>Genocide</vt:lpstr>
      <vt:lpstr>Genocide</vt:lpstr>
      <vt:lpstr>Genocide</vt:lpstr>
      <vt:lpstr>Genocide</vt:lpstr>
      <vt:lpstr>Genocide</vt:lpstr>
      <vt:lpstr>Genocide</vt:lpstr>
      <vt:lpstr>Genocide</vt:lpstr>
      <vt:lpstr>Genocide</vt:lpstr>
      <vt:lpstr>Genocide</vt:lpstr>
      <vt:lpstr>Genocide</vt:lpstr>
      <vt:lpstr>Genocide</vt:lpstr>
      <vt:lpstr>Genocide</vt:lpstr>
      <vt:lpstr>20th Century Genocide</vt:lpstr>
      <vt:lpstr>20th Century Genocide</vt:lpstr>
      <vt:lpstr>20th Century Genocide</vt:lpstr>
      <vt:lpstr>20th Century Genocide</vt:lpstr>
      <vt:lpstr>20th Century Genocide</vt:lpstr>
      <vt:lpstr>20th Century Genocide</vt:lpstr>
      <vt:lpstr>20th Century Genocide</vt:lpstr>
      <vt:lpstr>20th Century Genocide</vt:lpstr>
      <vt:lpstr>20th Century Genocide</vt:lpstr>
      <vt:lpstr>20th Century Genocide</vt:lpstr>
      <vt:lpstr>20th Century Genocide</vt:lpstr>
      <vt:lpstr>20th Century Genocide</vt:lpstr>
      <vt:lpstr>Conclusion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Default Name</dc:creator>
  <cp:lastModifiedBy>Hana A. Hecht (hahecht)</cp:lastModifiedBy>
  <cp:revision>34</cp:revision>
  <dcterms:created xsi:type="dcterms:W3CDTF">2013-04-11T17:55:19Z</dcterms:created>
  <dcterms:modified xsi:type="dcterms:W3CDTF">2016-04-08T14:49:02Z</dcterms:modified>
</cp:coreProperties>
</file>