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262" r:id="rId41"/>
    <p:sldId id="272" r:id="rId42"/>
    <p:sldId id="273" r:id="rId43"/>
    <p:sldId id="274" r:id="rId44"/>
    <p:sldId id="275" r:id="rId45"/>
    <p:sldId id="276" r:id="rId46"/>
    <p:sldId id="277" r:id="rId47"/>
    <p:sldId id="263" r:id="rId48"/>
    <p:sldId id="278" r:id="rId49"/>
    <p:sldId id="279" r:id="rId50"/>
    <p:sldId id="280" r:id="rId51"/>
    <p:sldId id="281" r:id="rId52"/>
    <p:sldId id="264" r:id="rId53"/>
    <p:sldId id="290" r:id="rId54"/>
    <p:sldId id="259" r:id="rId55"/>
    <p:sldId id="257" r:id="rId56"/>
    <p:sldId id="258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48" y="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B75D-3805-42DF-9B71-F8B9FCBC7B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E58B-ED56-4F26-A62A-A4DAF3D6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0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B75D-3805-42DF-9B71-F8B9FCBC7B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E58B-ED56-4F26-A62A-A4DAF3D6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3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B75D-3805-42DF-9B71-F8B9FCBC7B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E58B-ED56-4F26-A62A-A4DAF3D6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1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B75D-3805-42DF-9B71-F8B9FCBC7B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E58B-ED56-4F26-A62A-A4DAF3D6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0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B75D-3805-42DF-9B71-F8B9FCBC7B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E58B-ED56-4F26-A62A-A4DAF3D6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2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B75D-3805-42DF-9B71-F8B9FCBC7B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E58B-ED56-4F26-A62A-A4DAF3D6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7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B75D-3805-42DF-9B71-F8B9FCBC7B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E58B-ED56-4F26-A62A-A4DAF3D6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3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B75D-3805-42DF-9B71-F8B9FCBC7B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E58B-ED56-4F26-A62A-A4DAF3D6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B75D-3805-42DF-9B71-F8B9FCBC7B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E58B-ED56-4F26-A62A-A4DAF3D6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B75D-3805-42DF-9B71-F8B9FCBC7B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E58B-ED56-4F26-A62A-A4DAF3D6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B75D-3805-42DF-9B71-F8B9FCBC7B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E58B-ED56-4F26-A62A-A4DAF3D6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2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AB75D-3805-42DF-9B71-F8B9FCBC7B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BE58B-ED56-4F26-A62A-A4DAF3D6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2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4.jpeg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mT3q8tba_lw&amp;ebc=ANyPxKrYUcWQbDqv2Le7Si1SU_w0XFCAtJYuYo1tscXNp_z1DrlyvZTBGma9MLsUK5OYiX56FnDfEeuOgkA9kkcfZiieGOiZ2Q&amp;nohtml5=Fals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hecht\Desktop\img-thin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23190"/>
            <a:ext cx="6834809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195" y="609601"/>
            <a:ext cx="7772400" cy="914400"/>
          </a:xfrm>
        </p:spPr>
        <p:txBody>
          <a:bodyPr/>
          <a:lstStyle/>
          <a:p>
            <a:r>
              <a:rPr lang="en-US" dirty="0" smtClean="0"/>
              <a:t>Do Now: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8458200" cy="4267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Grab </a:t>
            </a:r>
            <a:r>
              <a:rPr lang="en-US" dirty="0" smtClean="0">
                <a:solidFill>
                  <a:schemeClr val="tx1"/>
                </a:solidFill>
              </a:rPr>
              <a:t>today’s Agenda (10:6)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What effect do you think America’s entry into the war had on World War II?  Explain.</a:t>
            </a:r>
          </a:p>
        </p:txBody>
      </p:sp>
    </p:spTree>
    <p:extLst>
      <p:ext uri="{BB962C8B-B14F-4D97-AF65-F5344CB8AC3E}">
        <p14:creationId xmlns:p14="http://schemas.microsoft.com/office/powerpoint/2010/main" val="360004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America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482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Battle of the Bulge</a:t>
            </a:r>
          </a:p>
          <a:p>
            <a:r>
              <a:rPr lang="en-US" sz="2000" dirty="0" smtClean="0"/>
              <a:t>December 1944 – January 1945</a:t>
            </a:r>
          </a:p>
          <a:p>
            <a:r>
              <a:rPr lang="en-US" sz="2000" dirty="0" smtClean="0"/>
              <a:t>Last major German counteroffensive of the war</a:t>
            </a:r>
          </a:p>
          <a:p>
            <a:r>
              <a:rPr lang="en-US" sz="2000" dirty="0" smtClean="0"/>
              <a:t>At the beginning, the Germans were able to push through Belgium and surround Allied forces in France (making a distinct bulge in the front line that lent the battle its name).</a:t>
            </a:r>
          </a:p>
        </p:txBody>
      </p:sp>
      <p:pic>
        <p:nvPicPr>
          <p:cNvPr id="9" name="Picture 2" descr="\\w-sch-staff-12\UserDesktops\hahecht\Desktop\Battle_Of_Bulge_Ma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24653"/>
            <a:ext cx="4038600" cy="387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9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America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482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Battle of the Bulge</a:t>
            </a:r>
          </a:p>
          <a:p>
            <a:r>
              <a:rPr lang="en-US" sz="2000" dirty="0" smtClean="0"/>
              <a:t>December 1944 – January 1945</a:t>
            </a:r>
          </a:p>
          <a:p>
            <a:r>
              <a:rPr lang="en-US" sz="2000" dirty="0" smtClean="0"/>
              <a:t>Last major German counteroffensive of the war</a:t>
            </a:r>
          </a:p>
          <a:p>
            <a:r>
              <a:rPr lang="en-US" sz="2000" dirty="0" smtClean="0"/>
              <a:t>At the beginning, the Germans were able to push through Belgium and surround Allied forces in France (making a distinct bulge in the front line that lent the battle its name).</a:t>
            </a:r>
          </a:p>
          <a:p>
            <a:r>
              <a:rPr lang="en-US" sz="2000" dirty="0" smtClean="0"/>
              <a:t>But eventually the Allies regained the advantage and pushed the Germans into retreat.</a:t>
            </a:r>
          </a:p>
        </p:txBody>
      </p:sp>
      <p:pic>
        <p:nvPicPr>
          <p:cNvPr id="9" name="Picture 2" descr="\\w-sch-staff-12\UserDesktops\hahecht\Desktop\2.Kompanie SS-Panzergrenadier-Regiment 1 attacking near Poteau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886" y="1600200"/>
            <a:ext cx="361322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93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America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482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Battle of the Bulge</a:t>
            </a:r>
          </a:p>
          <a:p>
            <a:r>
              <a:rPr lang="en-US" sz="2000" dirty="0" smtClean="0"/>
              <a:t>December 1944 – January 1945</a:t>
            </a:r>
          </a:p>
          <a:p>
            <a:r>
              <a:rPr lang="en-US" sz="2000" dirty="0" smtClean="0"/>
              <a:t>Last major German counteroffensive of the war</a:t>
            </a:r>
          </a:p>
          <a:p>
            <a:r>
              <a:rPr lang="en-US" sz="2000" dirty="0" smtClean="0"/>
              <a:t>At the beginning, the Germans were able to push through Belgium and surround Allied forces in France (making a distinct bulge in the front line that lent the battle its name).</a:t>
            </a:r>
          </a:p>
          <a:p>
            <a:r>
              <a:rPr lang="en-US" sz="2000" dirty="0" smtClean="0"/>
              <a:t>But eventually the Allies regained the advantage and pushed the Germans into retreat.</a:t>
            </a:r>
          </a:p>
          <a:p>
            <a:r>
              <a:rPr lang="en-US" sz="2000" dirty="0" smtClean="0"/>
              <a:t>Significance:  This was the end of the war on the Western Front.</a:t>
            </a:r>
            <a:endParaRPr lang="en-US" sz="2000" dirty="0"/>
          </a:p>
        </p:txBody>
      </p:sp>
      <p:pic>
        <p:nvPicPr>
          <p:cNvPr id="9" name="Picture 2" descr="\\w-sch-staff-12\UserDesktops\hahecht\Desktop\bulge_gallery_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69972"/>
            <a:ext cx="4038600" cy="31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31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After America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495800" cy="56054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The End of Nazi Germany</a:t>
            </a:r>
          </a:p>
          <a:p>
            <a:r>
              <a:rPr lang="en-US" sz="2000" dirty="0" smtClean="0"/>
              <a:t>In April 1945, the Soviets began their final offensive against the Third Reich.</a:t>
            </a:r>
          </a:p>
        </p:txBody>
      </p:sp>
      <p:pic>
        <p:nvPicPr>
          <p:cNvPr id="8" name="Picture 2" descr="\\w-sch-staff-12\UserDesktops\hahecht\Desktop\495595389_8fb10204a9_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73354"/>
            <a:ext cx="4038600" cy="257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9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After America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495800" cy="56054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The End of Nazi Germany</a:t>
            </a:r>
          </a:p>
          <a:p>
            <a:r>
              <a:rPr lang="en-US" sz="2000" dirty="0" smtClean="0"/>
              <a:t>In April 1945, the Soviets began their final offensive against the Third Reich.</a:t>
            </a:r>
          </a:p>
          <a:p>
            <a:r>
              <a:rPr lang="en-US" sz="2000" dirty="0" smtClean="0"/>
              <a:t>The Soviets succeeded in pushing through to Berlin.</a:t>
            </a:r>
          </a:p>
        </p:txBody>
      </p:sp>
      <p:pic>
        <p:nvPicPr>
          <p:cNvPr id="8" name="Picture 2" descr="\\w-sch-staff-12\UserDesktops\hahecht\Desktop\soviet-assault-engineers-c-zvezd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2230"/>
            <a:ext cx="4038600" cy="248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1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After America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495800" cy="56054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The End of Nazi Germany</a:t>
            </a:r>
          </a:p>
          <a:p>
            <a:r>
              <a:rPr lang="en-US" sz="2000" dirty="0" smtClean="0"/>
              <a:t>In April 1945, the Soviets began their final offensive against the Third Reich.</a:t>
            </a:r>
          </a:p>
          <a:p>
            <a:r>
              <a:rPr lang="en-US" sz="2000" dirty="0" smtClean="0"/>
              <a:t>The Soviets succeeded in pushing through to Berlin.</a:t>
            </a:r>
          </a:p>
          <a:p>
            <a:r>
              <a:rPr lang="en-US" sz="2000" dirty="0" smtClean="0"/>
              <a:t>By April 25, the Allied armies advancing from the east and west met for the first time.</a:t>
            </a:r>
          </a:p>
        </p:txBody>
      </p:sp>
      <p:pic>
        <p:nvPicPr>
          <p:cNvPr id="8" name="Picture 2" descr="\\w-sch-staff-12\UserDesktops\hahecht\Desktop\12-soviet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98210"/>
            <a:ext cx="4038600" cy="272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44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After America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495800" cy="56054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The End of Nazi Germany</a:t>
            </a:r>
          </a:p>
          <a:p>
            <a:r>
              <a:rPr lang="en-US" sz="2000" dirty="0" smtClean="0"/>
              <a:t>In April 1945, the Soviets began their final offensive against the Third Reich.</a:t>
            </a:r>
          </a:p>
          <a:p>
            <a:r>
              <a:rPr lang="en-US" sz="2000" dirty="0" smtClean="0"/>
              <a:t>The Soviets succeeded in pushing through to Berlin.</a:t>
            </a:r>
          </a:p>
          <a:p>
            <a:r>
              <a:rPr lang="en-US" sz="2000" dirty="0" smtClean="0"/>
              <a:t>By April 25, the Allied armies advancing from the east and west met for the first time.</a:t>
            </a:r>
          </a:p>
          <a:p>
            <a:r>
              <a:rPr lang="en-US" sz="2000" dirty="0" smtClean="0"/>
              <a:t>April 28, Mussolini was executed by Italian partisans and hung upside down in the center of Milan.</a:t>
            </a:r>
          </a:p>
        </p:txBody>
      </p:sp>
      <p:pic>
        <p:nvPicPr>
          <p:cNvPr id="8" name="Picture 2" descr="\\w-sch-staff-12\UserDesktops\hahecht\Desktop\mussolini-hanging-lamppost-along-claretta-petacci-other-fascist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29478"/>
            <a:ext cx="4038600" cy="286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13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After America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495800" cy="56054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The End of Nazi Germany</a:t>
            </a:r>
          </a:p>
          <a:p>
            <a:r>
              <a:rPr lang="en-US" sz="2000" dirty="0" smtClean="0"/>
              <a:t>In April 1945, the Soviets began their final offensive against the Third Reich.</a:t>
            </a:r>
          </a:p>
          <a:p>
            <a:r>
              <a:rPr lang="en-US" sz="2000" dirty="0" smtClean="0"/>
              <a:t>The Soviets succeeded in pushing through to Berlin.</a:t>
            </a:r>
          </a:p>
          <a:p>
            <a:r>
              <a:rPr lang="en-US" sz="2000" dirty="0" smtClean="0"/>
              <a:t>By April 25, the Allied armies advancing from the east and west met for the first time.</a:t>
            </a:r>
          </a:p>
          <a:p>
            <a:r>
              <a:rPr lang="en-US" sz="2000" dirty="0" smtClean="0"/>
              <a:t>April 28, Mussolini was executed by Italian partisans and hung upside down in the center of Milan.</a:t>
            </a:r>
          </a:p>
          <a:p>
            <a:r>
              <a:rPr lang="en-US" sz="2000" dirty="0" smtClean="0"/>
              <a:t>April 30, Hitler killed himself in his underground bunker.</a:t>
            </a:r>
          </a:p>
        </p:txBody>
      </p:sp>
      <p:pic>
        <p:nvPicPr>
          <p:cNvPr id="8" name="Picture 2" descr="\\w-sch-staff-12\UserDesktops\hahecht\Desktop\hitlerbrau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80371"/>
            <a:ext cx="4038600" cy="196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2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After America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495800" cy="56054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The End of Nazi Germany</a:t>
            </a:r>
          </a:p>
          <a:p>
            <a:r>
              <a:rPr lang="en-US" sz="2000" dirty="0" smtClean="0"/>
              <a:t>In April 1945, the Soviets began their final offensive against the Third Reich.</a:t>
            </a:r>
          </a:p>
          <a:p>
            <a:r>
              <a:rPr lang="en-US" sz="2000" dirty="0" smtClean="0"/>
              <a:t>The Soviets succeeded in pushing through to Berlin.</a:t>
            </a:r>
          </a:p>
          <a:p>
            <a:r>
              <a:rPr lang="en-US" sz="2000" dirty="0" smtClean="0"/>
              <a:t>By April 25, the Allied armies advancing from the east and west met for the first time.</a:t>
            </a:r>
          </a:p>
          <a:p>
            <a:r>
              <a:rPr lang="en-US" sz="2000" dirty="0" smtClean="0"/>
              <a:t>April 28, Mussolini was executed by Italian partisans and hung upside down in the center of Milan.</a:t>
            </a:r>
          </a:p>
          <a:p>
            <a:r>
              <a:rPr lang="en-US" sz="2000" dirty="0" smtClean="0"/>
              <a:t>April 30, Hitler killed himself in his underground bunker.</a:t>
            </a:r>
          </a:p>
          <a:p>
            <a:r>
              <a:rPr lang="en-US" sz="2000" dirty="0" smtClean="0"/>
              <a:t>May 7, 1945, Germany officially surrendered.</a:t>
            </a:r>
          </a:p>
        </p:txBody>
      </p:sp>
      <p:pic>
        <p:nvPicPr>
          <p:cNvPr id="8" name="Picture 2" descr="\\w-sch-staff-12\UserDesktops\hahecht\Desktop\jodl-sign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135"/>
            <a:ext cx="4038600" cy="269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2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After America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495800" cy="56054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The End of Nazi Germany</a:t>
            </a:r>
          </a:p>
          <a:p>
            <a:r>
              <a:rPr lang="en-US" sz="2000" dirty="0" smtClean="0"/>
              <a:t>In April 1945, the Soviets began their final offensive against the Third Reich.</a:t>
            </a:r>
          </a:p>
          <a:p>
            <a:r>
              <a:rPr lang="en-US" sz="2000" dirty="0" smtClean="0"/>
              <a:t>The Soviets succeeded in pushing through to Berlin.</a:t>
            </a:r>
          </a:p>
          <a:p>
            <a:r>
              <a:rPr lang="en-US" sz="2000" dirty="0" smtClean="0"/>
              <a:t>By April 25, the Allied armies advancing from the east and west met for the first time.</a:t>
            </a:r>
          </a:p>
          <a:p>
            <a:r>
              <a:rPr lang="en-US" sz="2000" dirty="0" smtClean="0"/>
              <a:t>April 28, Mussolini was executed by Italian partisans and hung upside down in the center of Milan.</a:t>
            </a:r>
          </a:p>
          <a:p>
            <a:r>
              <a:rPr lang="en-US" sz="2000" dirty="0" smtClean="0"/>
              <a:t>April 30, Hitler killed himself in his underground bunker.</a:t>
            </a:r>
          </a:p>
          <a:p>
            <a:r>
              <a:rPr lang="en-US" sz="2000" dirty="0" smtClean="0"/>
              <a:t>May 7, 1945, Germany officially surrendered.</a:t>
            </a:r>
          </a:p>
          <a:p>
            <a:r>
              <a:rPr lang="en-US" sz="2000" dirty="0" smtClean="0"/>
              <a:t>Significance:  This was the end of the war in Europe; also known as V-E Day (Victory in Europe Day)</a:t>
            </a:r>
            <a:endParaRPr lang="en-US" sz="2000" dirty="0"/>
          </a:p>
        </p:txBody>
      </p:sp>
      <p:pic>
        <p:nvPicPr>
          <p:cNvPr id="8" name="Picture 2" descr="\\w-sch-staff-12\UserDesktops\hahecht\Desktop\f1257_sA_it01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09874"/>
            <a:ext cx="4038600" cy="310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7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hecht\Desktop\img-thin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23190"/>
            <a:ext cx="6834809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195" y="685800"/>
            <a:ext cx="7772400" cy="1470025"/>
          </a:xfrm>
        </p:spPr>
        <p:txBody>
          <a:bodyPr/>
          <a:lstStyle/>
          <a:p>
            <a:r>
              <a:rPr lang="en-US" dirty="0" smtClean="0"/>
              <a:t>Objective:</a:t>
            </a:r>
            <a:br>
              <a:rPr lang="en-US" dirty="0" smtClean="0"/>
            </a:br>
            <a:r>
              <a:rPr lang="en-US" b="1" dirty="0" smtClean="0"/>
              <a:t>Ending the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7848600" cy="4343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WHII.12c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TSWDK of the worldwide impact of World War II by explaining the terms of the peace, the war crimes trials, the division of Europe</a:t>
            </a:r>
            <a:r>
              <a:rPr lang="en-US" smtClean="0">
                <a:solidFill>
                  <a:schemeClr val="tx1"/>
                </a:solidFill>
              </a:rPr>
              <a:t>, and plans </a:t>
            </a:r>
            <a:r>
              <a:rPr lang="en-US" dirty="0" smtClean="0">
                <a:solidFill>
                  <a:schemeClr val="tx1"/>
                </a:solidFill>
              </a:rPr>
              <a:t>to rebuild Germany and Japan.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2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After America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7244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Atomic Bomb</a:t>
            </a:r>
          </a:p>
          <a:p>
            <a:r>
              <a:rPr lang="en-US" sz="2000" dirty="0" smtClean="0"/>
              <a:t>Franklin Roosevelt died in April 1945.  His vice president Harry Truman became President with a very important decision to make.  The U.S. had two options regarding Japan:</a:t>
            </a:r>
          </a:p>
        </p:txBody>
      </p:sp>
      <p:pic>
        <p:nvPicPr>
          <p:cNvPr id="7" name="Picture 2" descr="C:\Users\hahecht\Desktop\truma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2615406"/>
            <a:ext cx="376237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0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America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7244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Atomic Bomb</a:t>
            </a:r>
          </a:p>
          <a:p>
            <a:r>
              <a:rPr lang="en-US" sz="2000" dirty="0" smtClean="0"/>
              <a:t>Franklin Roosevelt died in April 1945.  His vice president Harry Truman became President with a very important decision to make.  The U.S. had two options regarding Japan:</a:t>
            </a:r>
          </a:p>
          <a:p>
            <a:pPr lvl="1"/>
            <a:r>
              <a:rPr lang="en-US" sz="2000" dirty="0"/>
              <a:t>Land invasion</a:t>
            </a:r>
          </a:p>
          <a:p>
            <a:pPr lvl="1"/>
            <a:r>
              <a:rPr lang="en-US" sz="2000" dirty="0"/>
              <a:t>Atomic </a:t>
            </a:r>
            <a:r>
              <a:rPr lang="en-US" sz="2000" dirty="0" smtClean="0"/>
              <a:t>Bomb</a:t>
            </a:r>
          </a:p>
        </p:txBody>
      </p:sp>
      <p:pic>
        <p:nvPicPr>
          <p:cNvPr id="8" name="Picture 2" descr="\\w-sch-staff-12\UserDesktops\hahecht\Desktop\hiroshima_nagasak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831181"/>
            <a:ext cx="36068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07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America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7244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Atomic Bomb</a:t>
            </a:r>
          </a:p>
          <a:p>
            <a:r>
              <a:rPr lang="en-US" sz="2000" dirty="0" smtClean="0"/>
              <a:t>Franklin Roosevelt died in April 1945.  His vice president Harry Truman became President with a very important decision to make.  The U.S. had two options regarding Japan:</a:t>
            </a:r>
          </a:p>
          <a:p>
            <a:pPr lvl="1"/>
            <a:r>
              <a:rPr lang="en-US" sz="2000" dirty="0"/>
              <a:t>Land invasion</a:t>
            </a:r>
          </a:p>
          <a:p>
            <a:pPr lvl="1"/>
            <a:r>
              <a:rPr lang="en-US" sz="2000" dirty="0"/>
              <a:t>Atomic </a:t>
            </a:r>
            <a:r>
              <a:rPr lang="en-US" sz="2000" dirty="0" smtClean="0"/>
              <a:t>Bomb</a:t>
            </a:r>
          </a:p>
          <a:p>
            <a:r>
              <a:rPr lang="en-US" sz="2000" dirty="0" smtClean="0"/>
              <a:t>August 6, 1945 – “Little Boy” (name of bomb) was dropped on the city of Hiroshima.</a:t>
            </a:r>
          </a:p>
        </p:txBody>
      </p:sp>
      <p:pic>
        <p:nvPicPr>
          <p:cNvPr id="8" name="Picture 2" descr="C:\Users\hahecht\Desktop\bfcad4f45b2d6dd9dd2e879d954d9d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10556"/>
            <a:ext cx="34290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6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America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7244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Atomic Bomb</a:t>
            </a:r>
          </a:p>
          <a:p>
            <a:r>
              <a:rPr lang="en-US" sz="2000" dirty="0" smtClean="0"/>
              <a:t>Franklin Roosevelt died in April 1945.  His vice president Harry Truman became President with a very important decision to make.  The U.S. had two options regarding Japan:</a:t>
            </a:r>
          </a:p>
          <a:p>
            <a:pPr lvl="1"/>
            <a:r>
              <a:rPr lang="en-US" sz="2000" dirty="0"/>
              <a:t>Land invasion</a:t>
            </a:r>
          </a:p>
          <a:p>
            <a:pPr lvl="1"/>
            <a:r>
              <a:rPr lang="en-US" sz="2000" dirty="0"/>
              <a:t>Atomic </a:t>
            </a:r>
            <a:r>
              <a:rPr lang="en-US" sz="2000" dirty="0" smtClean="0"/>
              <a:t>Bomb</a:t>
            </a:r>
          </a:p>
          <a:p>
            <a:r>
              <a:rPr lang="en-US" sz="2000" dirty="0" smtClean="0"/>
              <a:t>August 6, 1945 – “Little Boy” (name of bomb) was dropped on the city of Hiroshima.</a:t>
            </a:r>
          </a:p>
          <a:p>
            <a:r>
              <a:rPr lang="en-US" sz="2000" dirty="0" smtClean="0"/>
              <a:t>August 9, 1945 – “Fat Man” (name of bomb) was dropped on the city of Nagasaki.</a:t>
            </a:r>
          </a:p>
        </p:txBody>
      </p:sp>
      <p:pic>
        <p:nvPicPr>
          <p:cNvPr id="8" name="Picture 2" descr="C:\Users\hahecht\Desktop\mushroomclou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65" y="1600200"/>
            <a:ext cx="337686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71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America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7244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Atomic Bomb</a:t>
            </a:r>
          </a:p>
          <a:p>
            <a:r>
              <a:rPr lang="en-US" sz="2000" dirty="0" smtClean="0"/>
              <a:t>Franklin Roosevelt died in April 1945.  His vice president Harry Truman became President with a very important decision to make.  The U.S. had two options regarding Japan:</a:t>
            </a:r>
          </a:p>
          <a:p>
            <a:pPr lvl="1"/>
            <a:r>
              <a:rPr lang="en-US" sz="2000" dirty="0"/>
              <a:t>Land invasion</a:t>
            </a:r>
          </a:p>
          <a:p>
            <a:pPr lvl="1"/>
            <a:r>
              <a:rPr lang="en-US" sz="2000" dirty="0"/>
              <a:t>Atomic </a:t>
            </a:r>
            <a:r>
              <a:rPr lang="en-US" sz="2000" dirty="0" smtClean="0"/>
              <a:t>Bomb</a:t>
            </a:r>
          </a:p>
          <a:p>
            <a:r>
              <a:rPr lang="en-US" sz="2000" dirty="0" smtClean="0"/>
              <a:t>August 6, 1945 – “Little Boy” (name of bomb) was dropped on the city of Hiroshima.</a:t>
            </a:r>
          </a:p>
          <a:p>
            <a:r>
              <a:rPr lang="en-US" sz="2000" dirty="0" smtClean="0"/>
              <a:t>August 9, 1945 – “Fat Man” (name of bomb) was dropped on the city of Nagasaki.</a:t>
            </a:r>
          </a:p>
          <a:p>
            <a:r>
              <a:rPr lang="en-US" sz="2000" dirty="0" smtClean="0"/>
              <a:t>August 15, 1945 – Japan announces “unconditional” surrender (as demanded by the Allies)</a:t>
            </a:r>
          </a:p>
        </p:txBody>
      </p:sp>
      <p:pic>
        <p:nvPicPr>
          <p:cNvPr id="8" name="Picture 2" descr="C:\Users\hahecht\Desktop\victory_japan_surrender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2593181"/>
            <a:ext cx="3175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5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America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7244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Atomic Bomb</a:t>
            </a:r>
          </a:p>
          <a:p>
            <a:r>
              <a:rPr lang="en-US" sz="2000" dirty="0" smtClean="0"/>
              <a:t>Franklin Roosevelt died in April 1945.  His vice president Harry Truman became President with a very important decision to make.  The U.S. had two options regarding Japan:</a:t>
            </a:r>
          </a:p>
          <a:p>
            <a:pPr lvl="1"/>
            <a:r>
              <a:rPr lang="en-US" sz="2000" dirty="0"/>
              <a:t>Land invasion</a:t>
            </a:r>
          </a:p>
          <a:p>
            <a:pPr lvl="1"/>
            <a:r>
              <a:rPr lang="en-US" sz="2000" dirty="0"/>
              <a:t>Atomic </a:t>
            </a:r>
            <a:r>
              <a:rPr lang="en-US" sz="2000" dirty="0" smtClean="0"/>
              <a:t>Bomb</a:t>
            </a:r>
          </a:p>
          <a:p>
            <a:r>
              <a:rPr lang="en-US" sz="2000" dirty="0" smtClean="0"/>
              <a:t>August 6, 1945 – “Little Boy” (name of bomb) was dropped on the city of Hiroshima.</a:t>
            </a:r>
          </a:p>
          <a:p>
            <a:r>
              <a:rPr lang="en-US" sz="2000" dirty="0" smtClean="0"/>
              <a:t>August 9, 1945 – “Fat Man” (name of bomb) was dropped on the city of Nagasaki.</a:t>
            </a:r>
          </a:p>
          <a:p>
            <a:r>
              <a:rPr lang="en-US" sz="2000" dirty="0" smtClean="0"/>
              <a:t>August 15, 1945 – Japan announces “unconditional” surrender (as demanded by the Allies)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0" y="55626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Significance:  First and only two uses of nuclear weapons against an enemy.</a:t>
            </a:r>
            <a:endParaRPr lang="en-US" sz="2000" dirty="0"/>
          </a:p>
        </p:txBody>
      </p:sp>
      <p:pic>
        <p:nvPicPr>
          <p:cNvPr id="9" name="Picture 2" descr="C:\Users\hahecht\Desktop\Atomic-Bomb-Blas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19090"/>
            <a:ext cx="4038600" cy="308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6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nurembergtrials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5" y="369439"/>
            <a:ext cx="7430610" cy="605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Crimes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953000" cy="5715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Definitions</a:t>
            </a:r>
          </a:p>
          <a:p>
            <a:r>
              <a:rPr lang="en-US" dirty="0" smtClean="0"/>
              <a:t>War Crimes</a:t>
            </a:r>
          </a:p>
          <a:p>
            <a:pPr lvl="1"/>
            <a:r>
              <a:rPr lang="en-US" dirty="0" smtClean="0"/>
              <a:t>Violations of the laws or customs of war</a:t>
            </a:r>
          </a:p>
          <a:p>
            <a:pPr lvl="1"/>
            <a:r>
              <a:rPr lang="en-US" dirty="0" smtClean="0"/>
              <a:t>Includes murder, ill-treatment of civilians in an occupied territory, murder or ill-treatment of prisoners of war, killing of hostages, plunder of public or private property, wanton destruction of cities, towns or villages, or devastation not justified by military necessity.</a:t>
            </a:r>
          </a:p>
          <a:p>
            <a:r>
              <a:rPr lang="en-US" dirty="0" smtClean="0"/>
              <a:t>Crimes Against Humanity</a:t>
            </a:r>
          </a:p>
          <a:p>
            <a:pPr lvl="1"/>
            <a:r>
              <a:rPr lang="en-US" dirty="0" smtClean="0"/>
              <a:t>… murder, extermination, enslavement, deportation, and other inhumane acts committed against any civilian population, before or during the war…</a:t>
            </a:r>
          </a:p>
          <a:p>
            <a:pPr lvl="1"/>
            <a:r>
              <a:rPr lang="en-US" dirty="0" smtClean="0"/>
              <a:t>The plan to exterminate the Jewish race falls under the category of Crimes Against Humanity.</a:t>
            </a:r>
          </a:p>
          <a:p>
            <a:pPr lvl="1"/>
            <a:r>
              <a:rPr lang="en-US" dirty="0" smtClean="0"/>
              <a:t>Experiments conducted by the Nazis fall under both categories.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2" descr="C:\Users\hahecht\Desktop\Nuremberg_Trials_retouch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4038600" cy="311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37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nurembergtrials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5" y="369439"/>
            <a:ext cx="7430610" cy="605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Crimes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50292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Nuremberg Trials</a:t>
            </a:r>
          </a:p>
          <a:p>
            <a:r>
              <a:rPr lang="en-US" sz="1800" dirty="0" smtClean="0"/>
              <a:t>Series of military courts held by the Allies for the prosecution of key leaders of Nazi Germany.  Meant to be a judicial process whereby individuals responsible for war crimes would stand trial in public and given the opportunity to defend themselves.</a:t>
            </a:r>
          </a:p>
        </p:txBody>
      </p:sp>
      <p:pic>
        <p:nvPicPr>
          <p:cNvPr id="8" name="Picture 2" descr="C:\Users\hahecht\Desktop\Nuremberg_Trials_retouch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06853"/>
            <a:ext cx="4038600" cy="311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31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nurembergtrials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5" y="369439"/>
            <a:ext cx="7430610" cy="605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Crimes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50292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Nuremberg Trials</a:t>
            </a:r>
          </a:p>
          <a:p>
            <a:r>
              <a:rPr lang="en-US" sz="1800" dirty="0" smtClean="0"/>
              <a:t>Series of military courts held by the Allies for the prosecution of key leaders of Nazi Germany.  Meant to be a judicial process whereby individuals responsible for war crimes would stand trial in public and given the opportunity to defend themselves.</a:t>
            </a:r>
          </a:p>
          <a:p>
            <a:r>
              <a:rPr lang="en-US" sz="1800" dirty="0" smtClean="0"/>
              <a:t>Held in Nuremberg, Germany, 1945-46.</a:t>
            </a:r>
          </a:p>
        </p:txBody>
      </p:sp>
      <p:pic>
        <p:nvPicPr>
          <p:cNvPr id="7" name="Picture 2" descr="C:\Users\hahecht\Desktop\64476-004-1A09D849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2" y="2158206"/>
            <a:ext cx="3228975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nurembergtrials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5" y="369439"/>
            <a:ext cx="7430610" cy="605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Crimes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50292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Nuremberg Trials</a:t>
            </a:r>
          </a:p>
          <a:p>
            <a:r>
              <a:rPr lang="en-US" sz="1800" dirty="0" smtClean="0"/>
              <a:t>Series of military courts held by the Allies for the prosecution of key leaders of Nazi Germany.  Meant to be a judicial process whereby individuals responsible for war crimes would stand trial in public and given the opportunity to defend themselves.</a:t>
            </a:r>
          </a:p>
          <a:p>
            <a:r>
              <a:rPr lang="en-US" sz="1800" dirty="0" smtClean="0"/>
              <a:t>Held in Nuremberg, Germany, 1945-46.</a:t>
            </a:r>
          </a:p>
          <a:p>
            <a:r>
              <a:rPr lang="en-US" sz="1800" dirty="0" smtClean="0"/>
              <a:t>Tried 22 of the most important captured Nazi leaders.</a:t>
            </a:r>
          </a:p>
        </p:txBody>
      </p:sp>
      <p:pic>
        <p:nvPicPr>
          <p:cNvPr id="8" name="Picture 2" descr="C:\Users\hahecht\Desktop\S%C3%BCddeutsche_Zeitung_-_The_Verdict_in_Nurembur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302" y="1600200"/>
            <a:ext cx="339239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Desktop\img-thin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23190"/>
            <a:ext cx="6834809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America Enters the War</a:t>
            </a:r>
          </a:p>
          <a:p>
            <a:r>
              <a:rPr lang="en-US" dirty="0" smtClean="0"/>
              <a:t>War </a:t>
            </a:r>
            <a:r>
              <a:rPr lang="en-US" dirty="0" smtClean="0"/>
              <a:t>Crimes Trials</a:t>
            </a:r>
          </a:p>
          <a:p>
            <a:r>
              <a:rPr lang="en-US" dirty="0" smtClean="0"/>
              <a:t>The War Ends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576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nurembergtrials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5" y="369439"/>
            <a:ext cx="7430610" cy="605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Crimes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50292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Nuremberg Trials</a:t>
            </a:r>
          </a:p>
          <a:p>
            <a:r>
              <a:rPr lang="en-US" sz="1800" dirty="0" smtClean="0"/>
              <a:t>Series of military courts held by the Allies for the prosecution of key leaders of Nazi Germany.  Meant to be a judicial process whereby individuals responsible for war crimes would stand trial in public and given the opportunity to defend themselves.</a:t>
            </a:r>
          </a:p>
          <a:p>
            <a:r>
              <a:rPr lang="en-US" sz="1800" dirty="0" smtClean="0"/>
              <a:t>Held in Nuremberg, Germany, 1945-46.</a:t>
            </a:r>
          </a:p>
          <a:p>
            <a:r>
              <a:rPr lang="en-US" sz="1800" dirty="0" smtClean="0"/>
              <a:t>Tried 22 of the most important captured Nazi leaders.</a:t>
            </a:r>
          </a:p>
          <a:p>
            <a:pPr lvl="1"/>
            <a:r>
              <a:rPr lang="en-US" sz="1800" dirty="0" smtClean="0"/>
              <a:t>Several key leaders of the war,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nurembergtrials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5" y="369439"/>
            <a:ext cx="7430610" cy="605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Crimes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50292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Nuremberg Trials</a:t>
            </a:r>
          </a:p>
          <a:p>
            <a:r>
              <a:rPr lang="en-US" sz="1800" dirty="0" smtClean="0"/>
              <a:t>Series of military courts held by the Allies for the prosecution of key leaders of Nazi Germany.  Meant to be a judicial process whereby individuals responsible for war crimes would stand trial in public and given the opportunity to defend themselves.</a:t>
            </a:r>
          </a:p>
          <a:p>
            <a:r>
              <a:rPr lang="en-US" sz="1800" dirty="0" smtClean="0"/>
              <a:t>Held in Nuremberg, Germany, 1945-46.</a:t>
            </a:r>
          </a:p>
          <a:p>
            <a:r>
              <a:rPr lang="en-US" sz="1800" dirty="0" smtClean="0"/>
              <a:t>Tried 22 of the most important captured Nazi leaders.</a:t>
            </a:r>
          </a:p>
          <a:p>
            <a:pPr lvl="1"/>
            <a:r>
              <a:rPr lang="en-US" sz="1800" dirty="0" smtClean="0"/>
              <a:t>Several key leaders of the war, such as Hitler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\\w-sch-staff-12\UserDesktops\hahecht\Desktop\Bundesarchiv_Bild_183-S33882,_Adolf_Hitler_retouch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1752600" cy="277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nurembergtrials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5" y="369439"/>
            <a:ext cx="7430610" cy="605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Crimes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50292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Nuremberg Trials</a:t>
            </a:r>
          </a:p>
          <a:p>
            <a:r>
              <a:rPr lang="en-US" sz="1800" dirty="0" smtClean="0"/>
              <a:t>Series of military courts held by the Allies for the prosecution of key leaders of Nazi Germany.  Meant to be a judicial process whereby individuals responsible for war crimes would stand trial in public and given the opportunity to defend themselves.</a:t>
            </a:r>
          </a:p>
          <a:p>
            <a:r>
              <a:rPr lang="en-US" sz="1800" dirty="0" smtClean="0"/>
              <a:t>Held in Nuremberg, Germany, 1945-46.</a:t>
            </a:r>
          </a:p>
          <a:p>
            <a:r>
              <a:rPr lang="en-US" sz="1800" dirty="0" smtClean="0"/>
              <a:t>Tried 22 of the most important captured Nazi leaders.</a:t>
            </a:r>
          </a:p>
          <a:p>
            <a:pPr lvl="1"/>
            <a:r>
              <a:rPr lang="en-US" sz="1800" dirty="0" smtClean="0"/>
              <a:t>Several key leaders of the war, such as Hitler and Goebbels, had committed suicide before the trials began.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 descr="\\w-sch-staff-12\UserDesktops\hahecht\Desktop\Bundesarchiv_Bild_183-S33882,_Adolf_Hitler_retouch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1752600" cy="277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w-sch-staff-12\UserDesktops\hahecht\Desktop\Bundesarchiv_Bild_183-1989-0821-502,_Joseph_Goebbe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84517"/>
            <a:ext cx="2100643" cy="30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nurembergtrials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5" y="369439"/>
            <a:ext cx="7430610" cy="605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Crimes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50292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Nuremberg Trials</a:t>
            </a:r>
          </a:p>
          <a:p>
            <a:r>
              <a:rPr lang="en-US" sz="1800" dirty="0" smtClean="0"/>
              <a:t>Series of military courts held by the Allies for the prosecution of key leaders of Nazi Germany.  Meant to be a judicial process whereby individuals responsible for war crimes would stand trial in public and given the opportunity to defend themselves.</a:t>
            </a:r>
          </a:p>
          <a:p>
            <a:r>
              <a:rPr lang="en-US" sz="1800" dirty="0" smtClean="0"/>
              <a:t>Held in Nuremberg, Germany, 1945-46.</a:t>
            </a:r>
          </a:p>
          <a:p>
            <a:r>
              <a:rPr lang="en-US" sz="1800" dirty="0" smtClean="0"/>
              <a:t>Tried 22 of the most important captured Nazi leaders.</a:t>
            </a:r>
          </a:p>
          <a:p>
            <a:pPr lvl="1"/>
            <a:r>
              <a:rPr lang="en-US" sz="1800" dirty="0" smtClean="0"/>
              <a:t>Several key leaders of the war, such as Hitler and Goebbels, had committed suicide before the trials began.</a:t>
            </a:r>
          </a:p>
          <a:p>
            <a:pPr lvl="1"/>
            <a:r>
              <a:rPr lang="en-US" sz="1800" dirty="0" smtClean="0"/>
              <a:t>Some escaped Europe… many were eventually caught and tried at later trials.</a:t>
            </a:r>
          </a:p>
        </p:txBody>
      </p:sp>
      <p:pic>
        <p:nvPicPr>
          <p:cNvPr id="8" name="Picture 2" descr="\\w-sch-staff-12\UserDesktops\hahecht\Desktop\FOER-popu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814" y="2286000"/>
            <a:ext cx="378504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nurembergtrials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5" y="369439"/>
            <a:ext cx="7430610" cy="605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Crimes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50292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Nuremberg Trials</a:t>
            </a:r>
          </a:p>
          <a:p>
            <a:r>
              <a:rPr lang="en-US" sz="1800" dirty="0" smtClean="0"/>
              <a:t>Series of military courts held by the Allies for the prosecution of key leaders of Nazi Germany.  Meant to be a judicial process whereby individuals responsible for war crimes would stand trial in public and given the opportunity to defend themselves.</a:t>
            </a:r>
          </a:p>
          <a:p>
            <a:r>
              <a:rPr lang="en-US" sz="1800" dirty="0" smtClean="0"/>
              <a:t>Held in Nuremberg, Germany, 1945-46.</a:t>
            </a:r>
          </a:p>
          <a:p>
            <a:r>
              <a:rPr lang="en-US" sz="1800" dirty="0" smtClean="0"/>
              <a:t>Tried 22 of the most important captured Nazi leaders.</a:t>
            </a:r>
          </a:p>
          <a:p>
            <a:pPr lvl="1"/>
            <a:r>
              <a:rPr lang="en-US" sz="1800" dirty="0" smtClean="0"/>
              <a:t>Several key leaders of the war, such as Hitler and Goebbels, had committed suicide before the trials began.</a:t>
            </a:r>
          </a:p>
          <a:p>
            <a:pPr lvl="1"/>
            <a:r>
              <a:rPr lang="en-US" sz="1800" dirty="0" smtClean="0"/>
              <a:t>Some escaped Europe… many were eventually caught and tried at later trials.</a:t>
            </a:r>
          </a:p>
          <a:p>
            <a:r>
              <a:rPr lang="en-US" sz="1800" dirty="0" smtClean="0"/>
              <a:t>Outcome:</a:t>
            </a:r>
          </a:p>
          <a:p>
            <a:pPr lvl="1"/>
            <a:r>
              <a:rPr lang="en-US" sz="1800" dirty="0" smtClean="0"/>
              <a:t>12 were sentenced to death</a:t>
            </a:r>
          </a:p>
        </p:txBody>
      </p:sp>
      <p:pic>
        <p:nvPicPr>
          <p:cNvPr id="8" name="Picture 2" descr="C:\Users\hahecht\Desktop\Bundesarchiv_Bild_183-R14128A%2C_Martin_Borman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1856269" cy="277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ahecht\Desktop\Karl_D%C3%B6nit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37911"/>
            <a:ext cx="2106552" cy="259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9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nurembergtrials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5" y="369439"/>
            <a:ext cx="7430610" cy="605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Crimes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50292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Nuremberg Trials</a:t>
            </a:r>
          </a:p>
          <a:p>
            <a:r>
              <a:rPr lang="en-US" sz="1800" dirty="0" smtClean="0"/>
              <a:t>Series of military courts held by the Allies for the prosecution of key leaders of Nazi Germany.  Meant to be a judicial process whereby individuals responsible for war crimes would stand trial in public and given the opportunity to defend themselves.</a:t>
            </a:r>
          </a:p>
          <a:p>
            <a:r>
              <a:rPr lang="en-US" sz="1800" dirty="0" smtClean="0"/>
              <a:t>Held in Nuremberg, Germany, 1945-46.</a:t>
            </a:r>
          </a:p>
          <a:p>
            <a:r>
              <a:rPr lang="en-US" sz="1800" dirty="0" smtClean="0"/>
              <a:t>Tried 22 of the most important captured Nazi leaders.</a:t>
            </a:r>
          </a:p>
          <a:p>
            <a:pPr lvl="1"/>
            <a:r>
              <a:rPr lang="en-US" sz="1800" dirty="0" smtClean="0"/>
              <a:t>Several key leaders of the war, such as Hitler and Goebbels, had committed suicide before the trials began.</a:t>
            </a:r>
          </a:p>
          <a:p>
            <a:pPr lvl="1"/>
            <a:r>
              <a:rPr lang="en-US" sz="1800" dirty="0" smtClean="0"/>
              <a:t>Some escaped Europe… many were eventually caught and tried at later trials.</a:t>
            </a:r>
          </a:p>
          <a:p>
            <a:r>
              <a:rPr lang="en-US" sz="1800" dirty="0" smtClean="0"/>
              <a:t>Outcome:</a:t>
            </a:r>
          </a:p>
          <a:p>
            <a:pPr lvl="1"/>
            <a:r>
              <a:rPr lang="en-US" sz="1800" dirty="0" smtClean="0"/>
              <a:t>12 were sentenced to death</a:t>
            </a:r>
          </a:p>
          <a:p>
            <a:pPr lvl="1"/>
            <a:r>
              <a:rPr lang="en-US" sz="1800" dirty="0" smtClean="0"/>
              <a:t>7 were sentenced to prison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 descr="C:\Users\hahecht\Desktop\Bundesarchiv_Bild_183-R14128A%2C_Martin_Borm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1856269" cy="277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ahecht\Desktop\Karl_D%C3%B6nit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37911"/>
            <a:ext cx="2106552" cy="259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ahecht\Desktop\A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16948"/>
            <a:ext cx="2118312" cy="262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hahecht\Desktop\Wilhelm_Frick_72-9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3994930"/>
            <a:ext cx="1917694" cy="243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50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nurembergtrials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5" y="369439"/>
            <a:ext cx="7430610" cy="605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Crimes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50292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Nuremberg Trials</a:t>
            </a:r>
          </a:p>
          <a:p>
            <a:r>
              <a:rPr lang="en-US" sz="1800" dirty="0" smtClean="0"/>
              <a:t>Series of military courts held by the Allies for the prosecution of key leaders of Nazi Germany.  Meant to be a judicial process whereby individuals responsible for war crimes would stand trial in public and given the opportunity to defend themselves.</a:t>
            </a:r>
          </a:p>
          <a:p>
            <a:r>
              <a:rPr lang="en-US" sz="1800" dirty="0" smtClean="0"/>
              <a:t>Held in Nuremberg, Germany, 1945-46.</a:t>
            </a:r>
          </a:p>
          <a:p>
            <a:r>
              <a:rPr lang="en-US" sz="1800" dirty="0" smtClean="0"/>
              <a:t>Tried 22 of the most important captured Nazi leaders.</a:t>
            </a:r>
          </a:p>
          <a:p>
            <a:pPr lvl="1"/>
            <a:r>
              <a:rPr lang="en-US" sz="1800" dirty="0" smtClean="0"/>
              <a:t>Several key leaders of the war, such as Hitler and Goebbels, had committed suicide before the trials began.</a:t>
            </a:r>
          </a:p>
          <a:p>
            <a:pPr lvl="1"/>
            <a:r>
              <a:rPr lang="en-US" sz="1800" dirty="0" smtClean="0"/>
              <a:t>Some escaped Europe… many were eventually caught and tried at later trials.</a:t>
            </a:r>
          </a:p>
          <a:p>
            <a:r>
              <a:rPr lang="en-US" sz="1800" dirty="0" smtClean="0"/>
              <a:t>Outcome:</a:t>
            </a:r>
          </a:p>
          <a:p>
            <a:pPr lvl="1"/>
            <a:r>
              <a:rPr lang="en-US" sz="1800" dirty="0" smtClean="0"/>
              <a:t>12 were sentenced to death</a:t>
            </a:r>
          </a:p>
          <a:p>
            <a:pPr lvl="1"/>
            <a:r>
              <a:rPr lang="en-US" sz="1800" dirty="0" smtClean="0"/>
              <a:t>7 were sentenced to prison</a:t>
            </a:r>
          </a:p>
          <a:p>
            <a:pPr lvl="1"/>
            <a:r>
              <a:rPr lang="en-US" sz="1800" dirty="0" smtClean="0"/>
              <a:t>3 were acquitted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 descr="C:\Users\hahecht\Desktop\Bundesarchiv_Bild_183-R14128A%2C_Martin_Borm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1856269" cy="277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ahecht\Desktop\Wilhelm_Frick_72-9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3994930"/>
            <a:ext cx="1917694" cy="243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ahecht\Desktop\A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16948"/>
            <a:ext cx="2118312" cy="262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hahecht\Desktop\Karl_D%C3%B6nitz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37911"/>
            <a:ext cx="2106552" cy="259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hahecht\Desktop\Hans_Fritzsche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48" y="2275458"/>
            <a:ext cx="2171703" cy="285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hahecht\Desktop\Waltherfunk4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37911"/>
            <a:ext cx="2181584" cy="272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5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nurembergtrials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5" y="369439"/>
            <a:ext cx="7430610" cy="605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Crimes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50292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Other Trials</a:t>
            </a:r>
          </a:p>
          <a:p>
            <a:r>
              <a:rPr lang="en-US" sz="2400" dirty="0" smtClean="0"/>
              <a:t>Rest of Europe</a:t>
            </a:r>
          </a:p>
          <a:p>
            <a:pPr lvl="1"/>
            <a:r>
              <a:rPr lang="en-US" dirty="0" smtClean="0"/>
              <a:t>There were over 20 other trials for war crimes between 1945-1949.</a:t>
            </a:r>
          </a:p>
        </p:txBody>
      </p:sp>
      <p:pic>
        <p:nvPicPr>
          <p:cNvPr id="14" name="Picture 2" descr="\\w-sch-staff-12\UserDesktops\hahecht\Desktop\117084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55437"/>
            <a:ext cx="4038600" cy="30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3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nurembergtrials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5" y="369439"/>
            <a:ext cx="7430610" cy="605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Crimes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50292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Other Trials</a:t>
            </a:r>
          </a:p>
          <a:p>
            <a:r>
              <a:rPr lang="en-US" sz="2400" dirty="0" smtClean="0"/>
              <a:t>Rest of Europe</a:t>
            </a:r>
          </a:p>
          <a:p>
            <a:pPr lvl="1"/>
            <a:r>
              <a:rPr lang="en-US" dirty="0" smtClean="0"/>
              <a:t>There were over 20 other trials for war crimes between 1945-1949.</a:t>
            </a:r>
          </a:p>
          <a:p>
            <a:pPr lvl="1"/>
            <a:r>
              <a:rPr lang="en-US" dirty="0" smtClean="0"/>
              <a:t>Thousands more were convicted to either death or prison.</a:t>
            </a:r>
          </a:p>
        </p:txBody>
      </p:sp>
      <p:pic>
        <p:nvPicPr>
          <p:cNvPr id="7" name="Picture 2" descr="\\w-sch-staff-12\UserDesktops\hahecht\Desktop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72" y="2286000"/>
            <a:ext cx="3993553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0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nurembergtrials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5" y="369439"/>
            <a:ext cx="7430610" cy="605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Crimes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50292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Other Trials</a:t>
            </a:r>
          </a:p>
          <a:p>
            <a:r>
              <a:rPr lang="en-US" sz="2400" dirty="0" smtClean="0"/>
              <a:t>Rest of Europe</a:t>
            </a:r>
          </a:p>
          <a:p>
            <a:pPr lvl="1"/>
            <a:r>
              <a:rPr lang="en-US" dirty="0" smtClean="0"/>
              <a:t>There were over 20 other trials for war crimes between 1945-1949.</a:t>
            </a:r>
          </a:p>
          <a:p>
            <a:pPr lvl="1"/>
            <a:r>
              <a:rPr lang="en-US" dirty="0" smtClean="0"/>
              <a:t>Thousands more were convicted to either death or prison.</a:t>
            </a:r>
          </a:p>
          <a:p>
            <a:r>
              <a:rPr lang="en-US" sz="2400" dirty="0" smtClean="0"/>
              <a:t>Japan</a:t>
            </a:r>
          </a:p>
          <a:p>
            <a:pPr lvl="1"/>
            <a:r>
              <a:rPr lang="en-US" dirty="0" smtClean="0"/>
              <a:t>There was a separate set of trials for war crimes committed by the Japanese Empire.</a:t>
            </a:r>
          </a:p>
        </p:txBody>
      </p:sp>
      <p:pic>
        <p:nvPicPr>
          <p:cNvPr id="7" name="Picture 2" descr="\\w-sch-staff-12\UserDesktops\hahecht\Desktop\size0-army.mil-92488-2010-11-18-1511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66672"/>
            <a:ext cx="4038600" cy="319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06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America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48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D-Day</a:t>
            </a:r>
          </a:p>
          <a:p>
            <a:r>
              <a:rPr lang="en-US" sz="2400" dirty="0" smtClean="0"/>
              <a:t>June 6, 1944</a:t>
            </a:r>
          </a:p>
        </p:txBody>
      </p:sp>
      <p:pic>
        <p:nvPicPr>
          <p:cNvPr id="7" name="Picture 2" descr="C:\Users\hahecht\Desktop\d23_0p0126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47632"/>
            <a:ext cx="4038600" cy="283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28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img-thin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23190"/>
            <a:ext cx="6834809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Conferences</a:t>
            </a:r>
          </a:p>
        </p:txBody>
      </p:sp>
      <p:pic>
        <p:nvPicPr>
          <p:cNvPr id="7" name="Picture 2" descr="C:\Users\hahecht\Desktop\Captur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38194"/>
            <a:ext cx="4038600" cy="24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36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img-thin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23190"/>
            <a:ext cx="6834809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Conferences</a:t>
            </a:r>
          </a:p>
          <a:p>
            <a:r>
              <a:rPr lang="en-US" sz="2600" dirty="0" smtClean="0"/>
              <a:t>Tehran, Iran – 1943</a:t>
            </a:r>
          </a:p>
        </p:txBody>
      </p:sp>
      <p:pic>
        <p:nvPicPr>
          <p:cNvPr id="7" name="Picture 2" descr="C:\Users\hahecht\Desktop\Tehran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38194"/>
            <a:ext cx="4038600" cy="24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1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img-thin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23190"/>
            <a:ext cx="6834809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Conferences</a:t>
            </a:r>
          </a:p>
          <a:p>
            <a:r>
              <a:rPr lang="en-US" sz="2600" dirty="0" smtClean="0"/>
              <a:t>Tehran, Iran – 1943</a:t>
            </a:r>
          </a:p>
          <a:p>
            <a:r>
              <a:rPr lang="en-US" sz="2600" dirty="0" smtClean="0"/>
              <a:t>Yalta, Crimea – 1945</a:t>
            </a:r>
          </a:p>
        </p:txBody>
      </p:sp>
      <p:pic>
        <p:nvPicPr>
          <p:cNvPr id="7" name="Picture 2" descr="C:\Users\hahecht\Desktop\Yalt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38194"/>
            <a:ext cx="4038600" cy="24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1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img-thin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23190"/>
            <a:ext cx="6834809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Conferences</a:t>
            </a:r>
          </a:p>
          <a:p>
            <a:r>
              <a:rPr lang="en-US" sz="2600" dirty="0" smtClean="0"/>
              <a:t>Tehran, Iran – 1943</a:t>
            </a:r>
          </a:p>
          <a:p>
            <a:r>
              <a:rPr lang="en-US" sz="2600" dirty="0" smtClean="0"/>
              <a:t>Yalta, Crimea – 1945</a:t>
            </a:r>
          </a:p>
          <a:p>
            <a:r>
              <a:rPr lang="en-US" sz="2600" dirty="0" smtClean="0"/>
              <a:t>Potsdam, Germany – 1945</a:t>
            </a:r>
          </a:p>
        </p:txBody>
      </p:sp>
      <p:pic>
        <p:nvPicPr>
          <p:cNvPr id="7" name="Picture 2" descr="C:\Users\hahecht\Desktop\Potsdam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38194"/>
            <a:ext cx="4038600" cy="24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1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img-thin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23190"/>
            <a:ext cx="6834809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Conferences</a:t>
            </a:r>
          </a:p>
          <a:p>
            <a:r>
              <a:rPr lang="en-US" sz="2600" dirty="0" smtClean="0"/>
              <a:t>Tehran, Iran – 1943</a:t>
            </a:r>
          </a:p>
          <a:p>
            <a:r>
              <a:rPr lang="en-US" sz="2600" dirty="0" smtClean="0"/>
              <a:t>Yalta, Crimea – 1945</a:t>
            </a:r>
          </a:p>
          <a:p>
            <a:r>
              <a:rPr lang="en-US" sz="2600" dirty="0" smtClean="0"/>
              <a:t>Potsdam, Germany – 1945</a:t>
            </a:r>
          </a:p>
          <a:p>
            <a:pPr marL="0" indent="0">
              <a:buNone/>
            </a:pPr>
            <a:r>
              <a:rPr lang="en-US" sz="2600" dirty="0" smtClean="0"/>
              <a:t>The “Big Three”</a:t>
            </a:r>
          </a:p>
          <a:p>
            <a:r>
              <a:rPr lang="en-US" sz="2600" dirty="0" smtClean="0"/>
              <a:t>U.S. – Roosevelt/Truman</a:t>
            </a:r>
          </a:p>
        </p:txBody>
      </p:sp>
      <p:pic>
        <p:nvPicPr>
          <p:cNvPr id="7" name="Picture 2" descr="C:\Users\hahecht\Desktop\NSAPINTL3_EXT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95" y="1676400"/>
            <a:ext cx="4708859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6324600" y="1600200"/>
            <a:ext cx="9906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4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img-thin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23190"/>
            <a:ext cx="6834809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Conferences</a:t>
            </a:r>
          </a:p>
          <a:p>
            <a:r>
              <a:rPr lang="en-US" sz="2600" dirty="0" smtClean="0"/>
              <a:t>Tehran, Iran – 1943</a:t>
            </a:r>
          </a:p>
          <a:p>
            <a:r>
              <a:rPr lang="en-US" sz="2600" dirty="0" smtClean="0"/>
              <a:t>Yalta, Crimea – 1945</a:t>
            </a:r>
          </a:p>
          <a:p>
            <a:r>
              <a:rPr lang="en-US" sz="2600" dirty="0" smtClean="0"/>
              <a:t>Potsdam, Germany – 1945</a:t>
            </a:r>
          </a:p>
          <a:p>
            <a:pPr marL="0" indent="0">
              <a:buNone/>
            </a:pPr>
            <a:r>
              <a:rPr lang="en-US" sz="2600" dirty="0" smtClean="0"/>
              <a:t>The “Big Three”</a:t>
            </a:r>
          </a:p>
          <a:p>
            <a:r>
              <a:rPr lang="en-US" sz="2600" dirty="0" smtClean="0"/>
              <a:t>U.S. – Roosevelt/Truman</a:t>
            </a:r>
          </a:p>
          <a:p>
            <a:r>
              <a:rPr lang="en-US" sz="2600" dirty="0" smtClean="0"/>
              <a:t>UK – Churchill</a:t>
            </a:r>
          </a:p>
        </p:txBody>
      </p:sp>
      <p:pic>
        <p:nvPicPr>
          <p:cNvPr id="7" name="Picture 2" descr="C:\Users\hahecht\Desktop\NSAPINTL3_EXT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95" y="1676400"/>
            <a:ext cx="4708859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800600" y="1600200"/>
            <a:ext cx="9906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7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img-thin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23190"/>
            <a:ext cx="6834809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Conferences</a:t>
            </a:r>
          </a:p>
          <a:p>
            <a:r>
              <a:rPr lang="en-US" sz="2600" dirty="0" smtClean="0"/>
              <a:t>Tehran, Iran – 1943</a:t>
            </a:r>
          </a:p>
          <a:p>
            <a:r>
              <a:rPr lang="en-US" sz="2600" dirty="0" smtClean="0"/>
              <a:t>Yalta, Crimea – 1945</a:t>
            </a:r>
          </a:p>
          <a:p>
            <a:r>
              <a:rPr lang="en-US" sz="2600" dirty="0" smtClean="0"/>
              <a:t>Potsdam, Germany – 1945</a:t>
            </a:r>
          </a:p>
          <a:p>
            <a:pPr marL="0" indent="0">
              <a:buNone/>
            </a:pPr>
            <a:r>
              <a:rPr lang="en-US" sz="2600" dirty="0" smtClean="0"/>
              <a:t>The “Big Three”</a:t>
            </a:r>
          </a:p>
          <a:p>
            <a:r>
              <a:rPr lang="en-US" sz="2600" dirty="0" smtClean="0"/>
              <a:t>U.S. – Roosevelt/Truman</a:t>
            </a:r>
          </a:p>
          <a:p>
            <a:r>
              <a:rPr lang="en-US" sz="2600" dirty="0" smtClean="0"/>
              <a:t>UK – Churchill</a:t>
            </a:r>
          </a:p>
          <a:p>
            <a:r>
              <a:rPr lang="en-US" sz="2600" dirty="0" smtClean="0"/>
              <a:t>Soviet Union - Stalin</a:t>
            </a:r>
            <a:endParaRPr lang="en-US" sz="2600" dirty="0"/>
          </a:p>
        </p:txBody>
      </p:sp>
      <p:pic>
        <p:nvPicPr>
          <p:cNvPr id="7" name="Picture 2" descr="C:\Users\hahecht\Desktop\NSAPINTL3_EXT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95" y="1676400"/>
            <a:ext cx="4708859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280564" y="1600200"/>
            <a:ext cx="9906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7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img-thin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23190"/>
            <a:ext cx="6834809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 smtClean="0"/>
              <a:t>Loss of Empires</a:t>
            </a:r>
          </a:p>
          <a:p>
            <a:r>
              <a:rPr lang="en-US" sz="1900" dirty="0" smtClean="0"/>
              <a:t>Germany</a:t>
            </a:r>
          </a:p>
          <a:p>
            <a:pPr lvl="1"/>
            <a:r>
              <a:rPr lang="en-US" sz="1900" dirty="0" smtClean="0"/>
              <a:t>Alsace-Lorraine returned to France</a:t>
            </a:r>
          </a:p>
        </p:txBody>
      </p:sp>
      <p:pic>
        <p:nvPicPr>
          <p:cNvPr id="6" name="Picture 2" descr="C:\Users\hahecht\Desktop\alsa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82484"/>
            <a:ext cx="4038600" cy="416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36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img-thin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23190"/>
            <a:ext cx="6834809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 smtClean="0"/>
              <a:t>Loss of Empires</a:t>
            </a:r>
          </a:p>
          <a:p>
            <a:r>
              <a:rPr lang="en-US" sz="1900" dirty="0" smtClean="0"/>
              <a:t>Germany</a:t>
            </a:r>
          </a:p>
          <a:p>
            <a:pPr lvl="1"/>
            <a:r>
              <a:rPr lang="en-US" sz="1900" dirty="0" smtClean="0"/>
              <a:t>Alsace-Lorraine returned to France</a:t>
            </a:r>
          </a:p>
          <a:p>
            <a:pPr lvl="1"/>
            <a:r>
              <a:rPr lang="en-US" sz="1900" dirty="0" err="1" smtClean="0"/>
              <a:t>Sudentenland</a:t>
            </a:r>
            <a:r>
              <a:rPr lang="en-US" sz="1900" dirty="0" smtClean="0"/>
              <a:t> returned to Czechoslovakia</a:t>
            </a:r>
          </a:p>
          <a:p>
            <a:r>
              <a:rPr lang="en-US" sz="1900" dirty="0" smtClean="0"/>
              <a:t>Italy</a:t>
            </a:r>
          </a:p>
        </p:txBody>
      </p:sp>
      <p:pic>
        <p:nvPicPr>
          <p:cNvPr id="8" name="Picture 2" descr="C:\Users\hahecht\Desktop\sudetenland_1938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24956"/>
            <a:ext cx="4038600" cy="34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2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img-thin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23190"/>
            <a:ext cx="6834809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 smtClean="0"/>
              <a:t>Loss of Empires</a:t>
            </a:r>
          </a:p>
          <a:p>
            <a:r>
              <a:rPr lang="en-US" sz="1900" dirty="0" smtClean="0"/>
              <a:t>Germany</a:t>
            </a:r>
          </a:p>
          <a:p>
            <a:pPr lvl="1"/>
            <a:r>
              <a:rPr lang="en-US" sz="1900" dirty="0" smtClean="0"/>
              <a:t>Alsace-Lorraine returned to France</a:t>
            </a:r>
          </a:p>
          <a:p>
            <a:pPr lvl="1"/>
            <a:r>
              <a:rPr lang="en-US" sz="1900" dirty="0" err="1" smtClean="0"/>
              <a:t>Sudentenland</a:t>
            </a:r>
            <a:r>
              <a:rPr lang="en-US" sz="1900" dirty="0" smtClean="0"/>
              <a:t> returned to Czechoslovakia</a:t>
            </a:r>
          </a:p>
          <a:p>
            <a:r>
              <a:rPr lang="en-US" sz="1900" dirty="0" smtClean="0"/>
              <a:t>Italy</a:t>
            </a:r>
          </a:p>
          <a:p>
            <a:pPr lvl="1"/>
            <a:r>
              <a:rPr lang="en-US" sz="1900" dirty="0" smtClean="0"/>
              <a:t>Lost Ethiopia, Egypt, and parts of the Middle East</a:t>
            </a:r>
          </a:p>
          <a:p>
            <a:r>
              <a:rPr lang="en-US" sz="1900" dirty="0" smtClean="0"/>
              <a:t>Austria</a:t>
            </a:r>
          </a:p>
        </p:txBody>
      </p:sp>
      <p:pic>
        <p:nvPicPr>
          <p:cNvPr id="8" name="Picture 2" descr="C:\Users\hahecht\Desktop\Italy_and_Posessions_September_193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7524"/>
            <a:ext cx="4038600" cy="177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2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America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482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D-Day</a:t>
            </a:r>
          </a:p>
          <a:p>
            <a:r>
              <a:rPr lang="en-US" sz="2400" dirty="0" smtClean="0"/>
              <a:t>June 6, 1944</a:t>
            </a:r>
          </a:p>
          <a:p>
            <a:r>
              <a:rPr lang="en-US" sz="2400" dirty="0" smtClean="0"/>
              <a:t>Allied invasion of Europe</a:t>
            </a:r>
          </a:p>
        </p:txBody>
      </p:sp>
      <p:pic>
        <p:nvPicPr>
          <p:cNvPr id="8" name="Picture 2" descr="C:\Users\hahecht\Desktop\300px-Into_the_Jaws_of_Death_23-0455M_edi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03" y="2286000"/>
            <a:ext cx="426846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75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img-thin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23190"/>
            <a:ext cx="6834809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 smtClean="0"/>
              <a:t>Loss of Empires</a:t>
            </a:r>
          </a:p>
          <a:p>
            <a:r>
              <a:rPr lang="en-US" sz="1900" dirty="0" smtClean="0"/>
              <a:t>Germany</a:t>
            </a:r>
          </a:p>
          <a:p>
            <a:pPr lvl="1"/>
            <a:r>
              <a:rPr lang="en-US" sz="1900" dirty="0" smtClean="0"/>
              <a:t>Alsace-Lorraine returned to France</a:t>
            </a:r>
          </a:p>
          <a:p>
            <a:pPr lvl="1"/>
            <a:r>
              <a:rPr lang="en-US" sz="1900" dirty="0" err="1" smtClean="0"/>
              <a:t>Sudentenland</a:t>
            </a:r>
            <a:r>
              <a:rPr lang="en-US" sz="1900" dirty="0" smtClean="0"/>
              <a:t> returned to Czechoslovakia</a:t>
            </a:r>
          </a:p>
          <a:p>
            <a:r>
              <a:rPr lang="en-US" sz="1900" dirty="0" smtClean="0"/>
              <a:t>Italy</a:t>
            </a:r>
          </a:p>
          <a:p>
            <a:pPr lvl="1"/>
            <a:r>
              <a:rPr lang="en-US" sz="1900" dirty="0" smtClean="0"/>
              <a:t>Lost Ethiopia, Egypt, and parts of the Middle East</a:t>
            </a:r>
          </a:p>
          <a:p>
            <a:r>
              <a:rPr lang="en-US" sz="1900" dirty="0" smtClean="0"/>
              <a:t>Austria</a:t>
            </a:r>
          </a:p>
          <a:p>
            <a:pPr lvl="1"/>
            <a:r>
              <a:rPr lang="en-US" sz="1900" dirty="0" smtClean="0"/>
              <a:t>Separated from Germany</a:t>
            </a:r>
          </a:p>
          <a:p>
            <a:r>
              <a:rPr lang="en-US" sz="1900" dirty="0" smtClean="0"/>
              <a:t>Japan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img-thin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23190"/>
            <a:ext cx="6834809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 smtClean="0"/>
              <a:t>Loss of Empires</a:t>
            </a:r>
          </a:p>
          <a:p>
            <a:r>
              <a:rPr lang="en-US" sz="1900" dirty="0" smtClean="0"/>
              <a:t>Germany</a:t>
            </a:r>
          </a:p>
          <a:p>
            <a:pPr lvl="1"/>
            <a:r>
              <a:rPr lang="en-US" sz="1900" dirty="0" smtClean="0"/>
              <a:t>Alsace-Lorraine returned to France</a:t>
            </a:r>
          </a:p>
          <a:p>
            <a:pPr lvl="1"/>
            <a:r>
              <a:rPr lang="en-US" sz="1900" dirty="0" err="1" smtClean="0"/>
              <a:t>Sudentenland</a:t>
            </a:r>
            <a:r>
              <a:rPr lang="en-US" sz="1900" dirty="0" smtClean="0"/>
              <a:t> returned to Czechoslovakia</a:t>
            </a:r>
          </a:p>
          <a:p>
            <a:r>
              <a:rPr lang="en-US" sz="1900" dirty="0" smtClean="0"/>
              <a:t>Italy</a:t>
            </a:r>
          </a:p>
          <a:p>
            <a:pPr lvl="1"/>
            <a:r>
              <a:rPr lang="en-US" sz="1900" dirty="0" smtClean="0"/>
              <a:t>Lost Ethiopia, Egypt, and parts of the Middle East</a:t>
            </a:r>
          </a:p>
          <a:p>
            <a:r>
              <a:rPr lang="en-US" sz="1900" dirty="0" smtClean="0"/>
              <a:t>Austria</a:t>
            </a:r>
          </a:p>
          <a:p>
            <a:pPr lvl="1"/>
            <a:r>
              <a:rPr lang="en-US" sz="1900" dirty="0" smtClean="0"/>
              <a:t>Separated from Germany</a:t>
            </a:r>
          </a:p>
          <a:p>
            <a:r>
              <a:rPr lang="en-US" sz="1900" dirty="0" smtClean="0"/>
              <a:t>Japan</a:t>
            </a:r>
          </a:p>
          <a:p>
            <a:pPr lvl="1"/>
            <a:r>
              <a:rPr lang="en-US" sz="1900" dirty="0" smtClean="0"/>
              <a:t>Forced to return Manchuria to China</a:t>
            </a:r>
          </a:p>
          <a:p>
            <a:pPr lvl="1"/>
            <a:r>
              <a:rPr lang="en-US" sz="1900" dirty="0" smtClean="0"/>
              <a:t>Korea became independent</a:t>
            </a:r>
            <a:endParaRPr lang="en-US" sz="1900" dirty="0"/>
          </a:p>
        </p:txBody>
      </p:sp>
      <p:pic>
        <p:nvPicPr>
          <p:cNvPr id="8" name="Picture 2" descr="C:\Users\hahecht\Desktop\251px-Japanese_Empire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838" y="1676400"/>
            <a:ext cx="5458162" cy="456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2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img-thin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23190"/>
            <a:ext cx="6834809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Major World Powers</a:t>
            </a:r>
          </a:p>
          <a:p>
            <a:r>
              <a:rPr lang="en-US" dirty="0" smtClean="0"/>
              <a:t>United States</a:t>
            </a:r>
          </a:p>
          <a:p>
            <a:r>
              <a:rPr lang="en-US" dirty="0" smtClean="0"/>
              <a:t>Soviet Union</a:t>
            </a:r>
          </a:p>
        </p:txBody>
      </p:sp>
      <p:pic>
        <p:nvPicPr>
          <p:cNvPr id="9" name="Picture 2" descr="\\w-sch-staff-12\UserDesktops\hahecht\Desktop\Cold-War-Flag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79822"/>
            <a:ext cx="4038600" cy="216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36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Desktop\img-thin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23190"/>
            <a:ext cx="6834809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theaters of war included Africa, Europe, Asia, and the Pacific Islands.</a:t>
            </a:r>
          </a:p>
          <a:p>
            <a:r>
              <a:rPr lang="en-US" dirty="0" smtClean="0"/>
              <a:t>Leadership was essential to the Allied victory.</a:t>
            </a:r>
          </a:p>
          <a:p>
            <a:r>
              <a:rPr lang="en-US" dirty="0" smtClean="0"/>
              <a:t>The outcomes of WWII include the war </a:t>
            </a:r>
            <a:r>
              <a:rPr lang="en-US" smtClean="0"/>
              <a:t>crimes trials.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805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hecht\Desktop\img-thin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23190"/>
            <a:ext cx="6834809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6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Desktop\img-thin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23190"/>
            <a:ext cx="6834809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img-thin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23190"/>
            <a:ext cx="6834809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America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48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D-Day</a:t>
            </a:r>
          </a:p>
          <a:p>
            <a:r>
              <a:rPr lang="en-US" sz="2400" dirty="0" smtClean="0"/>
              <a:t>June 6, 1944</a:t>
            </a:r>
          </a:p>
          <a:p>
            <a:r>
              <a:rPr lang="en-US" sz="2400" dirty="0" smtClean="0"/>
              <a:t>Allied invasion of Europe</a:t>
            </a:r>
          </a:p>
          <a:p>
            <a:r>
              <a:rPr lang="en-US" sz="2400" dirty="0" smtClean="0"/>
              <a:t>156,000 US troops landed on the beaches of Normandy, France.  12,000 died.</a:t>
            </a:r>
          </a:p>
        </p:txBody>
      </p:sp>
      <p:pic>
        <p:nvPicPr>
          <p:cNvPr id="8" name="Picture 2" descr="C:\Users\hahecht\Desktop\d01_0p0119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25195"/>
            <a:ext cx="4038600" cy="287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97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America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48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D-Day</a:t>
            </a:r>
          </a:p>
          <a:p>
            <a:r>
              <a:rPr lang="en-US" sz="2400" dirty="0" smtClean="0"/>
              <a:t>June 6, 1944</a:t>
            </a:r>
          </a:p>
          <a:p>
            <a:r>
              <a:rPr lang="en-US" sz="2400" dirty="0" smtClean="0"/>
              <a:t>Allied invasion of Europe</a:t>
            </a:r>
          </a:p>
          <a:p>
            <a:r>
              <a:rPr lang="en-US" sz="2400" dirty="0" smtClean="0"/>
              <a:t>156,000 US troops landed on the beaches of Normandy, France.  12,000 died.</a:t>
            </a:r>
          </a:p>
          <a:p>
            <a:r>
              <a:rPr lang="en-US" sz="2400" dirty="0" smtClean="0"/>
              <a:t>Significance:  This was the start of the liberation of France and the beginning of the end for the Germany army.  </a:t>
            </a:r>
            <a:endParaRPr lang="en-US" sz="2400" dirty="0"/>
          </a:p>
        </p:txBody>
      </p:sp>
      <p:pic>
        <p:nvPicPr>
          <p:cNvPr id="8" name="Picture 2" descr="C:\Users\hahecht\Desktop\d-day-invasion-omaha-buildu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36" y="1981200"/>
            <a:ext cx="460926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73873" y="6123709"/>
            <a:ext cx="199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Saving Private Ryan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8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America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482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Battle of the Bulge</a:t>
            </a:r>
          </a:p>
          <a:p>
            <a:r>
              <a:rPr lang="en-US" sz="2000" dirty="0" smtClean="0"/>
              <a:t>December 1944 – January 1945</a:t>
            </a:r>
          </a:p>
        </p:txBody>
      </p:sp>
      <p:pic>
        <p:nvPicPr>
          <p:cNvPr id="9" name="Picture 2" descr="\\w-sch-staff-12\UserDesktops\hahecht\Desktop\GERMAN_TROOPS_ADVANCING_PAST_ABANDONED_AMERICAN_EQUIPMEN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377281"/>
            <a:ext cx="3810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15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228853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09575"/>
            <a:ext cx="7010401" cy="6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America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482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Battle of the Bulge</a:t>
            </a:r>
          </a:p>
          <a:p>
            <a:r>
              <a:rPr lang="en-US" sz="2000" dirty="0" smtClean="0"/>
              <a:t>December 1944 – January 1945</a:t>
            </a:r>
          </a:p>
          <a:p>
            <a:r>
              <a:rPr lang="en-US" sz="2000" dirty="0" smtClean="0"/>
              <a:t>Last major German counteroffensive of the war</a:t>
            </a:r>
          </a:p>
        </p:txBody>
      </p:sp>
      <p:pic>
        <p:nvPicPr>
          <p:cNvPr id="9" name="Picture 2" descr="\\w-sch-staff-12\UserDesktops\hahecht\Desktop\Battle-of-the-Bul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9961"/>
            <a:ext cx="4038600" cy="276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3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2723</Words>
  <Application>Microsoft Office PowerPoint</Application>
  <PresentationFormat>On-screen Show (4:3)</PresentationFormat>
  <Paragraphs>315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Arial</vt:lpstr>
      <vt:lpstr>Calibri</vt:lpstr>
      <vt:lpstr>Office Theme</vt:lpstr>
      <vt:lpstr>Do Now:</vt:lpstr>
      <vt:lpstr>Objective: Ending the War</vt:lpstr>
      <vt:lpstr>After the War</vt:lpstr>
      <vt:lpstr>After America Enters the War</vt:lpstr>
      <vt:lpstr>After America Enters the War</vt:lpstr>
      <vt:lpstr>After America Enters the War</vt:lpstr>
      <vt:lpstr>After America Enters the War</vt:lpstr>
      <vt:lpstr>After America Enters the War</vt:lpstr>
      <vt:lpstr>After America Enters the War</vt:lpstr>
      <vt:lpstr>After America Enters the War</vt:lpstr>
      <vt:lpstr>After America Enters the War</vt:lpstr>
      <vt:lpstr>After America Enters the War</vt:lpstr>
      <vt:lpstr>After America Enters the War</vt:lpstr>
      <vt:lpstr>After America Enters the War</vt:lpstr>
      <vt:lpstr>After America Enters the War</vt:lpstr>
      <vt:lpstr>After America Enters the War</vt:lpstr>
      <vt:lpstr>After America Enters the War</vt:lpstr>
      <vt:lpstr>After America Enters the War</vt:lpstr>
      <vt:lpstr>After America Enters the War</vt:lpstr>
      <vt:lpstr>After America Enters the War</vt:lpstr>
      <vt:lpstr>After America Enters the War</vt:lpstr>
      <vt:lpstr>After America Enters the War</vt:lpstr>
      <vt:lpstr>After America Enters the War</vt:lpstr>
      <vt:lpstr>After America Enters the War</vt:lpstr>
      <vt:lpstr>After America Enters the War</vt:lpstr>
      <vt:lpstr>War Crimes Trials</vt:lpstr>
      <vt:lpstr>War Crimes Trials</vt:lpstr>
      <vt:lpstr>War Crimes Trials</vt:lpstr>
      <vt:lpstr>War Crimes Trials</vt:lpstr>
      <vt:lpstr>War Crimes Trials</vt:lpstr>
      <vt:lpstr>War Crimes Trials</vt:lpstr>
      <vt:lpstr>War Crimes Trials</vt:lpstr>
      <vt:lpstr>War Crimes Trials</vt:lpstr>
      <vt:lpstr>War Crimes Trials</vt:lpstr>
      <vt:lpstr>War Crimes Trials</vt:lpstr>
      <vt:lpstr>War Crimes Trials</vt:lpstr>
      <vt:lpstr>War Crimes Trials</vt:lpstr>
      <vt:lpstr>War Crimes Trials</vt:lpstr>
      <vt:lpstr>War Crimes Trials</vt:lpstr>
      <vt:lpstr>Ending the War</vt:lpstr>
      <vt:lpstr>Ending the War</vt:lpstr>
      <vt:lpstr>Ending the War</vt:lpstr>
      <vt:lpstr>Ending the War</vt:lpstr>
      <vt:lpstr>Ending the War</vt:lpstr>
      <vt:lpstr>Ending the War</vt:lpstr>
      <vt:lpstr>Ending the War</vt:lpstr>
      <vt:lpstr>Ending the War</vt:lpstr>
      <vt:lpstr>Ending the War</vt:lpstr>
      <vt:lpstr>Ending the War</vt:lpstr>
      <vt:lpstr>Ending the War</vt:lpstr>
      <vt:lpstr>Ending the War</vt:lpstr>
      <vt:lpstr>Ending the War</vt:lpstr>
      <vt:lpstr>Conclusion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</dc:title>
  <dc:creator>Default Name</dc:creator>
  <cp:lastModifiedBy>Hana A. Hecht (hahecht)</cp:lastModifiedBy>
  <cp:revision>25</cp:revision>
  <dcterms:created xsi:type="dcterms:W3CDTF">2013-04-15T01:14:44Z</dcterms:created>
  <dcterms:modified xsi:type="dcterms:W3CDTF">2016-04-12T00:49:19Z</dcterms:modified>
</cp:coreProperties>
</file>