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0" r:id="rId3"/>
    <p:sldId id="260" r:id="rId4"/>
    <p:sldId id="261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56" r:id="rId44"/>
    <p:sldId id="257" r:id="rId45"/>
    <p:sldId id="25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0" y="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247-539C-42CF-997E-E3AAB489FED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4521-D5C9-4040-97ED-966A5285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3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247-539C-42CF-997E-E3AAB489FED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4521-D5C9-4040-97ED-966A5285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8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247-539C-42CF-997E-E3AAB489FED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4521-D5C9-4040-97ED-966A5285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5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247-539C-42CF-997E-E3AAB489FED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4521-D5C9-4040-97ED-966A5285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9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247-539C-42CF-997E-E3AAB489FED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4521-D5C9-4040-97ED-966A5285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7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247-539C-42CF-997E-E3AAB489FED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4521-D5C9-4040-97ED-966A5285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3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247-539C-42CF-997E-E3AAB489FED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4521-D5C9-4040-97ED-966A5285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6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247-539C-42CF-997E-E3AAB489FED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4521-D5C9-4040-97ED-966A5285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0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247-539C-42CF-997E-E3AAB489FED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4521-D5C9-4040-97ED-966A5285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1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247-539C-42CF-997E-E3AAB489FED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4521-D5C9-4040-97ED-966A5285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247-539C-42CF-997E-E3AAB489FED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4521-D5C9-4040-97ED-966A5285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9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0A247-539C-42CF-997E-E3AAB489FED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B4521-D5C9-4040-97ED-966A5285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3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47245"/>
            <a:ext cx="7772400" cy="229155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Grab </a:t>
            </a:r>
            <a:r>
              <a:rPr lang="en-US" dirty="0" smtClean="0">
                <a:solidFill>
                  <a:schemeClr val="tx1"/>
                </a:solidFill>
              </a:rPr>
              <a:t>today’s Agenda (10:7)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Go to Weebly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Unit 10  Lesson 7  UNDHR.</a:t>
            </a:r>
          </a:p>
          <a:p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Read the Universal Declaration of Human Rights and answer the questions on your Agenda.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Reconstructing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General Douglas MacArthur</a:t>
            </a:r>
          </a:p>
          <a:p>
            <a:r>
              <a:rPr lang="en-US" dirty="0" smtClean="0"/>
              <a:t>Supreme Commander for the Allied Powers</a:t>
            </a:r>
          </a:p>
          <a:p>
            <a:r>
              <a:rPr lang="en-US" dirty="0" smtClean="0"/>
              <a:t>Supervised the reconstruction of Japan through United States occupation of Japan</a:t>
            </a:r>
            <a:endParaRPr lang="en-US" dirty="0"/>
          </a:p>
        </p:txBody>
      </p:sp>
      <p:pic>
        <p:nvPicPr>
          <p:cNvPr id="7" name="Picture 2" descr="C:\Users\hahecht\Desktop\240px-MacArthur_Manil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939131"/>
            <a:ext cx="2286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62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Reconstructing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Political and Economic Development</a:t>
            </a:r>
          </a:p>
          <a:p>
            <a:r>
              <a:rPr lang="en-US" dirty="0" smtClean="0"/>
              <a:t>Create new Japanese government – nonmilitary and democratic</a:t>
            </a:r>
          </a:p>
          <a:p>
            <a:pPr lvl="1"/>
            <a:r>
              <a:rPr lang="en-US" dirty="0" smtClean="0"/>
              <a:t>Parliamentary democracy</a:t>
            </a:r>
          </a:p>
          <a:p>
            <a:pPr lvl="1"/>
            <a:r>
              <a:rPr lang="en-US" dirty="0" smtClean="0"/>
              <a:t>Emperor no longer divine or with power.  Just a symbol of state.</a:t>
            </a:r>
          </a:p>
          <a:p>
            <a:r>
              <a:rPr lang="en-US" dirty="0" smtClean="0"/>
              <a:t>Elimination of Japanese offensive military capabilities; guarantee of Japan’s security by the United States.</a:t>
            </a:r>
          </a:p>
          <a:p>
            <a:r>
              <a:rPr lang="en-US" dirty="0" smtClean="0"/>
              <a:t>Removed people who had been powerful in government and business during the war.  (Some tried for war crimes)</a:t>
            </a:r>
          </a:p>
          <a:p>
            <a:r>
              <a:rPr lang="en-US" dirty="0" smtClean="0"/>
              <a:t>Emergence of Japan as dominant economy in Asia.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7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History</a:t>
            </a:r>
          </a:p>
          <a:p>
            <a:r>
              <a:rPr lang="en-US" dirty="0" smtClean="0"/>
              <a:t>Founded in 1945</a:t>
            </a:r>
          </a:p>
          <a:p>
            <a:r>
              <a:rPr lang="en-US" dirty="0" smtClean="0"/>
              <a:t>Founded by 51 countries committed to maintaining international peace and security.</a:t>
            </a:r>
            <a:endParaRPr lang="en-US" dirty="0"/>
          </a:p>
        </p:txBody>
      </p:sp>
      <p:pic>
        <p:nvPicPr>
          <p:cNvPr id="6" name="Picture 2" descr="C:\Users\hahecht\Desktop\un-logo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372519"/>
            <a:ext cx="38100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9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 smtClean="0"/>
              <a:t>History (continued)</a:t>
            </a:r>
          </a:p>
          <a:p>
            <a:r>
              <a:rPr lang="en-US" sz="1700" dirty="0" smtClean="0"/>
              <a:t>Based on the Atlantic Charter</a:t>
            </a:r>
          </a:p>
        </p:txBody>
      </p:sp>
      <p:pic>
        <p:nvPicPr>
          <p:cNvPr id="7" name="Picture 2" descr="\\w-sch-staff-12\UserDesktops\hahecht\Desktop\Atlantic-charter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40" y="1600200"/>
            <a:ext cx="322852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29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 smtClean="0"/>
              <a:t>History (continued)</a:t>
            </a:r>
          </a:p>
          <a:p>
            <a:r>
              <a:rPr lang="en-US" sz="1700" dirty="0" smtClean="0"/>
              <a:t>Based on the Atlantic Charter</a:t>
            </a:r>
          </a:p>
          <a:p>
            <a:pPr lvl="1"/>
            <a:r>
              <a:rPr lang="en-US" sz="1700" dirty="0" smtClean="0"/>
              <a:t>Policy statement issued August 14, 1941 (drafted by leaders of Britain and U.S.)</a:t>
            </a:r>
          </a:p>
        </p:txBody>
      </p:sp>
      <p:pic>
        <p:nvPicPr>
          <p:cNvPr id="7" name="Picture 2" descr="\\w-sch-staff-12\UserDesktops\hahecht\Desktop\Prince_of_Wales-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61385"/>
            <a:ext cx="4038600" cy="320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3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 smtClean="0"/>
              <a:t>History (continued)</a:t>
            </a:r>
          </a:p>
          <a:p>
            <a:r>
              <a:rPr lang="en-US" sz="1700" dirty="0" smtClean="0"/>
              <a:t>Based on the Atlantic Charter</a:t>
            </a:r>
          </a:p>
          <a:p>
            <a:pPr lvl="1"/>
            <a:r>
              <a:rPr lang="en-US" sz="1700" dirty="0" smtClean="0"/>
              <a:t>Policy statement issued August 14, 1941 (drafted by leaders of Britain and U.S.)</a:t>
            </a:r>
          </a:p>
          <a:p>
            <a:pPr lvl="1"/>
            <a:r>
              <a:rPr lang="en-US" sz="1700" dirty="0" smtClean="0"/>
              <a:t>Defined Allied goals for the post-war world:</a:t>
            </a:r>
          </a:p>
          <a:p>
            <a:pPr lvl="2"/>
            <a:r>
              <a:rPr lang="en-US" sz="1700" dirty="0" smtClean="0"/>
              <a:t>No territorial aggrandizement (expansion)</a:t>
            </a:r>
          </a:p>
          <a:p>
            <a:pPr lvl="2"/>
            <a:r>
              <a:rPr lang="en-US" sz="1700" dirty="0" smtClean="0"/>
              <a:t>No territorial changes made against the wishes of the people</a:t>
            </a:r>
          </a:p>
          <a:p>
            <a:pPr lvl="2"/>
            <a:r>
              <a:rPr lang="en-US" sz="1700" dirty="0" smtClean="0"/>
              <a:t>Restoration of self-government to those deprived of it</a:t>
            </a:r>
          </a:p>
          <a:p>
            <a:pPr lvl="2"/>
            <a:r>
              <a:rPr lang="en-US" sz="1700" dirty="0" smtClean="0"/>
              <a:t>Reduction of trade restrictions</a:t>
            </a:r>
          </a:p>
          <a:p>
            <a:pPr lvl="2"/>
            <a:r>
              <a:rPr lang="en-US" sz="1700" dirty="0" smtClean="0"/>
              <a:t>Global cooperation to secure better economic and social conditions for all</a:t>
            </a:r>
          </a:p>
          <a:p>
            <a:pPr lvl="2"/>
            <a:r>
              <a:rPr lang="en-US" sz="1700" dirty="0" smtClean="0"/>
              <a:t>Freedom from fear and want</a:t>
            </a:r>
          </a:p>
          <a:p>
            <a:pPr lvl="2"/>
            <a:r>
              <a:rPr lang="en-US" sz="1700" dirty="0" smtClean="0"/>
              <a:t>Freedom of the seas</a:t>
            </a:r>
          </a:p>
          <a:p>
            <a:pPr lvl="2"/>
            <a:r>
              <a:rPr lang="en-US" sz="1700" dirty="0" smtClean="0"/>
              <a:t>Abandonment of the use of force, as well as disarmament of aggressor nations</a:t>
            </a:r>
            <a:endParaRPr lang="en-US" sz="1700" dirty="0"/>
          </a:p>
        </p:txBody>
      </p:sp>
      <p:pic>
        <p:nvPicPr>
          <p:cNvPr id="7" name="Picture 2" descr="\\w-sch-staff-12\UserDesktops\hahecht\Desktop\290px-At-chart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73" y="1600200"/>
            <a:ext cx="30810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38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6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Purpose</a:t>
            </a:r>
          </a:p>
          <a:p>
            <a:r>
              <a:rPr lang="en-US" sz="2000" dirty="0" smtClean="0"/>
              <a:t>To keep peace throughout the world</a:t>
            </a:r>
          </a:p>
        </p:txBody>
      </p:sp>
      <p:pic>
        <p:nvPicPr>
          <p:cNvPr id="7" name="Picture 2" descr="\\w-sch-staff-12\UserDesktops\hahecht\Desktop\un-peacekeeper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501106"/>
            <a:ext cx="38100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6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6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Purpose</a:t>
            </a:r>
          </a:p>
          <a:p>
            <a:r>
              <a:rPr lang="en-US" sz="2000" dirty="0" smtClean="0"/>
              <a:t>To keep peace throughout the world</a:t>
            </a:r>
          </a:p>
          <a:p>
            <a:r>
              <a:rPr lang="en-US" sz="2000" dirty="0" smtClean="0"/>
              <a:t>To develop friendly relations among nations</a:t>
            </a:r>
          </a:p>
          <a:p>
            <a:r>
              <a:rPr lang="en-US" sz="2000" dirty="0" smtClean="0"/>
              <a:t>To help nations work together to</a:t>
            </a:r>
          </a:p>
        </p:txBody>
      </p:sp>
      <p:pic>
        <p:nvPicPr>
          <p:cNvPr id="7" name="Picture 2" descr="\\w-sch-staff-12\UserDesktops\hahecht\Desktop\flag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618581"/>
            <a:ext cx="38100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14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6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Purpose</a:t>
            </a:r>
          </a:p>
          <a:p>
            <a:r>
              <a:rPr lang="en-US" sz="2000" dirty="0" smtClean="0"/>
              <a:t>To keep peace throughout the world</a:t>
            </a:r>
          </a:p>
          <a:p>
            <a:r>
              <a:rPr lang="en-US" sz="2000" dirty="0" smtClean="0"/>
              <a:t>To develop friendly relations among nations</a:t>
            </a:r>
          </a:p>
          <a:p>
            <a:r>
              <a:rPr lang="en-US" sz="2000" dirty="0" smtClean="0"/>
              <a:t>To help nations work together to</a:t>
            </a:r>
          </a:p>
          <a:p>
            <a:pPr lvl="1"/>
            <a:r>
              <a:rPr lang="en-US" sz="2000" dirty="0" smtClean="0"/>
              <a:t>Improve the lives of poor people</a:t>
            </a:r>
          </a:p>
        </p:txBody>
      </p:sp>
      <p:pic>
        <p:nvPicPr>
          <p:cNvPr id="7" name="Picture 2" descr="\\w-sch-staff-12\UserDesktops\hahecht\Desktop\US_Navy_100316-N-9116F-001_A_Brazilian_U.N._peacekeeper_walks_with_Haitian_children_during_a_patrol_in_Cite_Solei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20897"/>
            <a:ext cx="4038600" cy="288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1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6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Purpose</a:t>
            </a:r>
          </a:p>
          <a:p>
            <a:r>
              <a:rPr lang="en-US" sz="2000" dirty="0" smtClean="0"/>
              <a:t>To keep peace throughout the world</a:t>
            </a:r>
          </a:p>
          <a:p>
            <a:r>
              <a:rPr lang="en-US" sz="2000" dirty="0" smtClean="0"/>
              <a:t>To develop friendly relations among nations</a:t>
            </a:r>
          </a:p>
          <a:p>
            <a:r>
              <a:rPr lang="en-US" sz="2000" dirty="0" smtClean="0"/>
              <a:t>To help nations work together to</a:t>
            </a:r>
          </a:p>
          <a:p>
            <a:pPr lvl="1"/>
            <a:r>
              <a:rPr lang="en-US" sz="2000" dirty="0" smtClean="0"/>
              <a:t>Improve the lives of poor people</a:t>
            </a:r>
          </a:p>
          <a:p>
            <a:pPr lvl="1"/>
            <a:r>
              <a:rPr lang="en-US" sz="2000" dirty="0" smtClean="0"/>
              <a:t>Conquer hunger, disease, and illiteracy</a:t>
            </a:r>
          </a:p>
        </p:txBody>
      </p:sp>
      <p:pic>
        <p:nvPicPr>
          <p:cNvPr id="7" name="Picture 2" descr="\\w-sch-staff-12\UserDesktops\hahecht\Desktop\Ahmici_massacr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48176"/>
            <a:ext cx="4038600" cy="283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1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goals of the UNDHR?</a:t>
            </a:r>
          </a:p>
          <a:p>
            <a:r>
              <a:rPr lang="en-US" dirty="0" smtClean="0"/>
              <a:t>Why do you think the UN was tasked with carrying out the UNDHR?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7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6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Purpose</a:t>
            </a:r>
          </a:p>
          <a:p>
            <a:r>
              <a:rPr lang="en-US" sz="2000" dirty="0" smtClean="0"/>
              <a:t>To keep peace throughout the world</a:t>
            </a:r>
          </a:p>
          <a:p>
            <a:r>
              <a:rPr lang="en-US" sz="2000" dirty="0" smtClean="0"/>
              <a:t>To develop friendly relations among nations</a:t>
            </a:r>
          </a:p>
          <a:p>
            <a:r>
              <a:rPr lang="en-US" sz="2000" dirty="0" smtClean="0"/>
              <a:t>To help nations work together to</a:t>
            </a:r>
          </a:p>
          <a:p>
            <a:pPr lvl="1"/>
            <a:r>
              <a:rPr lang="en-US" sz="2000" dirty="0" smtClean="0"/>
              <a:t>Improve the lives of poor people</a:t>
            </a:r>
          </a:p>
          <a:p>
            <a:pPr lvl="1"/>
            <a:r>
              <a:rPr lang="en-US" sz="2000" dirty="0" smtClean="0"/>
              <a:t>Conquer hunger, disease, and illiteracy</a:t>
            </a:r>
          </a:p>
          <a:p>
            <a:pPr lvl="1"/>
            <a:r>
              <a:rPr lang="en-US" sz="2000" dirty="0" smtClean="0"/>
              <a:t>Encourage respect for each other’s rights and freedom</a:t>
            </a:r>
          </a:p>
        </p:txBody>
      </p:sp>
      <p:pic>
        <p:nvPicPr>
          <p:cNvPr id="7" name="Picture 2" descr="\\w-sch-staff-12\UserDesktops\hahecht\Desktop\pk-with-children-for-p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13515"/>
            <a:ext cx="4038600" cy="289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1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6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Purpose</a:t>
            </a:r>
          </a:p>
          <a:p>
            <a:r>
              <a:rPr lang="en-US" sz="2000" dirty="0" smtClean="0"/>
              <a:t>To keep peace throughout the world</a:t>
            </a:r>
          </a:p>
          <a:p>
            <a:r>
              <a:rPr lang="en-US" sz="2000" dirty="0" smtClean="0"/>
              <a:t>To develop friendly relations among nations</a:t>
            </a:r>
          </a:p>
          <a:p>
            <a:r>
              <a:rPr lang="en-US" sz="2000" dirty="0" smtClean="0"/>
              <a:t>To help nations work together to</a:t>
            </a:r>
          </a:p>
          <a:p>
            <a:pPr lvl="1"/>
            <a:r>
              <a:rPr lang="en-US" sz="2000" dirty="0" smtClean="0"/>
              <a:t>Improve the lives of poor people</a:t>
            </a:r>
          </a:p>
          <a:p>
            <a:pPr lvl="1"/>
            <a:r>
              <a:rPr lang="en-US" sz="2000" dirty="0" smtClean="0"/>
              <a:t>Conquer hunger, disease, and illiteracy</a:t>
            </a:r>
          </a:p>
          <a:p>
            <a:pPr lvl="1"/>
            <a:r>
              <a:rPr lang="en-US" sz="2000" dirty="0" smtClean="0"/>
              <a:t>Encourage respect for each other’s rights and freedom</a:t>
            </a:r>
          </a:p>
          <a:p>
            <a:r>
              <a:rPr lang="en-US" sz="2000" dirty="0" smtClean="0"/>
              <a:t>To be a center for harmonizing the actions of nations to achieve these goals.</a:t>
            </a:r>
            <a:endParaRPr lang="en-US" sz="2000" dirty="0"/>
          </a:p>
        </p:txBody>
      </p:sp>
      <p:pic>
        <p:nvPicPr>
          <p:cNvPr id="7" name="Picture 2" descr="\\w-sch-staff-12\UserDesktops\hahecht\Desktop\1176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476" y="2209800"/>
            <a:ext cx="40957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1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Structure</a:t>
            </a:r>
          </a:p>
          <a:p>
            <a:r>
              <a:rPr lang="en-US" sz="2400" dirty="0" smtClean="0"/>
              <a:t>United Nations Charter</a:t>
            </a:r>
          </a:p>
          <a:p>
            <a:pPr lvl="1"/>
            <a:r>
              <a:rPr lang="en-US" dirty="0" smtClean="0"/>
              <a:t>Foundational treaty of the UN</a:t>
            </a:r>
          </a:p>
          <a:p>
            <a:pPr lvl="1"/>
            <a:r>
              <a:rPr lang="en-US" dirty="0" smtClean="0"/>
              <a:t>Signed by 50 of the 51 original member countries</a:t>
            </a:r>
          </a:p>
          <a:p>
            <a:pPr lvl="1"/>
            <a:r>
              <a:rPr lang="en-US" dirty="0" smtClean="0"/>
              <a:t>Obligations to the UN prevail over all other treaty obligations</a:t>
            </a:r>
          </a:p>
        </p:txBody>
      </p:sp>
      <p:pic>
        <p:nvPicPr>
          <p:cNvPr id="7" name="Picture 2" descr="\\w-sch-staff-12\UserDesktops\hahecht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04" y="1524000"/>
            <a:ext cx="345558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0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Structure</a:t>
            </a:r>
          </a:p>
          <a:p>
            <a:r>
              <a:rPr lang="en-US" sz="2400" dirty="0" smtClean="0"/>
              <a:t>United Nations Charter</a:t>
            </a:r>
          </a:p>
          <a:p>
            <a:pPr lvl="1"/>
            <a:r>
              <a:rPr lang="en-US" dirty="0" smtClean="0"/>
              <a:t>Foundational treaty of the UN</a:t>
            </a:r>
          </a:p>
          <a:p>
            <a:pPr lvl="1"/>
            <a:r>
              <a:rPr lang="en-US" dirty="0" smtClean="0"/>
              <a:t>Signed by 50 of the 51 original member countries</a:t>
            </a:r>
          </a:p>
          <a:p>
            <a:pPr lvl="1"/>
            <a:r>
              <a:rPr lang="en-US" dirty="0" smtClean="0"/>
              <a:t>Obligations to the UN prevail over all other treaty obligations</a:t>
            </a:r>
          </a:p>
          <a:p>
            <a:pPr lvl="1"/>
            <a:r>
              <a:rPr lang="en-US" dirty="0" smtClean="0"/>
              <a:t>UN currently has 193 member nations</a:t>
            </a:r>
            <a:endParaRPr lang="en-US" dirty="0"/>
          </a:p>
        </p:txBody>
      </p:sp>
      <p:pic>
        <p:nvPicPr>
          <p:cNvPr id="7" name="Picture 2" descr="\\w-sch-staff-12\UserDesktops\hahecht\Desktop\UN_member_states_animation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03898"/>
            <a:ext cx="4038600" cy="231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4958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Structure</a:t>
            </a:r>
          </a:p>
          <a:p>
            <a:r>
              <a:rPr lang="en-US" sz="1800" dirty="0" smtClean="0"/>
              <a:t>Five Parts</a:t>
            </a:r>
          </a:p>
          <a:p>
            <a:pPr lvl="1"/>
            <a:r>
              <a:rPr lang="en-US" sz="1800" dirty="0" smtClean="0"/>
              <a:t>*General Assembly</a:t>
            </a:r>
          </a:p>
          <a:p>
            <a:pPr lvl="2"/>
            <a:r>
              <a:rPr lang="en-US" sz="1800" dirty="0" smtClean="0"/>
              <a:t>Deliberative assembly</a:t>
            </a:r>
          </a:p>
          <a:p>
            <a:pPr lvl="2"/>
            <a:r>
              <a:rPr lang="en-US" sz="1800" dirty="0" smtClean="0"/>
              <a:t>All member nations have equal representation</a:t>
            </a:r>
          </a:p>
          <a:p>
            <a:pPr lvl="2"/>
            <a:r>
              <a:rPr lang="en-US" sz="1800" dirty="0" smtClean="0"/>
              <a:t>Amongst other things, they make recommendations on matters of peace and security.</a:t>
            </a:r>
          </a:p>
        </p:txBody>
      </p:sp>
      <p:pic>
        <p:nvPicPr>
          <p:cNvPr id="6" name="Picture 2" descr="C:\Users\hahecht\Desktop\536248-palestinobserv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5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4958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Structure</a:t>
            </a:r>
          </a:p>
          <a:p>
            <a:r>
              <a:rPr lang="en-US" sz="1800" dirty="0" smtClean="0"/>
              <a:t>Five Parts</a:t>
            </a:r>
          </a:p>
          <a:p>
            <a:pPr lvl="1"/>
            <a:r>
              <a:rPr lang="en-US" sz="1800" dirty="0" smtClean="0"/>
              <a:t>*General Assembly</a:t>
            </a:r>
          </a:p>
          <a:p>
            <a:pPr lvl="2"/>
            <a:r>
              <a:rPr lang="en-US" sz="1800" dirty="0" smtClean="0"/>
              <a:t>Deliberative assembly</a:t>
            </a:r>
          </a:p>
          <a:p>
            <a:pPr lvl="2"/>
            <a:r>
              <a:rPr lang="en-US" sz="1800" dirty="0" smtClean="0"/>
              <a:t>All member nations have equal representation</a:t>
            </a:r>
          </a:p>
          <a:p>
            <a:pPr lvl="2"/>
            <a:r>
              <a:rPr lang="en-US" sz="1800" dirty="0" smtClean="0"/>
              <a:t>Amongst other things, they make recommendations on matters of peace and security.</a:t>
            </a:r>
          </a:p>
          <a:p>
            <a:pPr lvl="1"/>
            <a:r>
              <a:rPr lang="en-US" sz="1800" dirty="0" smtClean="0"/>
              <a:t>*Security Council</a:t>
            </a:r>
          </a:p>
          <a:p>
            <a:pPr lvl="2"/>
            <a:r>
              <a:rPr lang="en-US" sz="1800" dirty="0" smtClean="0"/>
              <a:t>For international security issues – responsible for the maintenance of international peace and security</a:t>
            </a:r>
          </a:p>
          <a:p>
            <a:pPr lvl="2"/>
            <a:r>
              <a:rPr lang="en-US" sz="1800" dirty="0" smtClean="0"/>
              <a:t>May adopt emergency resolutions</a:t>
            </a:r>
          </a:p>
          <a:p>
            <a:pPr lvl="2"/>
            <a:r>
              <a:rPr lang="en-US" sz="1800" dirty="0" smtClean="0"/>
              <a:t>Has 15 members</a:t>
            </a:r>
          </a:p>
          <a:p>
            <a:pPr lvl="3"/>
            <a:r>
              <a:rPr lang="en-US" dirty="0" smtClean="0"/>
              <a:t>5 permanent (China, France,  Russia, UK, US)</a:t>
            </a:r>
          </a:p>
          <a:p>
            <a:pPr lvl="3"/>
            <a:r>
              <a:rPr lang="en-US" dirty="0" smtClean="0"/>
              <a:t>10 elected (take turns)</a:t>
            </a:r>
            <a:endParaRPr lang="en-US" dirty="0"/>
          </a:p>
        </p:txBody>
      </p:sp>
      <p:pic>
        <p:nvPicPr>
          <p:cNvPr id="6" name="Picture 2" descr="C:\Users\hahecht\Desktop\un-security-council-10-14-7826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53099"/>
            <a:ext cx="4038600" cy="262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41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4958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Structure</a:t>
            </a:r>
          </a:p>
          <a:p>
            <a:r>
              <a:rPr lang="en-US" sz="1600" dirty="0" smtClean="0"/>
              <a:t>Five Parts</a:t>
            </a:r>
          </a:p>
          <a:p>
            <a:pPr lvl="1"/>
            <a:r>
              <a:rPr lang="en-US" sz="1600" dirty="0" smtClean="0"/>
              <a:t>Economic and Social Council</a:t>
            </a:r>
          </a:p>
          <a:p>
            <a:pPr lvl="2"/>
            <a:r>
              <a:rPr lang="en-US" sz="1600" dirty="0" smtClean="0"/>
              <a:t>Responsible for cooperation between countries on economic and social issues</a:t>
            </a:r>
          </a:p>
          <a:p>
            <a:pPr lvl="2"/>
            <a:r>
              <a:rPr lang="en-US" sz="1600" dirty="0" smtClean="0"/>
              <a:t>Has 54 members, who are elected by the General Assembly</a:t>
            </a:r>
          </a:p>
        </p:txBody>
      </p:sp>
      <p:pic>
        <p:nvPicPr>
          <p:cNvPr id="8" name="Picture 2" descr="\\w-sch-staff-12\UserDesktops\hahecht\Desktop\ecosoc4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67150"/>
            <a:ext cx="4038600" cy="259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16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4958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Structure</a:t>
            </a:r>
          </a:p>
          <a:p>
            <a:r>
              <a:rPr lang="en-US" sz="1600" dirty="0" smtClean="0"/>
              <a:t>Five Parts</a:t>
            </a:r>
          </a:p>
          <a:p>
            <a:pPr lvl="1"/>
            <a:r>
              <a:rPr lang="en-US" sz="1600" dirty="0" smtClean="0"/>
              <a:t>Economic and Social Council</a:t>
            </a:r>
          </a:p>
          <a:p>
            <a:pPr lvl="2"/>
            <a:r>
              <a:rPr lang="en-US" sz="1600" dirty="0" smtClean="0"/>
              <a:t>Responsible for cooperation between countries on economic and social issues</a:t>
            </a:r>
          </a:p>
          <a:p>
            <a:pPr lvl="2"/>
            <a:r>
              <a:rPr lang="en-US" sz="1600" dirty="0" smtClean="0"/>
              <a:t>Has 54 members, who are elected by the General Assembly</a:t>
            </a:r>
          </a:p>
          <a:p>
            <a:pPr lvl="1"/>
            <a:r>
              <a:rPr lang="en-US" sz="1600" dirty="0" smtClean="0"/>
              <a:t>Secretariat</a:t>
            </a:r>
          </a:p>
          <a:p>
            <a:pPr lvl="2"/>
            <a:r>
              <a:rPr lang="en-US" sz="1600" dirty="0" smtClean="0"/>
              <a:t>Administrative</a:t>
            </a:r>
          </a:p>
          <a:p>
            <a:pPr lvl="2"/>
            <a:r>
              <a:rPr lang="en-US" sz="1600" dirty="0" smtClean="0"/>
              <a:t>Prepares repots and studies, amongst other things</a:t>
            </a:r>
          </a:p>
        </p:txBody>
      </p:sp>
      <p:pic>
        <p:nvPicPr>
          <p:cNvPr id="8" name="Picture 2" descr="\\w-sch-staff-12\UserDesktops\hahecht\Desktop\147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0406"/>
            <a:ext cx="4038600" cy="30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60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4958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Structure</a:t>
            </a:r>
          </a:p>
          <a:p>
            <a:r>
              <a:rPr lang="en-US" sz="1600" dirty="0" smtClean="0"/>
              <a:t>Five Parts</a:t>
            </a:r>
          </a:p>
          <a:p>
            <a:pPr lvl="1"/>
            <a:r>
              <a:rPr lang="en-US" sz="1600" dirty="0" smtClean="0"/>
              <a:t>Economic and Social Council</a:t>
            </a:r>
          </a:p>
          <a:p>
            <a:pPr lvl="2"/>
            <a:r>
              <a:rPr lang="en-US" sz="1600" dirty="0" smtClean="0"/>
              <a:t>Responsible for cooperation between countries on economic and social issues</a:t>
            </a:r>
          </a:p>
          <a:p>
            <a:pPr lvl="2"/>
            <a:r>
              <a:rPr lang="en-US" sz="1600" dirty="0" smtClean="0"/>
              <a:t>Has 54 members, who are elected by the General Assembly</a:t>
            </a:r>
          </a:p>
          <a:p>
            <a:pPr lvl="1"/>
            <a:r>
              <a:rPr lang="en-US" sz="1600" dirty="0" smtClean="0"/>
              <a:t>Secretariat</a:t>
            </a:r>
          </a:p>
          <a:p>
            <a:pPr lvl="2"/>
            <a:r>
              <a:rPr lang="en-US" sz="1600" dirty="0" smtClean="0"/>
              <a:t>Administrative</a:t>
            </a:r>
          </a:p>
          <a:p>
            <a:pPr lvl="2"/>
            <a:r>
              <a:rPr lang="en-US" sz="1600" dirty="0" smtClean="0"/>
              <a:t>Prepares repots and studies, amongst other things</a:t>
            </a:r>
          </a:p>
          <a:p>
            <a:pPr lvl="1"/>
            <a:r>
              <a:rPr lang="en-US" sz="1600" dirty="0" smtClean="0"/>
              <a:t>International Court of Justice</a:t>
            </a:r>
          </a:p>
          <a:p>
            <a:pPr lvl="2"/>
            <a:r>
              <a:rPr lang="en-US" sz="1600" dirty="0" smtClean="0"/>
              <a:t>Universal court for international law</a:t>
            </a:r>
          </a:p>
          <a:p>
            <a:pPr lvl="2"/>
            <a:r>
              <a:rPr lang="en-US" sz="1600" dirty="0" smtClean="0"/>
              <a:t>Decides disputes between countries that recognize its jurisdiction and issues legal opinions</a:t>
            </a:r>
          </a:p>
          <a:p>
            <a:pPr lvl="2"/>
            <a:r>
              <a:rPr lang="en-US" sz="1600" dirty="0" smtClean="0"/>
              <a:t>Its 15 judges are elected by the General Assembly for 9-year terms</a:t>
            </a:r>
          </a:p>
        </p:txBody>
      </p:sp>
      <p:pic>
        <p:nvPicPr>
          <p:cNvPr id="8" name="Picture 2" descr="\\w-sch-staff-12\UserDesktops\hahecht\Desktop\7678292680bcbc0cd10e6a706700323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8067"/>
            <a:ext cx="4038600" cy="26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60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 Declaration of Human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History</a:t>
            </a:r>
          </a:p>
          <a:p>
            <a:r>
              <a:rPr lang="en-US" sz="2400" dirty="0" smtClean="0"/>
              <a:t>Adopted by the UN General Assembly December 1948</a:t>
            </a:r>
          </a:p>
        </p:txBody>
      </p:sp>
      <p:pic>
        <p:nvPicPr>
          <p:cNvPr id="7" name="Picture 2" descr="\\w-sch-staff-12\UserDesktops\hahecht\Desktop\UDH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673" y="1600200"/>
            <a:ext cx="349765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dirty="0" smtClean="0"/>
              <a:t>Objective:</a:t>
            </a:r>
            <a:br>
              <a:rPr lang="en-US" dirty="0" smtClean="0"/>
            </a:br>
            <a:r>
              <a:rPr lang="en-US" b="1" dirty="0" smtClean="0"/>
              <a:t>Maintaining Peace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399"/>
            <a:ext cx="8153400" cy="401548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WHII.12c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TSWDK of the worldwide impact of World War II by explaining the terms of peace… and the creation of international cooperative organizations and the Universal Declaration of Human Rights (1948).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 Declaration of Human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History</a:t>
            </a:r>
          </a:p>
          <a:p>
            <a:r>
              <a:rPr lang="en-US" sz="2400" dirty="0" smtClean="0"/>
              <a:t>Adopted by the UN General Assembly December 1948</a:t>
            </a:r>
          </a:p>
          <a:p>
            <a:r>
              <a:rPr lang="en-US" sz="2400" dirty="0" smtClean="0"/>
              <a:t>Based on the Four Freedoms, adopted by the Allies during WWII</a:t>
            </a:r>
          </a:p>
        </p:txBody>
      </p:sp>
      <p:pic>
        <p:nvPicPr>
          <p:cNvPr id="7" name="Picture 2" descr="\\w-sch-staff-12\UserDesktops\hahecht\Desktop\at0058a.5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36" y="1600200"/>
            <a:ext cx="310452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7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 Declaration of Human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History</a:t>
            </a:r>
          </a:p>
          <a:p>
            <a:r>
              <a:rPr lang="en-US" sz="2400" dirty="0" smtClean="0"/>
              <a:t>Adopted by the UN General Assembly December 1948</a:t>
            </a:r>
          </a:p>
          <a:p>
            <a:r>
              <a:rPr lang="en-US" sz="2400" dirty="0" smtClean="0"/>
              <a:t>Based on the Four Freedoms, adopted by the Allies during WWII</a:t>
            </a:r>
          </a:p>
          <a:p>
            <a:pPr lvl="1"/>
            <a:r>
              <a:rPr lang="en-US" dirty="0" smtClean="0"/>
              <a:t>Freedom of Speech</a:t>
            </a:r>
          </a:p>
        </p:txBody>
      </p:sp>
      <p:pic>
        <p:nvPicPr>
          <p:cNvPr id="7" name="Picture 2" descr="\\w-sch-staff-12\UserDesktops\hahecht\Desktop\norman-rockwell-the-four-freedms-freedom-of-speech-1942-e12769124332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42" y="1600200"/>
            <a:ext cx="355151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7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 Declaration of Human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History</a:t>
            </a:r>
          </a:p>
          <a:p>
            <a:r>
              <a:rPr lang="en-US" sz="2400" dirty="0" smtClean="0"/>
              <a:t>Adopted by the UN General Assembly December 1948</a:t>
            </a:r>
          </a:p>
          <a:p>
            <a:r>
              <a:rPr lang="en-US" sz="2400" dirty="0" smtClean="0"/>
              <a:t>Based on the Four Freedoms, adopted by the Allies during WWII</a:t>
            </a:r>
          </a:p>
          <a:p>
            <a:pPr lvl="1"/>
            <a:r>
              <a:rPr lang="en-US" dirty="0" smtClean="0"/>
              <a:t>Freedom of Speech</a:t>
            </a:r>
          </a:p>
          <a:p>
            <a:pPr lvl="1"/>
            <a:r>
              <a:rPr lang="en-US" dirty="0" smtClean="0"/>
              <a:t>Freedom of Religion</a:t>
            </a:r>
          </a:p>
        </p:txBody>
      </p:sp>
      <p:pic>
        <p:nvPicPr>
          <p:cNvPr id="7" name="Picture 2" descr="\\w-sch-staff-12\UserDesktops\hahecht\Desktop\illustration_rockwell_freedom_of_religion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677194"/>
            <a:ext cx="3810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7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 Declaration of Human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History</a:t>
            </a:r>
          </a:p>
          <a:p>
            <a:r>
              <a:rPr lang="en-US" sz="2400" dirty="0" smtClean="0"/>
              <a:t>Adopted by the UN General Assembly December 1948</a:t>
            </a:r>
          </a:p>
          <a:p>
            <a:r>
              <a:rPr lang="en-US" sz="2400" dirty="0" smtClean="0"/>
              <a:t>Based on the Four Freedoms, adopted by the Allies during WWII</a:t>
            </a:r>
          </a:p>
          <a:p>
            <a:pPr lvl="1"/>
            <a:r>
              <a:rPr lang="en-US" dirty="0" smtClean="0"/>
              <a:t>Freedom of Speech</a:t>
            </a:r>
          </a:p>
          <a:p>
            <a:pPr lvl="1"/>
            <a:r>
              <a:rPr lang="en-US" dirty="0" smtClean="0"/>
              <a:t>Freedom of Religion</a:t>
            </a:r>
          </a:p>
          <a:p>
            <a:pPr lvl="1"/>
            <a:r>
              <a:rPr lang="en-US" dirty="0" smtClean="0"/>
              <a:t>Freedom from Fear</a:t>
            </a:r>
          </a:p>
        </p:txBody>
      </p:sp>
      <p:pic>
        <p:nvPicPr>
          <p:cNvPr id="7" name="Picture 2" descr="\\w-sch-staff-12\UserDesktops\hahecht\Desktop\Norman-Rockwell-Freedom-from-Fear-19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05" y="1600200"/>
            <a:ext cx="346739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7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 Declaration of Human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History</a:t>
            </a:r>
          </a:p>
          <a:p>
            <a:r>
              <a:rPr lang="en-US" sz="2400" dirty="0" smtClean="0"/>
              <a:t>Adopted by the UN General Assembly December 1948</a:t>
            </a:r>
          </a:p>
          <a:p>
            <a:r>
              <a:rPr lang="en-US" sz="2400" dirty="0" smtClean="0"/>
              <a:t>Based on the Four Freedoms, adopted by the Allies during WWII</a:t>
            </a:r>
          </a:p>
          <a:p>
            <a:pPr lvl="1"/>
            <a:r>
              <a:rPr lang="en-US" dirty="0" smtClean="0"/>
              <a:t>Freedom of Speech</a:t>
            </a:r>
          </a:p>
          <a:p>
            <a:pPr lvl="1"/>
            <a:r>
              <a:rPr lang="en-US" dirty="0" smtClean="0"/>
              <a:t>Freedom of Religion</a:t>
            </a:r>
          </a:p>
          <a:p>
            <a:pPr lvl="1"/>
            <a:r>
              <a:rPr lang="en-US" dirty="0" smtClean="0"/>
              <a:t>Freedom from Fear</a:t>
            </a:r>
          </a:p>
          <a:p>
            <a:pPr lvl="1"/>
            <a:r>
              <a:rPr lang="en-US" dirty="0" smtClean="0"/>
              <a:t>Freedom from Want</a:t>
            </a:r>
            <a:endParaRPr lang="en-US" dirty="0"/>
          </a:p>
        </p:txBody>
      </p:sp>
      <p:pic>
        <p:nvPicPr>
          <p:cNvPr id="7" name="Picture 2" descr="\\w-sch-staff-12\UserDesktops\hahecht\Desktop\Norman-Rockwell-Freedom-from-Want-19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574" y="1600200"/>
            <a:ext cx="354785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7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 Declaration of Human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Content</a:t>
            </a:r>
          </a:p>
          <a:p>
            <a:r>
              <a:rPr lang="en-US" sz="2400" dirty="0" smtClean="0"/>
              <a:t>Provided a code of conduct for the treatment of people under the protection of their government.</a:t>
            </a:r>
          </a:p>
        </p:txBody>
      </p:sp>
      <p:pic>
        <p:nvPicPr>
          <p:cNvPr id="7" name="Picture 2" descr="\\w-sch-staff-12\UserDesktops\hahecht\Desktop\2013-10-16-humanrightsne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171534"/>
            <a:ext cx="2667000" cy="570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33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 Declaration of Human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Content</a:t>
            </a:r>
          </a:p>
          <a:p>
            <a:r>
              <a:rPr lang="en-US" sz="2400" dirty="0" smtClean="0"/>
              <a:t>Provided a code of conduct for the treatment of people under the protection of their government.</a:t>
            </a:r>
          </a:p>
          <a:p>
            <a:r>
              <a:rPr lang="en-US" sz="2400" dirty="0" smtClean="0"/>
              <a:t>To protect the “inherent dignity and… the equal and inalienable rights of all members of the human family…”</a:t>
            </a:r>
          </a:p>
        </p:txBody>
      </p:sp>
      <p:pic>
        <p:nvPicPr>
          <p:cNvPr id="7" name="Picture 2" descr="\\w-sch-staff-12\UserDesktops\hahecht\Desktop\EqualRIght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4350"/>
            <a:ext cx="4038600" cy="285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6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 Declaration of Human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Content</a:t>
            </a:r>
          </a:p>
          <a:p>
            <a:r>
              <a:rPr lang="en-US" sz="2400" dirty="0" smtClean="0"/>
              <a:t>Provided a code of conduct for the treatment of people under the protection of their government.</a:t>
            </a:r>
          </a:p>
          <a:p>
            <a:r>
              <a:rPr lang="en-US" sz="2400" dirty="0" smtClean="0"/>
              <a:t>To protect the “inherent dignity and… the equal and inalienable rights of all members of the human family…”</a:t>
            </a:r>
          </a:p>
          <a:p>
            <a:r>
              <a:rPr lang="en-US" sz="2400" dirty="0" smtClean="0"/>
              <a:t>Forms part of international law</a:t>
            </a:r>
            <a:endParaRPr lang="en-US" sz="2400" dirty="0"/>
          </a:p>
        </p:txBody>
      </p:sp>
      <p:pic>
        <p:nvPicPr>
          <p:cNvPr id="7" name="Picture 2" descr="\\w-sch-staff-12\UserDesktops\hahecht\Desktop\universal-declaration-of-human-right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04956"/>
            <a:ext cx="4038600" cy="29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6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 Atlantic Treaty Organization</a:t>
            </a:r>
            <a:br>
              <a:rPr lang="en-US" dirty="0" smtClean="0"/>
            </a:br>
            <a:r>
              <a:rPr lang="en-US" dirty="0" smtClean="0"/>
              <a:t>(NATO)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8534400" cy="2667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History</a:t>
            </a:r>
          </a:p>
          <a:p>
            <a:r>
              <a:rPr lang="en-US" dirty="0" smtClean="0"/>
              <a:t>Established 1949</a:t>
            </a:r>
          </a:p>
          <a:p>
            <a:r>
              <a:rPr lang="en-US" dirty="0" smtClean="0"/>
              <a:t>An alliance of Western powers to counter the military power of the USSR and to prevent the revival of nationalist militarism.</a:t>
            </a:r>
          </a:p>
          <a:p>
            <a:r>
              <a:rPr lang="en-US" dirty="0" smtClean="0"/>
              <a:t>Relied heavily on US nuclear weapons to deter Soviet invasion of Western Europe.</a:t>
            </a:r>
            <a:endParaRPr lang="en-US" dirty="0"/>
          </a:p>
        </p:txBody>
      </p:sp>
      <p:pic>
        <p:nvPicPr>
          <p:cNvPr id="6" name="Picture 2" descr="C:\Users\hahecht\Desktop\NATO_vs_Warsaw_(1949-1990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79345"/>
            <a:ext cx="8153400" cy="213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18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 Atlantic Treaty Organization</a:t>
            </a:r>
            <a:br>
              <a:rPr lang="en-US" dirty="0" smtClean="0"/>
            </a:br>
            <a:r>
              <a:rPr lang="en-US" dirty="0" smtClean="0"/>
              <a:t>(NATO)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34400" cy="28955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Purpose</a:t>
            </a:r>
          </a:p>
          <a:p>
            <a:r>
              <a:rPr lang="en-US" dirty="0" smtClean="0"/>
              <a:t>Political and Military Alliance:  To safeguard the freedom and security of its members through political and military means.</a:t>
            </a:r>
          </a:p>
          <a:p>
            <a:r>
              <a:rPr lang="en-US" dirty="0" smtClean="0"/>
              <a:t>Collective Defense:  An attack against one or several members is considered an attack against all.</a:t>
            </a:r>
          </a:p>
          <a:p>
            <a:r>
              <a:rPr lang="en-US" dirty="0" smtClean="0"/>
              <a:t>Transatlantic Link:  An alliance of countries from Europe and North America.  Provides a unique link between these two continents for consultation and cooperation in the field of defense and security and the conduct of multinational crisis-management operations.</a:t>
            </a:r>
            <a:endParaRPr lang="en-US" dirty="0"/>
          </a:p>
        </p:txBody>
      </p:sp>
      <p:pic>
        <p:nvPicPr>
          <p:cNvPr id="6" name="Picture 2" descr="C:\Users\hahecht\Desktop\NATO_vs_Warsaw_(1949-1990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79345"/>
            <a:ext cx="8153400" cy="213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95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Reconstructing Germany</a:t>
            </a:r>
          </a:p>
          <a:p>
            <a:r>
              <a:rPr lang="en-US" dirty="0" smtClean="0"/>
              <a:t>Reconstructing Japan</a:t>
            </a:r>
            <a:endParaRPr lang="en-US" dirty="0" smtClean="0"/>
          </a:p>
          <a:p>
            <a:r>
              <a:rPr lang="en-US" dirty="0" smtClean="0"/>
              <a:t>United </a:t>
            </a:r>
            <a:r>
              <a:rPr lang="en-US" dirty="0" smtClean="0"/>
              <a:t>Nations</a:t>
            </a:r>
          </a:p>
          <a:p>
            <a:r>
              <a:rPr lang="en-US" dirty="0" smtClean="0"/>
              <a:t>Universal Declaration of Human Rights</a:t>
            </a:r>
          </a:p>
          <a:p>
            <a:r>
              <a:rPr lang="en-US" dirty="0" smtClean="0"/>
              <a:t>NATO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 Atlantic Treaty Organization</a:t>
            </a:r>
            <a:br>
              <a:rPr lang="en-US" dirty="0" smtClean="0"/>
            </a:br>
            <a:r>
              <a:rPr lang="en-US" dirty="0" smtClean="0"/>
              <a:t>(NATO)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85344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Members</a:t>
            </a:r>
          </a:p>
          <a:p>
            <a:r>
              <a:rPr lang="en-US" dirty="0" smtClean="0"/>
              <a:t>12 Original Members</a:t>
            </a:r>
          </a:p>
          <a:p>
            <a:pPr lvl="1"/>
            <a:r>
              <a:rPr lang="en-US" dirty="0" smtClean="0"/>
              <a:t>Belgium, Canada, Denmark, France, Iceland, Italy, Luxembourg, Netherlands, Norway, Portugal, UK, and US</a:t>
            </a:r>
          </a:p>
          <a:p>
            <a:r>
              <a:rPr lang="en-US" dirty="0" smtClean="0"/>
              <a:t>28 members today</a:t>
            </a:r>
            <a:endParaRPr lang="en-US" dirty="0"/>
          </a:p>
        </p:txBody>
      </p:sp>
      <p:pic>
        <p:nvPicPr>
          <p:cNvPr id="6" name="Picture 2" descr="C:\Users\hahecht\Desktop\NATO_vs_Warsaw_(1949-1990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79345"/>
            <a:ext cx="8153400" cy="213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95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 Atlantic Treaty Organization</a:t>
            </a:r>
            <a:br>
              <a:rPr lang="en-US" dirty="0" smtClean="0"/>
            </a:br>
            <a:r>
              <a:rPr lang="en-US" dirty="0" smtClean="0"/>
              <a:t>(NATO)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85344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Warsaw Pact</a:t>
            </a:r>
          </a:p>
          <a:p>
            <a:r>
              <a:rPr lang="en-US" dirty="0" smtClean="0"/>
              <a:t>Established 1955 in response to NATO</a:t>
            </a:r>
          </a:p>
          <a:p>
            <a:r>
              <a:rPr lang="en-US" dirty="0" smtClean="0"/>
              <a:t>Purpose:  Alliance of Soviet Union and Eastern bloc.</a:t>
            </a:r>
          </a:p>
          <a:p>
            <a:r>
              <a:rPr lang="en-US" dirty="0" smtClean="0"/>
              <a:t>Members:  Albania, Bulgaria, Czechoslovakia, East Germany, Hungary, Poland, Romania, Soviet Union</a:t>
            </a:r>
            <a:endParaRPr lang="en-US" dirty="0"/>
          </a:p>
        </p:txBody>
      </p:sp>
      <p:pic>
        <p:nvPicPr>
          <p:cNvPr id="6" name="Picture 2" descr="C:\Users\hahecht\Desktop\NATO_vs_Warsaw_(1949-1990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79345"/>
            <a:ext cx="8153400" cy="213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95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Western Europe and Japan were rebuilt to promote stable democratic governments and a healthy world economy… and to prevent the spread </a:t>
            </a:r>
            <a:r>
              <a:rPr lang="en-US" smtClean="0"/>
              <a:t>of communism!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outcomes of WWII include the establishment of international cooperative organizations such as the United Nations, the North Atlantic Treaty Organization, and the Warsaw Pact.</a:t>
            </a:r>
          </a:p>
          <a:p>
            <a:r>
              <a:rPr lang="en-US" dirty="0" smtClean="0"/>
              <a:t>The Universal Declaration of Human Rights arose directly from the experience of WWII and is the first global expression of rights to which all human beings are inherently entitled.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7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3BG108M2\MC9003906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604"/>
            <a:ext cx="5791200" cy="62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Reconstructing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Potsdam Conference</a:t>
            </a:r>
          </a:p>
          <a:p>
            <a:r>
              <a:rPr lang="en-US" dirty="0" smtClean="0"/>
              <a:t>All agreed:</a:t>
            </a:r>
          </a:p>
          <a:p>
            <a:pPr lvl="1"/>
            <a:r>
              <a:rPr lang="en-US" dirty="0" smtClean="0"/>
              <a:t>Germany should remain a single country, but to be divided (see below)</a:t>
            </a:r>
          </a:p>
          <a:p>
            <a:pPr lvl="1"/>
            <a:r>
              <a:rPr lang="en-US" dirty="0" smtClean="0"/>
              <a:t>Germany must be demilitarized</a:t>
            </a:r>
          </a:p>
          <a:p>
            <a:pPr lvl="1"/>
            <a:r>
              <a:rPr lang="en-US" dirty="0" smtClean="0"/>
              <a:t>Germany must pay reparations (again!)</a:t>
            </a:r>
          </a:p>
          <a:p>
            <a:pPr lvl="1"/>
            <a:r>
              <a:rPr lang="en-US" dirty="0" smtClean="0"/>
              <a:t>Nazi party outlawed</a:t>
            </a:r>
          </a:p>
          <a:p>
            <a:pPr lvl="1"/>
            <a:r>
              <a:rPr lang="en-US" dirty="0" smtClean="0"/>
              <a:t>German government should be democratic</a:t>
            </a:r>
          </a:p>
          <a:p>
            <a:pPr lvl="1"/>
            <a:r>
              <a:rPr lang="en-US" dirty="0" smtClean="0"/>
              <a:t>Individuals responsible for war crimes brought to trial (Nuremberg Trials)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8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Reconstructing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Division</a:t>
            </a:r>
          </a:p>
          <a:p>
            <a:r>
              <a:rPr lang="en-US" sz="2200" dirty="0" smtClean="0"/>
              <a:t>Both Germany (and Berlin) and Austria (and Vienna) were divided into four zones of military occupation:</a:t>
            </a:r>
          </a:p>
          <a:p>
            <a:pPr lvl="1"/>
            <a:r>
              <a:rPr lang="en-US" sz="2200" dirty="0" smtClean="0"/>
              <a:t>Soviets control East Germany (and East Berlin)</a:t>
            </a:r>
          </a:p>
          <a:p>
            <a:pPr lvl="1"/>
            <a:r>
              <a:rPr lang="en-US" sz="2200" dirty="0" smtClean="0"/>
              <a:t>Western allies (U.S. Britain, French) control West Germany (and West Berlin)</a:t>
            </a:r>
          </a:p>
          <a:p>
            <a:r>
              <a:rPr lang="en-US" sz="2200" dirty="0" smtClean="0"/>
              <a:t>Division was supposed to be temporary with a peace settlement to be arranged later.</a:t>
            </a:r>
            <a:endParaRPr lang="en-US" sz="2200" dirty="0"/>
          </a:p>
        </p:txBody>
      </p:sp>
      <p:pic>
        <p:nvPicPr>
          <p:cNvPr id="6" name="Picture 2" descr="C:\Users\hahecht\Desktop\map_html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45966"/>
            <a:ext cx="4038600" cy="283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58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Reconstructing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Political Development</a:t>
            </a:r>
          </a:p>
          <a:p>
            <a:r>
              <a:rPr lang="en-US" dirty="0" smtClean="0"/>
              <a:t>Democratic government installed in West Germany and West Berlin</a:t>
            </a:r>
          </a:p>
          <a:p>
            <a:pPr lvl="1"/>
            <a:r>
              <a:rPr lang="en-US" dirty="0" smtClean="0"/>
              <a:t>West German government dominated by the Christian Democrats and the Social Democrats</a:t>
            </a:r>
          </a:p>
          <a:p>
            <a:pPr lvl="1"/>
            <a:r>
              <a:rPr lang="en-US" dirty="0" smtClean="0"/>
              <a:t>Dedicated to fighting communism and the Soviets</a:t>
            </a:r>
          </a:p>
          <a:p>
            <a:r>
              <a:rPr lang="en-US" dirty="0" smtClean="0"/>
              <a:t>East Germany and East Berlin fall under Soviet control (Iron Curtain)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Reconstructing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876800" cy="571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 smtClean="0"/>
              <a:t>Economic Development</a:t>
            </a:r>
          </a:p>
          <a:p>
            <a:r>
              <a:rPr lang="en-US" sz="1700" dirty="0" smtClean="0"/>
              <a:t>Marshall Plan</a:t>
            </a:r>
          </a:p>
          <a:p>
            <a:pPr lvl="1"/>
            <a:r>
              <a:rPr lang="en-US" sz="1700" dirty="0" smtClean="0"/>
              <a:t>American program named for Secretary of State (and general during the war) George Marshall.</a:t>
            </a:r>
          </a:p>
          <a:p>
            <a:pPr lvl="1"/>
            <a:r>
              <a:rPr lang="en-US" sz="1700" dirty="0" smtClean="0"/>
              <a:t>Purpose was to help Europe rebuild in order to prevent the spread of communism</a:t>
            </a:r>
            <a:r>
              <a:rPr lang="en-US" sz="2700" dirty="0" smtClean="0"/>
              <a:t>.</a:t>
            </a:r>
          </a:p>
        </p:txBody>
      </p:sp>
      <p:pic>
        <p:nvPicPr>
          <p:cNvPr id="6" name="Content Placeholder 5" descr="C:\Users\hahecht\Desktop\200px-US-MarshallPlanAid-Logo.pn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733800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0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Reconstructing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876800" cy="57149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700" dirty="0" smtClean="0"/>
              <a:t>Economic Development</a:t>
            </a:r>
          </a:p>
          <a:p>
            <a:r>
              <a:rPr lang="en-US" sz="2700" dirty="0" smtClean="0"/>
              <a:t>Marshall Plan</a:t>
            </a:r>
          </a:p>
          <a:p>
            <a:pPr lvl="1"/>
            <a:r>
              <a:rPr lang="en-US" sz="2700" dirty="0" smtClean="0"/>
              <a:t>American program named for Secretary of State (and general during the war) George Marshall.</a:t>
            </a:r>
          </a:p>
          <a:p>
            <a:pPr lvl="1"/>
            <a:r>
              <a:rPr lang="en-US" sz="2700" dirty="0" smtClean="0"/>
              <a:t>Purpose was to help Europe rebuild in order to prevent the spread of communism.</a:t>
            </a:r>
          </a:p>
          <a:p>
            <a:pPr lvl="1"/>
            <a:r>
              <a:rPr lang="en-US" sz="2700" dirty="0" smtClean="0"/>
              <a:t>European nations received nearly $13 billion in aid, which initially resulted in shipments of goods, staples, fuel, and machinery from the U.S. and later resulted in investment in industrial capacity in Europe.</a:t>
            </a:r>
          </a:p>
          <a:p>
            <a:r>
              <a:rPr lang="en-US" sz="2700" dirty="0"/>
              <a:t>With foreign </a:t>
            </a:r>
            <a:r>
              <a:rPr lang="en-US" sz="2700" dirty="0" smtClean="0"/>
              <a:t>aid, </a:t>
            </a:r>
            <a:r>
              <a:rPr lang="en-US" sz="2700" dirty="0"/>
              <a:t>the West German government provided housing and jobs to many refugees from East Germany and other European nations.</a:t>
            </a:r>
          </a:p>
          <a:p>
            <a:r>
              <a:rPr lang="en-US" sz="2700" dirty="0"/>
              <a:t>The labor of these refugees contributed to West Germany’s rapidly growing economy.</a:t>
            </a:r>
          </a:p>
          <a:p>
            <a:r>
              <a:rPr lang="en-US" sz="2700" dirty="0"/>
              <a:t>German industry flourished, thanks to technological innovation, a commitment to quality, and few labor troubles.</a:t>
            </a:r>
          </a:p>
          <a:p>
            <a:r>
              <a:rPr lang="en-US" sz="2700" dirty="0"/>
              <a:t>By 1958, West Germany was the leading industrial nation in Western Europe.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C:\Users\hahecht\Desktop\political_cartoon_1934_chicago_tribune.gif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561" y="1600200"/>
            <a:ext cx="396883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9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1786</Words>
  <Application>Microsoft Office PowerPoint</Application>
  <PresentationFormat>On-screen Show (4:3)</PresentationFormat>
  <Paragraphs>257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Wingdings</vt:lpstr>
      <vt:lpstr>Office Theme</vt:lpstr>
      <vt:lpstr>Do Now:</vt:lpstr>
      <vt:lpstr>Do Now:</vt:lpstr>
      <vt:lpstr>Objective: Maintaining Peace</vt:lpstr>
      <vt:lpstr>Maintaining Peace</vt:lpstr>
      <vt:lpstr>Reconstructing Germany</vt:lpstr>
      <vt:lpstr>Reconstructing Germany</vt:lpstr>
      <vt:lpstr>Reconstructing Germany</vt:lpstr>
      <vt:lpstr>Reconstructing Germany</vt:lpstr>
      <vt:lpstr>Reconstructing Germany</vt:lpstr>
      <vt:lpstr>Reconstructing Japan</vt:lpstr>
      <vt:lpstr>Reconstructing Japan</vt:lpstr>
      <vt:lpstr>United Nations</vt:lpstr>
      <vt:lpstr>United Nations</vt:lpstr>
      <vt:lpstr>United Nations</vt:lpstr>
      <vt:lpstr>United Nations</vt:lpstr>
      <vt:lpstr>United Nations</vt:lpstr>
      <vt:lpstr>United Nations</vt:lpstr>
      <vt:lpstr>United Nations</vt:lpstr>
      <vt:lpstr>United Nations</vt:lpstr>
      <vt:lpstr>United Nations</vt:lpstr>
      <vt:lpstr>United Nations</vt:lpstr>
      <vt:lpstr>United Nations</vt:lpstr>
      <vt:lpstr>United Nations</vt:lpstr>
      <vt:lpstr>United Nations</vt:lpstr>
      <vt:lpstr>United Nations</vt:lpstr>
      <vt:lpstr>United Nations</vt:lpstr>
      <vt:lpstr>United Nations</vt:lpstr>
      <vt:lpstr>United Nations</vt:lpstr>
      <vt:lpstr>Universal Declaration of Human Rights</vt:lpstr>
      <vt:lpstr>Universal Declaration of Human Rights</vt:lpstr>
      <vt:lpstr>Universal Declaration of Human Rights</vt:lpstr>
      <vt:lpstr>Universal Declaration of Human Rights</vt:lpstr>
      <vt:lpstr>Universal Declaration of Human Rights</vt:lpstr>
      <vt:lpstr>Universal Declaration of Human Rights</vt:lpstr>
      <vt:lpstr>Universal Declaration of Human Rights</vt:lpstr>
      <vt:lpstr>Universal Declaration of Human Rights</vt:lpstr>
      <vt:lpstr>Universal Declaration of Human Rights</vt:lpstr>
      <vt:lpstr>North Atlantic Treaty Organization (NATO)</vt:lpstr>
      <vt:lpstr>North Atlantic Treaty Organization (NATO)</vt:lpstr>
      <vt:lpstr>North Atlantic Treaty Organization (NATO)</vt:lpstr>
      <vt:lpstr>North Atlantic Treaty Organization (NATO)</vt:lpstr>
      <vt:lpstr>Conclusion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Hana A. Hecht (hahecht)</dc:creator>
  <cp:lastModifiedBy>Hana A. Hecht (hahecht)</cp:lastModifiedBy>
  <cp:revision>16</cp:revision>
  <dcterms:created xsi:type="dcterms:W3CDTF">2014-04-07T17:05:12Z</dcterms:created>
  <dcterms:modified xsi:type="dcterms:W3CDTF">2016-04-12T02:56:08Z</dcterms:modified>
</cp:coreProperties>
</file>