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9" r:id="rId3"/>
    <p:sldId id="260" r:id="rId4"/>
    <p:sldId id="261" r:id="rId5"/>
    <p:sldId id="262" r:id="rId6"/>
    <p:sldId id="263" r:id="rId7"/>
    <p:sldId id="267" r:id="rId8"/>
    <p:sldId id="265" r:id="rId9"/>
    <p:sldId id="268" r:id="rId10"/>
    <p:sldId id="266" r:id="rId11"/>
    <p:sldId id="269" r:id="rId12"/>
    <p:sldId id="271" r:id="rId13"/>
    <p:sldId id="272" r:id="rId14"/>
    <p:sldId id="290" r:id="rId15"/>
    <p:sldId id="291" r:id="rId16"/>
    <p:sldId id="296" r:id="rId17"/>
    <p:sldId id="297" r:id="rId18"/>
    <p:sldId id="298" r:id="rId19"/>
    <p:sldId id="299" r:id="rId20"/>
    <p:sldId id="300" r:id="rId21"/>
    <p:sldId id="301" r:id="rId22"/>
    <p:sldId id="302" r:id="rId23"/>
    <p:sldId id="303" r:id="rId24"/>
    <p:sldId id="270" r:id="rId25"/>
    <p:sldId id="273" r:id="rId26"/>
    <p:sldId id="274" r:id="rId27"/>
    <p:sldId id="275" r:id="rId28"/>
    <p:sldId id="292" r:id="rId29"/>
    <p:sldId id="293" r:id="rId30"/>
    <p:sldId id="294" r:id="rId31"/>
    <p:sldId id="295" r:id="rId32"/>
    <p:sldId id="289" r:id="rId33"/>
    <p:sldId id="256" r:id="rId34"/>
    <p:sldId id="258" r:id="rId35"/>
    <p:sldId id="257" r:id="rId36"/>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7" autoAdjust="0"/>
    <p:restoredTop sz="86449" autoAdjust="0"/>
  </p:normalViewPr>
  <p:slideViewPr>
    <p:cSldViewPr>
      <p:cViewPr varScale="1">
        <p:scale>
          <a:sx n="67" d="100"/>
          <a:sy n="67" d="100"/>
        </p:scale>
        <p:origin x="60"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0A5A74-C085-4180-91A4-C60C8AA0BF39}"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7AA1E-7964-4156-90CB-0B0A9084EBC3}" type="slidenum">
              <a:rPr lang="en-US" smtClean="0"/>
              <a:t>‹#›</a:t>
            </a:fld>
            <a:endParaRPr lang="en-US"/>
          </a:p>
        </p:txBody>
      </p:sp>
    </p:spTree>
    <p:extLst>
      <p:ext uri="{BB962C8B-B14F-4D97-AF65-F5344CB8AC3E}">
        <p14:creationId xmlns:p14="http://schemas.microsoft.com/office/powerpoint/2010/main" val="220553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A5A74-C085-4180-91A4-C60C8AA0BF39}"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7AA1E-7964-4156-90CB-0B0A9084EBC3}" type="slidenum">
              <a:rPr lang="en-US" smtClean="0"/>
              <a:t>‹#›</a:t>
            </a:fld>
            <a:endParaRPr lang="en-US"/>
          </a:p>
        </p:txBody>
      </p:sp>
    </p:spTree>
    <p:extLst>
      <p:ext uri="{BB962C8B-B14F-4D97-AF65-F5344CB8AC3E}">
        <p14:creationId xmlns:p14="http://schemas.microsoft.com/office/powerpoint/2010/main" val="398814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A5A74-C085-4180-91A4-C60C8AA0BF39}"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7AA1E-7964-4156-90CB-0B0A9084EBC3}" type="slidenum">
              <a:rPr lang="en-US" smtClean="0"/>
              <a:t>‹#›</a:t>
            </a:fld>
            <a:endParaRPr lang="en-US"/>
          </a:p>
        </p:txBody>
      </p:sp>
    </p:spTree>
    <p:extLst>
      <p:ext uri="{BB962C8B-B14F-4D97-AF65-F5344CB8AC3E}">
        <p14:creationId xmlns:p14="http://schemas.microsoft.com/office/powerpoint/2010/main" val="41172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A5A74-C085-4180-91A4-C60C8AA0BF39}"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7AA1E-7964-4156-90CB-0B0A9084EBC3}" type="slidenum">
              <a:rPr lang="en-US" smtClean="0"/>
              <a:t>‹#›</a:t>
            </a:fld>
            <a:endParaRPr lang="en-US"/>
          </a:p>
        </p:txBody>
      </p:sp>
    </p:spTree>
    <p:extLst>
      <p:ext uri="{BB962C8B-B14F-4D97-AF65-F5344CB8AC3E}">
        <p14:creationId xmlns:p14="http://schemas.microsoft.com/office/powerpoint/2010/main" val="218460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0A5A74-C085-4180-91A4-C60C8AA0BF39}"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7AA1E-7964-4156-90CB-0B0A9084EBC3}" type="slidenum">
              <a:rPr lang="en-US" smtClean="0"/>
              <a:t>‹#›</a:t>
            </a:fld>
            <a:endParaRPr lang="en-US"/>
          </a:p>
        </p:txBody>
      </p:sp>
    </p:spTree>
    <p:extLst>
      <p:ext uri="{BB962C8B-B14F-4D97-AF65-F5344CB8AC3E}">
        <p14:creationId xmlns:p14="http://schemas.microsoft.com/office/powerpoint/2010/main" val="372967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0A5A74-C085-4180-91A4-C60C8AA0BF39}"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7AA1E-7964-4156-90CB-0B0A9084EBC3}" type="slidenum">
              <a:rPr lang="en-US" smtClean="0"/>
              <a:t>‹#›</a:t>
            </a:fld>
            <a:endParaRPr lang="en-US"/>
          </a:p>
        </p:txBody>
      </p:sp>
    </p:spTree>
    <p:extLst>
      <p:ext uri="{BB962C8B-B14F-4D97-AF65-F5344CB8AC3E}">
        <p14:creationId xmlns:p14="http://schemas.microsoft.com/office/powerpoint/2010/main" val="48537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0A5A74-C085-4180-91A4-C60C8AA0BF39}" type="datetimeFigureOut">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A7AA1E-7964-4156-90CB-0B0A9084EBC3}" type="slidenum">
              <a:rPr lang="en-US" smtClean="0"/>
              <a:t>‹#›</a:t>
            </a:fld>
            <a:endParaRPr lang="en-US"/>
          </a:p>
        </p:txBody>
      </p:sp>
    </p:spTree>
    <p:extLst>
      <p:ext uri="{BB962C8B-B14F-4D97-AF65-F5344CB8AC3E}">
        <p14:creationId xmlns:p14="http://schemas.microsoft.com/office/powerpoint/2010/main" val="56496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0A5A74-C085-4180-91A4-C60C8AA0BF39}" type="datetimeFigureOut">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A7AA1E-7964-4156-90CB-0B0A9084EBC3}" type="slidenum">
              <a:rPr lang="en-US" smtClean="0"/>
              <a:t>‹#›</a:t>
            </a:fld>
            <a:endParaRPr lang="en-US"/>
          </a:p>
        </p:txBody>
      </p:sp>
    </p:spTree>
    <p:extLst>
      <p:ext uri="{BB962C8B-B14F-4D97-AF65-F5344CB8AC3E}">
        <p14:creationId xmlns:p14="http://schemas.microsoft.com/office/powerpoint/2010/main" val="199509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A5A74-C085-4180-91A4-C60C8AA0BF39}" type="datetimeFigureOut">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A7AA1E-7964-4156-90CB-0B0A9084EBC3}" type="slidenum">
              <a:rPr lang="en-US" smtClean="0"/>
              <a:t>‹#›</a:t>
            </a:fld>
            <a:endParaRPr lang="en-US"/>
          </a:p>
        </p:txBody>
      </p:sp>
    </p:spTree>
    <p:extLst>
      <p:ext uri="{BB962C8B-B14F-4D97-AF65-F5344CB8AC3E}">
        <p14:creationId xmlns:p14="http://schemas.microsoft.com/office/powerpoint/2010/main" val="65024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A5A74-C085-4180-91A4-C60C8AA0BF39}"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7AA1E-7964-4156-90CB-0B0A9084EBC3}" type="slidenum">
              <a:rPr lang="en-US" smtClean="0"/>
              <a:t>‹#›</a:t>
            </a:fld>
            <a:endParaRPr lang="en-US"/>
          </a:p>
        </p:txBody>
      </p:sp>
    </p:spTree>
    <p:extLst>
      <p:ext uri="{BB962C8B-B14F-4D97-AF65-F5344CB8AC3E}">
        <p14:creationId xmlns:p14="http://schemas.microsoft.com/office/powerpoint/2010/main" val="372203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A5A74-C085-4180-91A4-C60C8AA0BF39}"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7AA1E-7964-4156-90CB-0B0A9084EBC3}" type="slidenum">
              <a:rPr lang="en-US" smtClean="0"/>
              <a:t>‹#›</a:t>
            </a:fld>
            <a:endParaRPr lang="en-US"/>
          </a:p>
        </p:txBody>
      </p:sp>
    </p:spTree>
    <p:extLst>
      <p:ext uri="{BB962C8B-B14F-4D97-AF65-F5344CB8AC3E}">
        <p14:creationId xmlns:p14="http://schemas.microsoft.com/office/powerpoint/2010/main" val="362994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A5A74-C085-4180-91A4-C60C8AA0BF39}" type="datetimeFigureOut">
              <a:rPr lang="en-US" smtClean="0"/>
              <a:t>4/21/2016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7AA1E-7964-4156-90CB-0B0A9084EBC3}" type="slidenum">
              <a:rPr lang="en-US" smtClean="0"/>
              <a:t>‹#›</a:t>
            </a:fld>
            <a:endParaRPr lang="en-US"/>
          </a:p>
        </p:txBody>
      </p:sp>
    </p:spTree>
    <p:extLst>
      <p:ext uri="{BB962C8B-B14F-4D97-AF65-F5344CB8AC3E}">
        <p14:creationId xmlns:p14="http://schemas.microsoft.com/office/powerpoint/2010/main" val="194726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2000" dirty="0" smtClean="0"/>
              <a:t>Do Now:</a:t>
            </a:r>
            <a:br>
              <a:rPr lang="en-US" sz="2000" dirty="0" smtClean="0"/>
            </a:br>
            <a:r>
              <a:rPr lang="en-US" sz="2000" dirty="0" smtClean="0"/>
              <a:t>Turn in Night Three question.  Then grab </a:t>
            </a:r>
            <a:r>
              <a:rPr lang="en-US" sz="2000" dirty="0" smtClean="0"/>
              <a:t>today’s Agenda (11:1).</a:t>
            </a:r>
            <a:br>
              <a:rPr lang="en-US" sz="2000" dirty="0" smtClean="0"/>
            </a:br>
            <a:r>
              <a:rPr lang="en-US" sz="2400" dirty="0" smtClean="0"/>
              <a:t>Look at the following cartoon.  Complete the speech bubbles!</a:t>
            </a:r>
            <a:endParaRPr lang="en-US" sz="2400" dirty="0"/>
          </a:p>
        </p:txBody>
      </p:sp>
      <p:pic>
        <p:nvPicPr>
          <p:cNvPr id="6" name="Picture 3" descr="C:\Users\hahecht\Desktop\Capture.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42869" y="2332037"/>
            <a:ext cx="6858261" cy="452596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6629400" y="1600200"/>
            <a:ext cx="1905000" cy="1143000"/>
          </a:xfrm>
          <a:prstGeom prst="wedgeRoundRectCallout">
            <a:avLst>
              <a:gd name="adj1" fmla="val -34651"/>
              <a:gd name="adj2" fmla="val 9037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457200" y="1905000"/>
            <a:ext cx="2133600" cy="1219200"/>
          </a:xfrm>
          <a:prstGeom prst="wedgeRoundRectCallout">
            <a:avLst>
              <a:gd name="adj1" fmla="val 74622"/>
              <a:gd name="adj2" fmla="val 386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153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vs. US</a:t>
            </a:r>
            <a:endParaRPr lang="en-US" dirty="0"/>
          </a:p>
        </p:txBody>
      </p:sp>
      <p:sp>
        <p:nvSpPr>
          <p:cNvPr id="3" name="Content Placeholder 2"/>
          <p:cNvSpPr>
            <a:spLocks noGrp="1"/>
          </p:cNvSpPr>
          <p:nvPr>
            <p:ph sz="half" idx="1"/>
          </p:nvPr>
        </p:nvSpPr>
        <p:spPr/>
        <p:txBody>
          <a:bodyPr/>
          <a:lstStyle/>
          <a:p>
            <a:pPr marL="0" indent="0">
              <a:buNone/>
            </a:pPr>
            <a:r>
              <a:rPr lang="en-US" dirty="0" smtClean="0"/>
              <a:t>Cold War</a:t>
            </a:r>
          </a:p>
          <a:p>
            <a:r>
              <a:rPr lang="en-US" dirty="0" smtClean="0"/>
              <a:t>Eastern Bloc</a:t>
            </a:r>
          </a:p>
          <a:p>
            <a:pPr marL="0" indent="0">
              <a:buNone/>
            </a:pPr>
            <a:endParaRPr lang="en-US" dirty="0" smtClean="0"/>
          </a:p>
        </p:txBody>
      </p:sp>
      <p:pic>
        <p:nvPicPr>
          <p:cNvPr id="7" name="Picture 2" descr="C:\Users\hahecht\Desktop\eurasia.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459430"/>
            <a:ext cx="4038600" cy="280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42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Iron Curtain</a:t>
            </a:r>
            <a:endParaRPr lang="en-US" dirty="0"/>
          </a:p>
        </p:txBody>
      </p:sp>
      <p:sp>
        <p:nvSpPr>
          <p:cNvPr id="3" name="Content Placeholder 2"/>
          <p:cNvSpPr>
            <a:spLocks noGrp="1"/>
          </p:cNvSpPr>
          <p:nvPr>
            <p:ph sz="half" idx="1"/>
          </p:nvPr>
        </p:nvSpPr>
        <p:spPr/>
        <p:txBody>
          <a:bodyPr/>
          <a:lstStyle/>
          <a:p>
            <a:pPr marL="0" indent="0">
              <a:buNone/>
            </a:pPr>
            <a:r>
              <a:rPr lang="en-US" dirty="0"/>
              <a:t>Cold War</a:t>
            </a:r>
          </a:p>
          <a:p>
            <a:r>
              <a:rPr lang="en-US" dirty="0"/>
              <a:t>Eastern </a:t>
            </a:r>
            <a:r>
              <a:rPr lang="en-US" dirty="0" smtClean="0"/>
              <a:t>Bloc</a:t>
            </a:r>
          </a:p>
          <a:p>
            <a:pPr lvl="1"/>
            <a:r>
              <a:rPr lang="en-US" dirty="0" smtClean="0"/>
              <a:t>Satellite nations under Soviet control</a:t>
            </a:r>
          </a:p>
          <a:p>
            <a:pPr lvl="1"/>
            <a:r>
              <a:rPr lang="en-US" dirty="0" smtClean="0"/>
              <a:t>Poland, East Germany, Czechoslovakia, Hungary, Romania, Bulgaria, Albania</a:t>
            </a:r>
            <a:endParaRPr lang="en-US" dirty="0"/>
          </a:p>
        </p:txBody>
      </p:sp>
      <p:pic>
        <p:nvPicPr>
          <p:cNvPr id="9" name="Picture 2" descr="C:\Users\hahecht\Desktop\eastbloc.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459430"/>
            <a:ext cx="4038600" cy="280750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5486400" y="1905000"/>
            <a:ext cx="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88172" y="1759803"/>
            <a:ext cx="2055628" cy="830997"/>
          </a:xfrm>
          <a:prstGeom prst="rect">
            <a:avLst/>
          </a:prstGeom>
          <a:noFill/>
        </p:spPr>
        <p:txBody>
          <a:bodyPr wrap="square" rtlCol="0">
            <a:spAutoFit/>
          </a:bodyPr>
          <a:lstStyle/>
          <a:p>
            <a:r>
              <a:rPr lang="en-US" sz="2400" dirty="0" smtClean="0"/>
              <a:t>Soviet satellite nations</a:t>
            </a:r>
            <a:endParaRPr lang="en-US" sz="2400" dirty="0"/>
          </a:p>
        </p:txBody>
      </p:sp>
    </p:spTree>
    <p:extLst>
      <p:ext uri="{BB962C8B-B14F-4D97-AF65-F5344CB8AC3E}">
        <p14:creationId xmlns:p14="http://schemas.microsoft.com/office/powerpoint/2010/main" val="337906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vs. US</a:t>
            </a:r>
            <a:endParaRPr lang="en-US" dirty="0"/>
          </a:p>
        </p:txBody>
      </p:sp>
      <p:sp>
        <p:nvSpPr>
          <p:cNvPr id="3" name="Content Placeholder 2"/>
          <p:cNvSpPr>
            <a:spLocks noGrp="1"/>
          </p:cNvSpPr>
          <p:nvPr>
            <p:ph sz="half" idx="1"/>
          </p:nvPr>
        </p:nvSpPr>
        <p:spPr/>
        <p:txBody>
          <a:bodyPr/>
          <a:lstStyle/>
          <a:p>
            <a:pPr marL="0" indent="0">
              <a:buNone/>
            </a:pPr>
            <a:r>
              <a:rPr lang="en-US" dirty="0"/>
              <a:t>Cold War</a:t>
            </a:r>
          </a:p>
          <a:p>
            <a:r>
              <a:rPr lang="en-US" dirty="0"/>
              <a:t>Eastern Bloc</a:t>
            </a:r>
          </a:p>
          <a:p>
            <a:pPr lvl="1"/>
            <a:r>
              <a:rPr lang="en-US" dirty="0" smtClean="0"/>
              <a:t>Satellite nations under Soviet control</a:t>
            </a:r>
          </a:p>
          <a:p>
            <a:pPr lvl="1"/>
            <a:r>
              <a:rPr lang="en-US" dirty="0" smtClean="0"/>
              <a:t>Poland, East Germany, Czechoslovakia, Hungary, Romania, Bulgaria, Albania</a:t>
            </a:r>
            <a:endParaRPr lang="en-US" dirty="0"/>
          </a:p>
        </p:txBody>
      </p:sp>
      <p:pic>
        <p:nvPicPr>
          <p:cNvPr id="8" name="Picture 2" descr="C:\Users\hahecht\Desktop\ossrc.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459430"/>
            <a:ext cx="4038600" cy="280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061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vs. US</a:t>
            </a:r>
            <a:endParaRPr lang="en-US" dirty="0"/>
          </a:p>
        </p:txBody>
      </p:sp>
      <p:sp>
        <p:nvSpPr>
          <p:cNvPr id="3" name="Content Placeholder 2"/>
          <p:cNvSpPr>
            <a:spLocks noGrp="1"/>
          </p:cNvSpPr>
          <p:nvPr>
            <p:ph sz="half" idx="1"/>
          </p:nvPr>
        </p:nvSpPr>
        <p:spPr>
          <a:xfrm>
            <a:off x="457200" y="1600200"/>
            <a:ext cx="4038600" cy="5257800"/>
          </a:xfrm>
        </p:spPr>
        <p:txBody>
          <a:bodyPr>
            <a:normAutofit/>
          </a:bodyPr>
          <a:lstStyle/>
          <a:p>
            <a:pPr marL="0" indent="0">
              <a:buNone/>
            </a:pPr>
            <a:r>
              <a:rPr lang="en-US" sz="2000" dirty="0" smtClean="0"/>
              <a:t>Cold War</a:t>
            </a:r>
          </a:p>
          <a:p>
            <a:r>
              <a:rPr lang="en-US" sz="2000" dirty="0" smtClean="0"/>
              <a:t>1947-1991</a:t>
            </a:r>
          </a:p>
          <a:p>
            <a:r>
              <a:rPr lang="en-US" sz="2000" dirty="0" smtClean="0"/>
              <a:t>Political and military tension between:</a:t>
            </a:r>
          </a:p>
          <a:p>
            <a:pPr lvl="1"/>
            <a:r>
              <a:rPr lang="en-US" sz="2000" dirty="0" smtClean="0"/>
              <a:t>United States (and NATO allies)</a:t>
            </a:r>
          </a:p>
          <a:p>
            <a:pPr lvl="1"/>
            <a:r>
              <a:rPr lang="en-US" sz="2000" dirty="0" smtClean="0"/>
              <a:t>USSR (and Eastern Bloc – Warsaw Pact)</a:t>
            </a:r>
          </a:p>
          <a:p>
            <a:r>
              <a:rPr lang="en-US" sz="2000" dirty="0" smtClean="0"/>
              <a:t>Called the “Cold War” because the tension never resulted in direct military action.  Both sides had WMDs and knew that if there would be a war, both sides would lose.  But it came close!</a:t>
            </a:r>
            <a:endParaRPr lang="en-US" sz="2000" dirty="0"/>
          </a:p>
        </p:txBody>
      </p:sp>
      <p:pic>
        <p:nvPicPr>
          <p:cNvPr id="8" name="Picture 2" descr="C:\Users\hahecht\Desktop\cold-war.gif"/>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463417"/>
            <a:ext cx="4038600" cy="279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77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vs. US</a:t>
            </a:r>
            <a:endParaRPr lang="en-US" dirty="0"/>
          </a:p>
        </p:txBody>
      </p:sp>
      <p:sp>
        <p:nvSpPr>
          <p:cNvPr id="3" name="Content Placeholder 2"/>
          <p:cNvSpPr>
            <a:spLocks noGrp="1"/>
          </p:cNvSpPr>
          <p:nvPr>
            <p:ph sz="half" idx="1"/>
          </p:nvPr>
        </p:nvSpPr>
        <p:spPr>
          <a:xfrm>
            <a:off x="457200" y="1600200"/>
            <a:ext cx="4038600" cy="5257800"/>
          </a:xfrm>
        </p:spPr>
        <p:txBody>
          <a:bodyPr>
            <a:normAutofit/>
          </a:bodyPr>
          <a:lstStyle/>
          <a:p>
            <a:pPr marL="0" indent="0">
              <a:buNone/>
            </a:pPr>
            <a:r>
              <a:rPr lang="en-US" sz="1800" dirty="0" smtClean="0"/>
              <a:t>Nuclear Deterrence</a:t>
            </a:r>
          </a:p>
          <a:p>
            <a:r>
              <a:rPr lang="en-US" sz="1800" dirty="0" smtClean="0"/>
              <a:t>For a time after WWII, America held nuclear superiority.  They used this threat of “massive retaliation” as a means to deter Soviet aggression.</a:t>
            </a:r>
          </a:p>
          <a:p>
            <a:r>
              <a:rPr lang="en-US" sz="1800" dirty="0" smtClean="0"/>
              <a:t>By late 1950s, the Soviet Union built up a nuclear arsenal that threatened the U.S. and its allies.</a:t>
            </a:r>
          </a:p>
          <a:p>
            <a:r>
              <a:rPr lang="en-US" sz="1800" dirty="0" smtClean="0"/>
              <a:t>Unilateral (one-way) deterrence gave way to “mutual deterrence,” a stalemate.  </a:t>
            </a:r>
            <a:endParaRPr lang="en-US" sz="1800" dirty="0"/>
          </a:p>
          <a:p>
            <a:r>
              <a:rPr lang="en-US" sz="1800" dirty="0" smtClean="0"/>
              <a:t>The superpowers refrained from attacking each other because of the certainty of </a:t>
            </a:r>
            <a:r>
              <a:rPr lang="en-US" sz="1800" b="1" dirty="0" smtClean="0"/>
              <a:t>mutual assured destruction</a:t>
            </a:r>
            <a:r>
              <a:rPr lang="en-US" sz="1800" dirty="0" smtClean="0"/>
              <a:t> (MAD).</a:t>
            </a:r>
            <a:endParaRPr lang="en-US" sz="1800" dirty="0"/>
          </a:p>
        </p:txBody>
      </p:sp>
      <p:pic>
        <p:nvPicPr>
          <p:cNvPr id="8" name="Picture 2" descr="C:\Users\hahecht\Desktop\cold-war.gif"/>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463417"/>
            <a:ext cx="4038600" cy="279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a:t>
            </a:r>
            <a:r>
              <a:rPr lang="en-US" dirty="0" err="1" smtClean="0"/>
              <a:t>vs</a:t>
            </a:r>
            <a:r>
              <a:rPr lang="en-US" dirty="0" smtClean="0"/>
              <a:t> US</a:t>
            </a:r>
            <a:endParaRPr lang="en-US" dirty="0"/>
          </a:p>
        </p:txBody>
      </p:sp>
      <p:sp>
        <p:nvSpPr>
          <p:cNvPr id="3" name="Content Placeholder 2"/>
          <p:cNvSpPr>
            <a:spLocks noGrp="1"/>
          </p:cNvSpPr>
          <p:nvPr>
            <p:ph sz="half" idx="1"/>
          </p:nvPr>
        </p:nvSpPr>
        <p:spPr>
          <a:xfrm>
            <a:off x="228600" y="1600200"/>
            <a:ext cx="4267200" cy="5105400"/>
          </a:xfrm>
        </p:spPr>
        <p:txBody>
          <a:bodyPr>
            <a:normAutofit/>
          </a:bodyPr>
          <a:lstStyle/>
          <a:p>
            <a:pPr marL="0" indent="0">
              <a:buNone/>
            </a:pPr>
            <a:r>
              <a:rPr lang="en-US" sz="2500" dirty="0" smtClean="0"/>
              <a:t>Cuban Missile Crisis</a:t>
            </a:r>
          </a:p>
          <a:p>
            <a:r>
              <a:rPr lang="en-US" sz="2500" dirty="0" smtClean="0"/>
              <a:t>October 14-28, 1962</a:t>
            </a:r>
          </a:p>
          <a:p>
            <a:r>
              <a:rPr lang="en-US" sz="2500" dirty="0" smtClean="0"/>
              <a:t>Background</a:t>
            </a:r>
          </a:p>
          <a:p>
            <a:pPr lvl="1"/>
            <a:r>
              <a:rPr lang="en-US" sz="2100" dirty="0" smtClean="0"/>
              <a:t>After the failed Bay of Pigs invasion, </a:t>
            </a:r>
            <a:endParaRPr lang="en-US" sz="2100" dirty="0"/>
          </a:p>
        </p:txBody>
      </p:sp>
      <p:pic>
        <p:nvPicPr>
          <p:cNvPr id="7" name="Picture 2" descr="C:\Users\hahecht\Desktop\300px-BayofPig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36461" y="2971800"/>
            <a:ext cx="4336039" cy="158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8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a:t>
            </a:r>
            <a:r>
              <a:rPr lang="en-US" dirty="0" err="1" smtClean="0"/>
              <a:t>vs</a:t>
            </a:r>
            <a:r>
              <a:rPr lang="en-US" dirty="0" smtClean="0"/>
              <a:t> US</a:t>
            </a:r>
            <a:endParaRPr lang="en-US" dirty="0"/>
          </a:p>
        </p:txBody>
      </p:sp>
      <p:sp>
        <p:nvSpPr>
          <p:cNvPr id="3" name="Content Placeholder 2"/>
          <p:cNvSpPr>
            <a:spLocks noGrp="1"/>
          </p:cNvSpPr>
          <p:nvPr>
            <p:ph sz="half" idx="1"/>
          </p:nvPr>
        </p:nvSpPr>
        <p:spPr>
          <a:xfrm>
            <a:off x="228600" y="1600200"/>
            <a:ext cx="4267200" cy="5105400"/>
          </a:xfrm>
        </p:spPr>
        <p:txBody>
          <a:bodyPr>
            <a:normAutofit/>
          </a:bodyPr>
          <a:lstStyle/>
          <a:p>
            <a:pPr marL="0" indent="0">
              <a:buNone/>
            </a:pPr>
            <a:r>
              <a:rPr lang="en-US" sz="2500" dirty="0"/>
              <a:t>Cuban Missile Crisis</a:t>
            </a:r>
          </a:p>
          <a:p>
            <a:r>
              <a:rPr lang="en-US" sz="2500" dirty="0"/>
              <a:t>October 14-28, 1962</a:t>
            </a:r>
          </a:p>
          <a:p>
            <a:r>
              <a:rPr lang="en-US" sz="2500" dirty="0"/>
              <a:t>Background</a:t>
            </a:r>
          </a:p>
          <a:p>
            <a:pPr lvl="1"/>
            <a:r>
              <a:rPr lang="en-US" sz="2100" dirty="0" smtClean="0"/>
              <a:t>After the failed Bay of Pigs invasion, Cuban President Fidel Castro feared further interference by the US.  </a:t>
            </a:r>
            <a:endParaRPr lang="en-US" sz="2100" dirty="0"/>
          </a:p>
        </p:txBody>
      </p:sp>
      <p:pic>
        <p:nvPicPr>
          <p:cNvPr id="7" name="Picture 2" descr="C:\Users\hahecht\Desktop\Fidel-Castro-0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60111" y="1600200"/>
            <a:ext cx="301477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001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a:t>
            </a:r>
            <a:r>
              <a:rPr lang="en-US" dirty="0" err="1" smtClean="0"/>
              <a:t>vs</a:t>
            </a:r>
            <a:r>
              <a:rPr lang="en-US" dirty="0" smtClean="0"/>
              <a:t> US</a:t>
            </a:r>
            <a:endParaRPr lang="en-US" dirty="0"/>
          </a:p>
        </p:txBody>
      </p:sp>
      <p:sp>
        <p:nvSpPr>
          <p:cNvPr id="3" name="Content Placeholder 2"/>
          <p:cNvSpPr>
            <a:spLocks noGrp="1"/>
          </p:cNvSpPr>
          <p:nvPr>
            <p:ph sz="half" idx="1"/>
          </p:nvPr>
        </p:nvSpPr>
        <p:spPr>
          <a:xfrm>
            <a:off x="228600" y="1600200"/>
            <a:ext cx="4267200" cy="5105400"/>
          </a:xfrm>
        </p:spPr>
        <p:txBody>
          <a:bodyPr>
            <a:normAutofit/>
          </a:bodyPr>
          <a:lstStyle/>
          <a:p>
            <a:pPr marL="0" indent="0">
              <a:buNone/>
            </a:pPr>
            <a:r>
              <a:rPr lang="en-US" sz="2500" dirty="0"/>
              <a:t>Cuban Missile Crisis</a:t>
            </a:r>
          </a:p>
          <a:p>
            <a:r>
              <a:rPr lang="en-US" sz="2500" dirty="0"/>
              <a:t>October 14-28, 1962</a:t>
            </a:r>
          </a:p>
          <a:p>
            <a:r>
              <a:rPr lang="en-US" sz="2500" dirty="0"/>
              <a:t>Background</a:t>
            </a:r>
          </a:p>
          <a:p>
            <a:pPr lvl="1"/>
            <a:r>
              <a:rPr lang="en-US" sz="2100" dirty="0" smtClean="0"/>
              <a:t>After the failed Bay of Pigs invasion, Cuban President Fidel Castro feared further interference by the US.  So he requested military support from Soviet President Nikita Khrushchev.</a:t>
            </a:r>
          </a:p>
        </p:txBody>
      </p:sp>
      <p:pic>
        <p:nvPicPr>
          <p:cNvPr id="7" name="Picture 2" descr="C:\Users\hahecht\Desktop\khrushchev-size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49987" y="1676400"/>
            <a:ext cx="387539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922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a:t>
            </a:r>
            <a:r>
              <a:rPr lang="en-US" dirty="0" err="1" smtClean="0"/>
              <a:t>vs</a:t>
            </a:r>
            <a:r>
              <a:rPr lang="en-US" dirty="0" smtClean="0"/>
              <a:t> US</a:t>
            </a:r>
            <a:endParaRPr lang="en-US" dirty="0"/>
          </a:p>
        </p:txBody>
      </p:sp>
      <p:sp>
        <p:nvSpPr>
          <p:cNvPr id="3" name="Content Placeholder 2"/>
          <p:cNvSpPr>
            <a:spLocks noGrp="1"/>
          </p:cNvSpPr>
          <p:nvPr>
            <p:ph sz="half" idx="1"/>
          </p:nvPr>
        </p:nvSpPr>
        <p:spPr>
          <a:xfrm>
            <a:off x="228600" y="1600200"/>
            <a:ext cx="4267200" cy="5105400"/>
          </a:xfrm>
        </p:spPr>
        <p:txBody>
          <a:bodyPr>
            <a:normAutofit/>
          </a:bodyPr>
          <a:lstStyle/>
          <a:p>
            <a:pPr marL="0" indent="0">
              <a:buNone/>
            </a:pPr>
            <a:r>
              <a:rPr lang="en-US" sz="2500" dirty="0"/>
              <a:t>Cuban Missile Crisis</a:t>
            </a:r>
          </a:p>
          <a:p>
            <a:r>
              <a:rPr lang="en-US" sz="2500" dirty="0"/>
              <a:t>October 14-28, 1962</a:t>
            </a:r>
          </a:p>
          <a:p>
            <a:r>
              <a:rPr lang="en-US" sz="2500" dirty="0"/>
              <a:t>Background</a:t>
            </a:r>
          </a:p>
          <a:p>
            <a:pPr lvl="1"/>
            <a:r>
              <a:rPr lang="en-US" sz="2100" dirty="0" smtClean="0"/>
              <a:t>After the failed Bay of Pigs invasion, Cuban President Fidel Castro feared further interference by the US.  So he requested military support from Soviet President Nikita Khrushchev.</a:t>
            </a:r>
          </a:p>
          <a:p>
            <a:pPr lvl="1"/>
            <a:r>
              <a:rPr lang="en-US" sz="2100" dirty="0" smtClean="0"/>
              <a:t>Khrushchev set up missile sites in Cuba, which scared the Americans.</a:t>
            </a:r>
            <a:endParaRPr lang="en-US" sz="2100" dirty="0"/>
          </a:p>
        </p:txBody>
      </p:sp>
      <p:pic>
        <p:nvPicPr>
          <p:cNvPr id="7" name="Picture 2" descr="C:\Users\hahecht\Desktop\Missilesitemap.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96932" y="2438400"/>
            <a:ext cx="4175568" cy="262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16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a:t>
            </a:r>
            <a:r>
              <a:rPr lang="en-US" dirty="0" err="1" smtClean="0"/>
              <a:t>vs</a:t>
            </a:r>
            <a:r>
              <a:rPr lang="en-US" dirty="0" smtClean="0"/>
              <a:t> US</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a:t>Cuban Missile Crisis</a:t>
            </a:r>
          </a:p>
          <a:p>
            <a:r>
              <a:rPr lang="en-US" sz="2400" dirty="0" smtClean="0"/>
              <a:t>Crisis</a:t>
            </a:r>
          </a:p>
          <a:p>
            <a:pPr lvl="1"/>
            <a:r>
              <a:rPr lang="en-US" sz="2000" dirty="0" smtClean="0"/>
              <a:t>President Kennedy demanded sites be removed.</a:t>
            </a:r>
          </a:p>
        </p:txBody>
      </p:sp>
      <p:pic>
        <p:nvPicPr>
          <p:cNvPr id="7" name="Picture 2" descr="C:\Users\hahecht\Desktop\JFK%20Official.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05284" y="1600200"/>
            <a:ext cx="352443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018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685800"/>
            <a:ext cx="7772400" cy="1470025"/>
          </a:xfrm>
        </p:spPr>
        <p:txBody>
          <a:bodyPr/>
          <a:lstStyle/>
          <a:p>
            <a:r>
              <a:rPr lang="en-US" dirty="0" smtClean="0"/>
              <a:t>Objective:</a:t>
            </a:r>
            <a:br>
              <a:rPr lang="en-US" dirty="0" smtClean="0"/>
            </a:br>
            <a:r>
              <a:rPr lang="en-US" b="1" dirty="0" smtClean="0"/>
              <a:t>The Cold War</a:t>
            </a:r>
            <a:endParaRPr lang="en-US" dirty="0"/>
          </a:p>
        </p:txBody>
      </p:sp>
      <p:sp>
        <p:nvSpPr>
          <p:cNvPr id="3" name="Subtitle 2"/>
          <p:cNvSpPr>
            <a:spLocks noGrp="1"/>
          </p:cNvSpPr>
          <p:nvPr>
            <p:ph type="subTitle" idx="1"/>
          </p:nvPr>
        </p:nvSpPr>
        <p:spPr>
          <a:xfrm>
            <a:off x="457200" y="2057400"/>
            <a:ext cx="8077200" cy="4419600"/>
          </a:xfrm>
        </p:spPr>
        <p:txBody>
          <a:bodyPr/>
          <a:lstStyle/>
          <a:p>
            <a:r>
              <a:rPr lang="en-US" b="1" dirty="0" smtClean="0">
                <a:solidFill>
                  <a:schemeClr val="tx1"/>
                </a:solidFill>
              </a:rPr>
              <a:t>WHII.13a-d</a:t>
            </a:r>
          </a:p>
          <a:p>
            <a:pPr algn="l"/>
            <a:r>
              <a:rPr lang="en-US" dirty="0" smtClean="0">
                <a:solidFill>
                  <a:schemeClr val="tx1"/>
                </a:solidFill>
              </a:rPr>
              <a:t>TSWDK of the second half of the 20</a:t>
            </a:r>
            <a:r>
              <a:rPr lang="en-US" baseline="30000" dirty="0" smtClean="0">
                <a:solidFill>
                  <a:schemeClr val="tx1"/>
                </a:solidFill>
              </a:rPr>
              <a:t>th</a:t>
            </a:r>
            <a:r>
              <a:rPr lang="en-US" dirty="0" smtClean="0">
                <a:solidFill>
                  <a:schemeClr val="tx1"/>
                </a:solidFill>
              </a:rPr>
              <a:t> century by explaining key events of the Cold War, by describing conflicts and revolutionary movements in eastern Asia, and by describing major contributions of selected world leaders in the second half of the 20</a:t>
            </a:r>
            <a:r>
              <a:rPr lang="en-US" baseline="30000" dirty="0" smtClean="0">
                <a:solidFill>
                  <a:schemeClr val="tx1"/>
                </a:solidFill>
              </a:rPr>
              <a:t>th</a:t>
            </a:r>
            <a:r>
              <a:rPr lang="en-US" dirty="0" smtClean="0">
                <a:solidFill>
                  <a:schemeClr val="tx1"/>
                </a:solidFill>
              </a:rPr>
              <a:t> century.</a:t>
            </a:r>
            <a:endParaRPr lang="en-US" dirty="0">
              <a:solidFill>
                <a:schemeClr val="tx1"/>
              </a:solidFill>
            </a:endParaRPr>
          </a:p>
        </p:txBody>
      </p:sp>
    </p:spTree>
    <p:extLst>
      <p:ext uri="{BB962C8B-B14F-4D97-AF65-F5344CB8AC3E}">
        <p14:creationId xmlns:p14="http://schemas.microsoft.com/office/powerpoint/2010/main" val="3749087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a:t>
            </a:r>
            <a:r>
              <a:rPr lang="en-US" dirty="0" err="1" smtClean="0"/>
              <a:t>vs</a:t>
            </a:r>
            <a:r>
              <a:rPr lang="en-US" dirty="0" smtClean="0"/>
              <a:t> US</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a:t>Cuban Missile Crisis</a:t>
            </a:r>
          </a:p>
          <a:p>
            <a:r>
              <a:rPr lang="en-US" sz="2400" dirty="0"/>
              <a:t>Crisis</a:t>
            </a:r>
          </a:p>
          <a:p>
            <a:pPr lvl="1"/>
            <a:r>
              <a:rPr lang="en-US" sz="2000" dirty="0" smtClean="0"/>
              <a:t>President Kennedy demanded sites be removed.</a:t>
            </a:r>
          </a:p>
          <a:p>
            <a:pPr lvl="1"/>
            <a:r>
              <a:rPr lang="en-US" sz="2000" dirty="0" smtClean="0"/>
              <a:t>Set up blockade of Cuba.</a:t>
            </a:r>
          </a:p>
        </p:txBody>
      </p:sp>
      <p:pic>
        <p:nvPicPr>
          <p:cNvPr id="7" name="Picture 2" descr="C:\Users\hahecht\Desktop\new-york-daily-news-front-page-cuban-missile-crisis-196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34485" y="1600200"/>
            <a:ext cx="366603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10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a:t>
            </a:r>
            <a:r>
              <a:rPr lang="en-US" dirty="0" err="1" smtClean="0"/>
              <a:t>vs</a:t>
            </a:r>
            <a:r>
              <a:rPr lang="en-US" dirty="0" smtClean="0"/>
              <a:t> US</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a:t>Cuban Missile Crisis</a:t>
            </a:r>
          </a:p>
          <a:p>
            <a:r>
              <a:rPr lang="en-US" sz="2400" dirty="0"/>
              <a:t>Crisis</a:t>
            </a:r>
          </a:p>
          <a:p>
            <a:pPr lvl="1"/>
            <a:r>
              <a:rPr lang="en-US" sz="2000" dirty="0" smtClean="0"/>
              <a:t>President Kennedy demanded sites be removed.</a:t>
            </a:r>
          </a:p>
          <a:p>
            <a:pPr lvl="1"/>
            <a:r>
              <a:rPr lang="en-US" sz="2000" dirty="0" smtClean="0"/>
              <a:t>Set up blockade of Cuba.</a:t>
            </a:r>
          </a:p>
          <a:p>
            <a:pPr lvl="1"/>
            <a:r>
              <a:rPr lang="en-US" sz="2000" dirty="0" smtClean="0"/>
              <a:t>For 13 days the world was unsure of what would happen.  Both NATO and the Warsaw Pact prepared for the worse – an all-out war, possibly nuclear.</a:t>
            </a:r>
            <a:endParaRPr lang="en-US" sz="2000" dirty="0"/>
          </a:p>
        </p:txBody>
      </p:sp>
      <p:pic>
        <p:nvPicPr>
          <p:cNvPr id="7" name="Picture 2" descr="C:\Users\hahecht\Desktop\John_F_Kennedy_Official_Portrai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48296" y="1600200"/>
            <a:ext cx="303840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10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a:t>
            </a:r>
            <a:r>
              <a:rPr lang="en-US" dirty="0" err="1" smtClean="0"/>
              <a:t>vs</a:t>
            </a:r>
            <a:r>
              <a:rPr lang="en-US" dirty="0" smtClean="0"/>
              <a:t> US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Cuban Missile Crisis</a:t>
            </a:r>
          </a:p>
          <a:p>
            <a:r>
              <a:rPr lang="en-US" dirty="0" smtClean="0"/>
              <a:t>End</a:t>
            </a:r>
          </a:p>
          <a:p>
            <a:pPr lvl="1"/>
            <a:r>
              <a:rPr lang="en-US" dirty="0" smtClean="0"/>
              <a:t>Khrushchev agreed to remove the missiles from Cuba.</a:t>
            </a:r>
          </a:p>
          <a:p>
            <a:pPr lvl="1"/>
            <a:r>
              <a:rPr lang="en-US" dirty="0" smtClean="0"/>
              <a:t>Kennedy promised to leave Cuba alone.</a:t>
            </a:r>
          </a:p>
          <a:p>
            <a:pPr lvl="1"/>
            <a:r>
              <a:rPr lang="en-US" dirty="0" smtClean="0"/>
              <a:t>Kennedy privately agreed to remove missile sites from Turkey.</a:t>
            </a:r>
          </a:p>
          <a:p>
            <a:r>
              <a:rPr lang="en-US" dirty="0" smtClean="0"/>
              <a:t>Outcome</a:t>
            </a:r>
          </a:p>
          <a:p>
            <a:pPr lvl="1"/>
            <a:r>
              <a:rPr lang="en-US" dirty="0" smtClean="0"/>
              <a:t>Khrushchev’s position as Soviet leader weakened; career never recovered.</a:t>
            </a:r>
          </a:p>
          <a:p>
            <a:pPr lvl="1"/>
            <a:r>
              <a:rPr lang="en-US" dirty="0" smtClean="0"/>
              <a:t>Castro’s position as Cuban leader strengthened.</a:t>
            </a:r>
          </a:p>
          <a:p>
            <a:pPr lvl="1"/>
            <a:r>
              <a:rPr lang="en-US" dirty="0" smtClean="0"/>
              <a:t>World saw how close we came to nuclear war.</a:t>
            </a:r>
            <a:endParaRPr lang="en-US" dirty="0"/>
          </a:p>
        </p:txBody>
      </p:sp>
    </p:spTree>
    <p:extLst>
      <p:ext uri="{BB962C8B-B14F-4D97-AF65-F5344CB8AC3E}">
        <p14:creationId xmlns:p14="http://schemas.microsoft.com/office/powerpoint/2010/main" val="87844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Iron Curtain</a:t>
            </a:r>
            <a:endParaRPr lang="en-US" dirty="0"/>
          </a:p>
        </p:txBody>
      </p:sp>
      <p:sp>
        <p:nvSpPr>
          <p:cNvPr id="3" name="Content Placeholder 2"/>
          <p:cNvSpPr>
            <a:spLocks noGrp="1"/>
          </p:cNvSpPr>
          <p:nvPr>
            <p:ph sz="half" idx="1"/>
          </p:nvPr>
        </p:nvSpPr>
        <p:spPr/>
        <p:txBody>
          <a:bodyPr/>
          <a:lstStyle/>
          <a:p>
            <a:pPr marL="0" indent="0">
              <a:buNone/>
            </a:pPr>
            <a:r>
              <a:rPr lang="en-US" dirty="0" smtClean="0"/>
              <a:t>Berlin Wall</a:t>
            </a:r>
          </a:p>
          <a:p>
            <a:r>
              <a:rPr lang="en-US" dirty="0" smtClean="0"/>
              <a:t>What:  Barrier constructed by the Soviets.</a:t>
            </a:r>
          </a:p>
        </p:txBody>
      </p:sp>
      <p:pic>
        <p:nvPicPr>
          <p:cNvPr id="7" name="Picture 2" descr="C:\Users\hahecht\Desktop\smallpicofwall.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119957"/>
            <a:ext cx="3644900" cy="314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79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Iron Curtain</a:t>
            </a:r>
            <a:endParaRPr lang="en-US" dirty="0"/>
          </a:p>
        </p:txBody>
      </p:sp>
      <p:sp>
        <p:nvSpPr>
          <p:cNvPr id="3" name="Content Placeholder 2"/>
          <p:cNvSpPr>
            <a:spLocks noGrp="1"/>
          </p:cNvSpPr>
          <p:nvPr>
            <p:ph sz="half" idx="1"/>
          </p:nvPr>
        </p:nvSpPr>
        <p:spPr>
          <a:xfrm>
            <a:off x="457200" y="1600200"/>
            <a:ext cx="4038600" cy="4724400"/>
          </a:xfrm>
        </p:spPr>
        <p:txBody>
          <a:bodyPr>
            <a:normAutofit/>
          </a:bodyPr>
          <a:lstStyle/>
          <a:p>
            <a:pPr marL="0" indent="0">
              <a:buNone/>
            </a:pPr>
            <a:r>
              <a:rPr lang="en-US" dirty="0" smtClean="0"/>
              <a:t>Berlin Wall</a:t>
            </a:r>
          </a:p>
          <a:p>
            <a:r>
              <a:rPr lang="en-US" dirty="0" smtClean="0"/>
              <a:t>What:  Barrier constructed by the Soviets.</a:t>
            </a:r>
          </a:p>
          <a:p>
            <a:r>
              <a:rPr lang="en-US" dirty="0" smtClean="0"/>
              <a:t>When:  Construction began August 31, 1961 (Initial was just barbed wire with armed guards; actual concrete wall built in 1965.)</a:t>
            </a:r>
            <a:endParaRPr lang="en-US" dirty="0"/>
          </a:p>
        </p:txBody>
      </p:sp>
      <p:pic>
        <p:nvPicPr>
          <p:cNvPr id="8" name="Picture 2" descr="C:\Users\hahecht\Desktop\berlin_wall2.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527998"/>
            <a:ext cx="4038600" cy="267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356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Iron Curtain</a:t>
            </a:r>
            <a:endParaRPr lang="en-US" dirty="0"/>
          </a:p>
        </p:txBody>
      </p:sp>
      <p:sp>
        <p:nvSpPr>
          <p:cNvPr id="3" name="Content Placeholder 2"/>
          <p:cNvSpPr>
            <a:spLocks noGrp="1"/>
          </p:cNvSpPr>
          <p:nvPr>
            <p:ph sz="half" idx="1"/>
          </p:nvPr>
        </p:nvSpPr>
        <p:spPr>
          <a:xfrm>
            <a:off x="0" y="1600200"/>
            <a:ext cx="4495800" cy="5257800"/>
          </a:xfrm>
        </p:spPr>
        <p:txBody>
          <a:bodyPr>
            <a:normAutofit fontScale="92500" lnSpcReduction="20000"/>
          </a:bodyPr>
          <a:lstStyle/>
          <a:p>
            <a:pPr marL="0" indent="0">
              <a:buNone/>
            </a:pPr>
            <a:r>
              <a:rPr lang="en-US" dirty="0" smtClean="0"/>
              <a:t>Berlin Wall (continued)</a:t>
            </a:r>
          </a:p>
          <a:p>
            <a:r>
              <a:rPr lang="en-US" dirty="0" smtClean="0"/>
              <a:t>Why:</a:t>
            </a:r>
          </a:p>
          <a:p>
            <a:pPr lvl="1"/>
            <a:r>
              <a:rPr lang="en-US" dirty="0" smtClean="0"/>
              <a:t>Stalin began to slowly take over and indoctrinate the Soviet satellite nations into Communism.  As a result, starting in 1950, many people began to leave East Germany.</a:t>
            </a:r>
          </a:p>
          <a:p>
            <a:pPr lvl="1"/>
            <a:r>
              <a:rPr lang="en-US" dirty="0" smtClean="0"/>
              <a:t>In 1952, Stalin placed a barbed-wire fence separating West Germany from East Germany.  However, Berlin served as a loophole for escape.  Those wishing to escape East Germany can leave by going into West Berlin.</a:t>
            </a:r>
          </a:p>
          <a:p>
            <a:pPr lvl="1"/>
            <a:r>
              <a:rPr lang="en-US" dirty="0" smtClean="0"/>
              <a:t>So a wall was built.</a:t>
            </a:r>
            <a:endParaRPr lang="en-US" dirty="0"/>
          </a:p>
        </p:txBody>
      </p:sp>
      <p:pic>
        <p:nvPicPr>
          <p:cNvPr id="7" name="Picture 2" descr="C:\Users\hahecht\Desktop\Timeline_Stacheldraht_Brandenburger_Tor_B.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91599" y="1828800"/>
            <a:ext cx="4432041" cy="434339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ahecht\Desktop\berlin-gu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2438400"/>
            <a:ext cx="449889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16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Iron Curtain</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smtClean="0"/>
              <a:t>Berlin Wall (continued)</a:t>
            </a:r>
          </a:p>
          <a:p>
            <a:r>
              <a:rPr lang="en-US" dirty="0" smtClean="0"/>
              <a:t>Purpose:</a:t>
            </a:r>
          </a:p>
          <a:p>
            <a:pPr lvl="1"/>
            <a:r>
              <a:rPr lang="en-US" dirty="0" smtClean="0"/>
              <a:t>Keep Westerns out so they cannot “poison” the minds of the people.</a:t>
            </a:r>
          </a:p>
          <a:p>
            <a:pPr lvl="1"/>
            <a:r>
              <a:rPr lang="en-US" dirty="0" smtClean="0"/>
              <a:t>Keep Soviet citizens from leaving and sharing secrets with the West (US)</a:t>
            </a:r>
          </a:p>
          <a:p>
            <a:r>
              <a:rPr lang="en-US" dirty="0" smtClean="0"/>
              <a:t>Defection:</a:t>
            </a:r>
          </a:p>
          <a:p>
            <a:pPr lvl="1"/>
            <a:r>
              <a:rPr lang="en-US" dirty="0" smtClean="0"/>
              <a:t>To leave without permission</a:t>
            </a:r>
          </a:p>
          <a:p>
            <a:pPr lvl="1"/>
            <a:r>
              <a:rPr lang="en-US" dirty="0" smtClean="0"/>
              <a:t>Around 5,000 people successfully defected to West Berlin</a:t>
            </a:r>
          </a:p>
          <a:p>
            <a:pPr lvl="1"/>
            <a:r>
              <a:rPr lang="en-US" dirty="0" smtClean="0"/>
              <a:t>100-200 people were killed trying to defect.</a:t>
            </a:r>
            <a:endParaRPr lang="en-US" dirty="0"/>
          </a:p>
        </p:txBody>
      </p:sp>
      <p:pic>
        <p:nvPicPr>
          <p:cNvPr id="8" name="Picture 2" descr="C:\Users\hahecht\Desktop\berlin-guard.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62500" y="2572544"/>
            <a:ext cx="381000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hahecht\Desktop\conrad-schuman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53381"/>
            <a:ext cx="4512640" cy="302821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ahecht\Desktop\Escape-Bug-1024x57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1716" y="2133600"/>
            <a:ext cx="4722284" cy="30282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hahecht\Desktop\blog iron curtain dead victe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1171575"/>
            <a:ext cx="4286250" cy="568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36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fade">
                                      <p:cBhvr>
                                        <p:cTn id="30" dur="500"/>
                                        <p:tgtEl>
                                          <p:spTgt spid="51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124"/>
                                        </p:tgtEl>
                                        <p:attrNameLst>
                                          <p:attrName>style.visibility</p:attrName>
                                        </p:attrNameLst>
                                      </p:cBhvr>
                                      <p:to>
                                        <p:strVal val="visible"/>
                                      </p:to>
                                    </p:set>
                                    <p:animEffect transition="in" filter="fade">
                                      <p:cBhvr>
                                        <p:cTn id="38" dur="500"/>
                                        <p:tgtEl>
                                          <p:spTgt spid="51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Iron Curtain</a:t>
            </a:r>
            <a:endParaRPr lang="en-US" dirty="0"/>
          </a:p>
        </p:txBody>
      </p:sp>
      <p:sp>
        <p:nvSpPr>
          <p:cNvPr id="3" name="Content Placeholder 2"/>
          <p:cNvSpPr>
            <a:spLocks noGrp="1"/>
          </p:cNvSpPr>
          <p:nvPr>
            <p:ph sz="half" idx="1"/>
          </p:nvPr>
        </p:nvSpPr>
        <p:spPr>
          <a:xfrm>
            <a:off x="457200" y="1143000"/>
            <a:ext cx="8229600" cy="2819400"/>
          </a:xfrm>
        </p:spPr>
        <p:txBody>
          <a:bodyPr>
            <a:normAutofit/>
          </a:bodyPr>
          <a:lstStyle/>
          <a:p>
            <a:pPr marL="0" indent="0">
              <a:buNone/>
            </a:pPr>
            <a:r>
              <a:rPr lang="en-US" dirty="0" smtClean="0"/>
              <a:t>Three Worlds</a:t>
            </a:r>
          </a:p>
          <a:p>
            <a:r>
              <a:rPr lang="en-US" dirty="0" smtClean="0"/>
              <a:t>First World</a:t>
            </a:r>
          </a:p>
          <a:p>
            <a:pPr lvl="1"/>
            <a:r>
              <a:rPr lang="en-US" dirty="0" smtClean="0"/>
              <a:t>Countries aligned with the United States.</a:t>
            </a:r>
          </a:p>
          <a:p>
            <a:pPr lvl="1"/>
            <a:r>
              <a:rPr lang="en-US" dirty="0" smtClean="0"/>
              <a:t>These countries were largely capitalistic and generally democracies.</a:t>
            </a:r>
          </a:p>
          <a:p>
            <a:pPr lvl="1"/>
            <a:r>
              <a:rPr lang="en-US" dirty="0" smtClean="0"/>
              <a:t>Wealthy</a:t>
            </a:r>
            <a:endParaRPr lang="en-US" dirty="0"/>
          </a:p>
        </p:txBody>
      </p:sp>
      <p:pic>
        <p:nvPicPr>
          <p:cNvPr id="9" name="Picture 2" descr="\\w-sch-staff-12\UserDesktops\hahecht\Desktop\800px-Cold_War_alliances_mid-1975.svg.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752600" y="3825364"/>
            <a:ext cx="5976204" cy="305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3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Iron Curtain</a:t>
            </a:r>
            <a:endParaRPr lang="en-US" dirty="0"/>
          </a:p>
        </p:txBody>
      </p:sp>
      <p:sp>
        <p:nvSpPr>
          <p:cNvPr id="3" name="Content Placeholder 2"/>
          <p:cNvSpPr>
            <a:spLocks noGrp="1"/>
          </p:cNvSpPr>
          <p:nvPr>
            <p:ph sz="half" idx="1"/>
          </p:nvPr>
        </p:nvSpPr>
        <p:spPr>
          <a:xfrm>
            <a:off x="457200" y="1143000"/>
            <a:ext cx="8229600" cy="2819400"/>
          </a:xfrm>
        </p:spPr>
        <p:txBody>
          <a:bodyPr>
            <a:normAutofit/>
          </a:bodyPr>
          <a:lstStyle/>
          <a:p>
            <a:pPr marL="0" indent="0">
              <a:buNone/>
            </a:pPr>
            <a:r>
              <a:rPr lang="en-US" dirty="0" smtClean="0"/>
              <a:t>Three Worlds</a:t>
            </a:r>
          </a:p>
          <a:p>
            <a:r>
              <a:rPr lang="en-US" dirty="0" smtClean="0"/>
              <a:t>Second World</a:t>
            </a:r>
          </a:p>
          <a:p>
            <a:pPr lvl="1"/>
            <a:r>
              <a:rPr lang="en-US" dirty="0" smtClean="0"/>
              <a:t>Countries aligned with the Soviet Union and China.</a:t>
            </a:r>
          </a:p>
          <a:p>
            <a:pPr lvl="1"/>
            <a:r>
              <a:rPr lang="en-US" dirty="0" smtClean="0"/>
              <a:t>These countries were largely communist/socialist and generally ran under a dictator, or Stalin.</a:t>
            </a:r>
          </a:p>
          <a:p>
            <a:pPr lvl="1"/>
            <a:r>
              <a:rPr lang="en-US" dirty="0" smtClean="0"/>
              <a:t>Not so wealthy</a:t>
            </a:r>
            <a:endParaRPr lang="en-US" dirty="0"/>
          </a:p>
        </p:txBody>
      </p:sp>
      <p:pic>
        <p:nvPicPr>
          <p:cNvPr id="9" name="Picture 2" descr="\\w-sch-staff-12\UserDesktops\hahecht\Desktop\800px-Cold_War_alliances_mid-1975.svg.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752600" y="3825364"/>
            <a:ext cx="5976204" cy="305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7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Iron Curtain</a:t>
            </a:r>
            <a:endParaRPr lang="en-US" dirty="0"/>
          </a:p>
        </p:txBody>
      </p:sp>
      <p:sp>
        <p:nvSpPr>
          <p:cNvPr id="3" name="Content Placeholder 2"/>
          <p:cNvSpPr>
            <a:spLocks noGrp="1"/>
          </p:cNvSpPr>
          <p:nvPr>
            <p:ph sz="half" idx="1"/>
          </p:nvPr>
        </p:nvSpPr>
        <p:spPr>
          <a:xfrm>
            <a:off x="1" y="990600"/>
            <a:ext cx="9137072" cy="2971800"/>
          </a:xfrm>
        </p:spPr>
        <p:txBody>
          <a:bodyPr>
            <a:normAutofit fontScale="70000" lnSpcReduction="20000"/>
          </a:bodyPr>
          <a:lstStyle/>
          <a:p>
            <a:pPr marL="0" indent="0">
              <a:buNone/>
            </a:pPr>
            <a:r>
              <a:rPr lang="en-US" dirty="0" smtClean="0"/>
              <a:t>Three Worlds</a:t>
            </a:r>
          </a:p>
          <a:p>
            <a:r>
              <a:rPr lang="en-US" dirty="0" smtClean="0"/>
              <a:t>Third World</a:t>
            </a:r>
          </a:p>
          <a:p>
            <a:pPr lvl="1"/>
            <a:r>
              <a:rPr lang="en-US" dirty="0" smtClean="0"/>
              <a:t>Everyone else; countries not aligned with either NATO or the Communist Bloc (Warsaw Pact)</a:t>
            </a:r>
          </a:p>
          <a:p>
            <a:pPr lvl="1"/>
            <a:r>
              <a:rPr lang="en-US" dirty="0" smtClean="0"/>
              <a:t>However, both the U.S. and the USSR tried to get these countries to pick a side.  They did this by:</a:t>
            </a:r>
          </a:p>
          <a:p>
            <a:pPr lvl="2"/>
            <a:r>
              <a:rPr lang="en-US" dirty="0" smtClean="0"/>
              <a:t>Overthrowing a communist or leftist government for a government friendlier to the U.S. (even if it meant a dictatorship)</a:t>
            </a:r>
          </a:p>
          <a:p>
            <a:pPr lvl="2"/>
            <a:r>
              <a:rPr lang="en-US" dirty="0" smtClean="0"/>
              <a:t>Rigging elections so that the other side doesn’t win</a:t>
            </a:r>
          </a:p>
          <a:p>
            <a:pPr lvl="2"/>
            <a:r>
              <a:rPr lang="en-US" dirty="0" smtClean="0"/>
              <a:t>Providing financial support (i.e., Marshall Plan)</a:t>
            </a:r>
          </a:p>
          <a:p>
            <a:pPr lvl="1"/>
            <a:r>
              <a:rPr lang="en-US" dirty="0" smtClean="0"/>
              <a:t>These countries were largely former colonies.</a:t>
            </a:r>
          </a:p>
          <a:p>
            <a:pPr lvl="1"/>
            <a:r>
              <a:rPr lang="en-US" dirty="0" smtClean="0"/>
              <a:t>Poor (However, this could also refer to newly industrialized countries that have not yet had the time to achieve a status higher than Third World.)</a:t>
            </a:r>
            <a:endParaRPr lang="en-US" dirty="0"/>
          </a:p>
        </p:txBody>
      </p:sp>
      <p:pic>
        <p:nvPicPr>
          <p:cNvPr id="9" name="Picture 2" descr="\\w-sch-staff-12\UserDesktops\hahecht\Desktop\800px-Cold_War_alliances_mid-1975.svg.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752600" y="3825364"/>
            <a:ext cx="5976204" cy="305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7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Cold War Begins</a:t>
            </a:r>
            <a:endParaRPr lang="en-US" dirty="0"/>
          </a:p>
        </p:txBody>
      </p:sp>
      <p:sp>
        <p:nvSpPr>
          <p:cNvPr id="3" name="Content Placeholder 2"/>
          <p:cNvSpPr>
            <a:spLocks noGrp="1"/>
          </p:cNvSpPr>
          <p:nvPr>
            <p:ph idx="1"/>
          </p:nvPr>
        </p:nvSpPr>
        <p:spPr/>
        <p:txBody>
          <a:bodyPr/>
          <a:lstStyle/>
          <a:p>
            <a:r>
              <a:rPr lang="en-US" dirty="0" smtClean="0"/>
              <a:t>USSR vs. US</a:t>
            </a:r>
          </a:p>
          <a:p>
            <a:r>
              <a:rPr lang="en-US" dirty="0" smtClean="0"/>
              <a:t>Iron Curtain</a:t>
            </a:r>
          </a:p>
        </p:txBody>
      </p:sp>
    </p:spTree>
    <p:extLst>
      <p:ext uri="{BB962C8B-B14F-4D97-AF65-F5344CB8AC3E}">
        <p14:creationId xmlns:p14="http://schemas.microsoft.com/office/powerpoint/2010/main" val="2912129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Iron Curtain</a:t>
            </a:r>
            <a:endParaRPr lang="en-US" dirty="0"/>
          </a:p>
        </p:txBody>
      </p:sp>
      <p:sp>
        <p:nvSpPr>
          <p:cNvPr id="3" name="Content Placeholder 2"/>
          <p:cNvSpPr>
            <a:spLocks noGrp="1"/>
          </p:cNvSpPr>
          <p:nvPr>
            <p:ph sz="half" idx="1"/>
          </p:nvPr>
        </p:nvSpPr>
        <p:spPr>
          <a:xfrm>
            <a:off x="457200" y="1143000"/>
            <a:ext cx="8229600" cy="2819400"/>
          </a:xfrm>
        </p:spPr>
        <p:txBody>
          <a:bodyPr>
            <a:normAutofit/>
          </a:bodyPr>
          <a:lstStyle/>
          <a:p>
            <a:pPr marL="0" indent="0">
              <a:buNone/>
            </a:pPr>
            <a:r>
              <a:rPr lang="en-US" dirty="0" smtClean="0"/>
              <a:t>Three Worlds</a:t>
            </a:r>
          </a:p>
          <a:p>
            <a:r>
              <a:rPr lang="en-US" dirty="0" smtClean="0"/>
              <a:t>Two-World Tension</a:t>
            </a:r>
          </a:p>
          <a:p>
            <a:pPr lvl="1"/>
            <a:r>
              <a:rPr lang="en-US" dirty="0" smtClean="0"/>
              <a:t>The conflict of the Cold War was between the First World and the Second World.</a:t>
            </a:r>
          </a:p>
          <a:p>
            <a:pPr lvl="1"/>
            <a:r>
              <a:rPr lang="en-US" dirty="0" smtClean="0"/>
              <a:t>The conflict was between the western capitalists and the eastern communists.</a:t>
            </a:r>
            <a:endParaRPr lang="en-US" dirty="0"/>
          </a:p>
        </p:txBody>
      </p:sp>
      <p:pic>
        <p:nvPicPr>
          <p:cNvPr id="9" name="Picture 2" descr="\\w-sch-staff-12\UserDesktops\hahecht\Desktop\800px-Cold_War_alliances_mid-1975.svg.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752600" y="3825364"/>
            <a:ext cx="5976204" cy="305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7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Competition between the United States and the USSR laid the foundation for the Cold War.</a:t>
            </a:r>
          </a:p>
          <a:p>
            <a:r>
              <a:rPr lang="en-US" dirty="0" smtClean="0"/>
              <a:t>After WWII, the United States pursued a policy of containment against communism.  This policy included the development of regional alliances against Soviet and Chinese aggression</a:t>
            </a:r>
            <a:r>
              <a:rPr lang="en-US" dirty="0" smtClean="0"/>
              <a:t>.</a:t>
            </a:r>
          </a:p>
          <a:p>
            <a:r>
              <a:rPr lang="en-US" dirty="0" smtClean="0"/>
              <a:t>Homework – </a:t>
            </a:r>
            <a:r>
              <a:rPr lang="en-US" smtClean="0"/>
              <a:t>Crash Course!</a:t>
            </a:r>
            <a:endParaRPr lang="en-US" dirty="0" smtClean="0"/>
          </a:p>
        </p:txBody>
      </p:sp>
    </p:spTree>
    <p:extLst>
      <p:ext uri="{BB962C8B-B14F-4D97-AF65-F5344CB8AC3E}">
        <p14:creationId xmlns:p14="http://schemas.microsoft.com/office/powerpoint/2010/main" val="244918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227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686789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10624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vs. US</a:t>
            </a:r>
            <a:endParaRPr lang="en-US" dirty="0"/>
          </a:p>
        </p:txBody>
      </p:sp>
      <p:sp>
        <p:nvSpPr>
          <p:cNvPr id="3" name="Content Placeholder 2"/>
          <p:cNvSpPr>
            <a:spLocks noGrp="1"/>
          </p:cNvSpPr>
          <p:nvPr>
            <p:ph sz="half" idx="1"/>
          </p:nvPr>
        </p:nvSpPr>
        <p:spPr/>
        <p:txBody>
          <a:bodyPr/>
          <a:lstStyle/>
          <a:p>
            <a:pPr marL="0" indent="0">
              <a:buNone/>
            </a:pPr>
            <a:r>
              <a:rPr lang="en-US" dirty="0" smtClean="0"/>
              <a:t>Yalta Conference</a:t>
            </a:r>
          </a:p>
          <a:p>
            <a:r>
              <a:rPr lang="en-US" dirty="0" smtClean="0"/>
              <a:t>1945</a:t>
            </a:r>
          </a:p>
          <a:p>
            <a:r>
              <a:rPr lang="en-US" dirty="0" smtClean="0"/>
              <a:t>Attended by the “Big Three”</a:t>
            </a:r>
          </a:p>
        </p:txBody>
      </p:sp>
      <p:pic>
        <p:nvPicPr>
          <p:cNvPr id="7" name="Picture 2" descr="C:\Users\hahecht\Desktop\Yalta_Conference_%28Churchill%2C_Roosevelt%2C_Stalin%29_%28B%26W%29.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200971"/>
            <a:ext cx="4038600" cy="332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vs. US</a:t>
            </a:r>
            <a:endParaRPr lang="en-US" dirty="0"/>
          </a:p>
        </p:txBody>
      </p:sp>
      <p:sp>
        <p:nvSpPr>
          <p:cNvPr id="3" name="Content Placeholder 2"/>
          <p:cNvSpPr>
            <a:spLocks noGrp="1"/>
          </p:cNvSpPr>
          <p:nvPr>
            <p:ph sz="half" idx="1"/>
          </p:nvPr>
        </p:nvSpPr>
        <p:spPr/>
        <p:txBody>
          <a:bodyPr/>
          <a:lstStyle/>
          <a:p>
            <a:pPr marL="0" indent="0">
              <a:buNone/>
            </a:pPr>
            <a:r>
              <a:rPr lang="en-US" dirty="0" smtClean="0"/>
              <a:t>Yalta Conference</a:t>
            </a:r>
          </a:p>
          <a:p>
            <a:r>
              <a:rPr lang="en-US" dirty="0" smtClean="0"/>
              <a:t>1945</a:t>
            </a:r>
          </a:p>
          <a:p>
            <a:r>
              <a:rPr lang="en-US" dirty="0" smtClean="0"/>
              <a:t>Attended by the “Big Three”</a:t>
            </a:r>
          </a:p>
          <a:p>
            <a:r>
              <a:rPr lang="en-US" dirty="0" smtClean="0"/>
              <a:t>Division of Germany</a:t>
            </a:r>
          </a:p>
          <a:p>
            <a:pPr lvl="1"/>
            <a:r>
              <a:rPr lang="en-US" dirty="0" smtClean="0"/>
              <a:t>West Germany (and West Berlin): US, UK, and France</a:t>
            </a:r>
          </a:p>
          <a:p>
            <a:pPr lvl="1"/>
            <a:r>
              <a:rPr lang="en-US" dirty="0" smtClean="0"/>
              <a:t>East Germany (and East Berlin): USSR</a:t>
            </a:r>
            <a:endParaRPr lang="en-US" dirty="0"/>
          </a:p>
        </p:txBody>
      </p:sp>
      <p:pic>
        <p:nvPicPr>
          <p:cNvPr id="8" name="Picture 2" descr="C:\Users\hahecht\Desktop\map_html_1.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445966"/>
            <a:ext cx="4038600" cy="283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31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USSR vs. US</a:t>
            </a:r>
            <a:br>
              <a:rPr lang="en-US" dirty="0" smtClean="0"/>
            </a:br>
            <a:r>
              <a:rPr lang="en-US" dirty="0" smtClean="0"/>
              <a:t>(Rivalry)</a:t>
            </a:r>
            <a:endParaRPr lang="en-US" dirty="0"/>
          </a:p>
        </p:txBody>
      </p:sp>
      <p:sp>
        <p:nvSpPr>
          <p:cNvPr id="3" name="Text Placeholder 2"/>
          <p:cNvSpPr>
            <a:spLocks noGrp="1"/>
          </p:cNvSpPr>
          <p:nvPr>
            <p:ph type="body" idx="1"/>
          </p:nvPr>
        </p:nvSpPr>
        <p:spPr/>
        <p:txBody>
          <a:bodyPr/>
          <a:lstStyle/>
          <a:p>
            <a:pPr algn="ctr"/>
            <a:r>
              <a:rPr lang="en-US" dirty="0" smtClean="0"/>
              <a:t>USSR	</a:t>
            </a:r>
            <a:endParaRPr lang="en-US" dirty="0"/>
          </a:p>
        </p:txBody>
      </p:sp>
      <p:sp>
        <p:nvSpPr>
          <p:cNvPr id="4" name="Content Placeholder 3"/>
          <p:cNvSpPr>
            <a:spLocks noGrp="1"/>
          </p:cNvSpPr>
          <p:nvPr>
            <p:ph sz="half" idx="2"/>
          </p:nvPr>
        </p:nvSpPr>
        <p:spPr/>
        <p:txBody>
          <a:bodyPr/>
          <a:lstStyle/>
          <a:p>
            <a:pPr marL="0" indent="0">
              <a:buNone/>
            </a:pPr>
            <a:r>
              <a:rPr lang="en-US" dirty="0" smtClean="0"/>
              <a:t>Politics</a:t>
            </a:r>
          </a:p>
          <a:p>
            <a:r>
              <a:rPr lang="en-US" dirty="0" smtClean="0"/>
              <a:t>Dictatorship</a:t>
            </a:r>
          </a:p>
          <a:p>
            <a:endParaRPr lang="en-US" dirty="0"/>
          </a:p>
          <a:p>
            <a:pPr marL="0" indent="0">
              <a:buNone/>
            </a:pPr>
            <a:r>
              <a:rPr lang="en-US" dirty="0" smtClean="0"/>
              <a:t>Economics</a:t>
            </a:r>
          </a:p>
          <a:p>
            <a:r>
              <a:rPr lang="en-US" dirty="0" smtClean="0"/>
              <a:t>Communism</a:t>
            </a:r>
            <a:endParaRPr lang="en-US" dirty="0"/>
          </a:p>
        </p:txBody>
      </p:sp>
      <p:sp>
        <p:nvSpPr>
          <p:cNvPr id="5" name="Text Placeholder 4"/>
          <p:cNvSpPr>
            <a:spLocks noGrp="1"/>
          </p:cNvSpPr>
          <p:nvPr>
            <p:ph type="body" sz="quarter" idx="3"/>
          </p:nvPr>
        </p:nvSpPr>
        <p:spPr/>
        <p:txBody>
          <a:bodyPr/>
          <a:lstStyle/>
          <a:p>
            <a:pPr algn="ctr"/>
            <a:r>
              <a:rPr lang="en-US" dirty="0" smtClean="0"/>
              <a:t>US</a:t>
            </a:r>
            <a:endParaRPr lang="en-US" dirty="0"/>
          </a:p>
        </p:txBody>
      </p:sp>
      <p:sp>
        <p:nvSpPr>
          <p:cNvPr id="6" name="Content Placeholder 5"/>
          <p:cNvSpPr>
            <a:spLocks noGrp="1"/>
          </p:cNvSpPr>
          <p:nvPr>
            <p:ph sz="quarter" idx="4"/>
          </p:nvPr>
        </p:nvSpPr>
        <p:spPr/>
        <p:txBody>
          <a:bodyPr/>
          <a:lstStyle/>
          <a:p>
            <a:pPr marL="0" indent="0">
              <a:buNone/>
            </a:pPr>
            <a:r>
              <a:rPr lang="en-US" dirty="0" smtClean="0"/>
              <a:t>Politics</a:t>
            </a:r>
          </a:p>
          <a:p>
            <a:r>
              <a:rPr lang="en-US" dirty="0" smtClean="0"/>
              <a:t>Democracy</a:t>
            </a:r>
          </a:p>
          <a:p>
            <a:endParaRPr lang="en-US" dirty="0"/>
          </a:p>
          <a:p>
            <a:pPr marL="0" indent="0">
              <a:buNone/>
            </a:pPr>
            <a:r>
              <a:rPr lang="en-US" dirty="0" smtClean="0"/>
              <a:t>Economics</a:t>
            </a:r>
          </a:p>
          <a:p>
            <a:r>
              <a:rPr lang="en-US" dirty="0" smtClean="0"/>
              <a:t>Free enterprise system</a:t>
            </a:r>
            <a:endParaRPr lang="en-US" dirty="0"/>
          </a:p>
        </p:txBody>
      </p:sp>
    </p:spTree>
    <p:extLst>
      <p:ext uri="{BB962C8B-B14F-4D97-AF65-F5344CB8AC3E}">
        <p14:creationId xmlns:p14="http://schemas.microsoft.com/office/powerpoint/2010/main" val="135253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vs. US</a:t>
            </a:r>
            <a:endParaRPr lang="en-US" dirty="0"/>
          </a:p>
        </p:txBody>
      </p:sp>
      <p:sp>
        <p:nvSpPr>
          <p:cNvPr id="3" name="Content Placeholder 2"/>
          <p:cNvSpPr>
            <a:spLocks noGrp="1"/>
          </p:cNvSpPr>
          <p:nvPr>
            <p:ph sz="half" idx="1"/>
          </p:nvPr>
        </p:nvSpPr>
        <p:spPr>
          <a:xfrm>
            <a:off x="152400" y="1219200"/>
            <a:ext cx="4343400" cy="5638800"/>
          </a:xfrm>
        </p:spPr>
        <p:txBody>
          <a:bodyPr>
            <a:normAutofit/>
          </a:bodyPr>
          <a:lstStyle/>
          <a:p>
            <a:pPr marL="0" indent="0">
              <a:buNone/>
            </a:pPr>
            <a:r>
              <a:rPr lang="en-US" sz="2400" dirty="0" smtClean="0"/>
              <a:t>Containment</a:t>
            </a:r>
          </a:p>
          <a:p>
            <a:r>
              <a:rPr lang="en-US" sz="2000" dirty="0" smtClean="0"/>
              <a:t>Definition:  A policy for preventing the expansion of communism</a:t>
            </a:r>
            <a:r>
              <a:rPr lang="en-US" sz="2900" dirty="0" smtClean="0"/>
              <a:t>.</a:t>
            </a:r>
          </a:p>
        </p:txBody>
      </p:sp>
      <p:pic>
        <p:nvPicPr>
          <p:cNvPr id="8" name="Picture 2" descr="C:\Users\hahecht\Desktop\561342950.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65288" y="1215748"/>
            <a:ext cx="4350112" cy="510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66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vs. US</a:t>
            </a:r>
            <a:endParaRPr lang="en-US" dirty="0"/>
          </a:p>
        </p:txBody>
      </p:sp>
      <p:sp>
        <p:nvSpPr>
          <p:cNvPr id="3" name="Content Placeholder 2"/>
          <p:cNvSpPr>
            <a:spLocks noGrp="1"/>
          </p:cNvSpPr>
          <p:nvPr>
            <p:ph sz="half" idx="1"/>
          </p:nvPr>
        </p:nvSpPr>
        <p:spPr>
          <a:xfrm>
            <a:off x="152400" y="1219200"/>
            <a:ext cx="4343400" cy="5638800"/>
          </a:xfrm>
        </p:spPr>
        <p:txBody>
          <a:bodyPr>
            <a:normAutofit fontScale="70000" lnSpcReduction="20000"/>
          </a:bodyPr>
          <a:lstStyle/>
          <a:p>
            <a:pPr marL="0" indent="0">
              <a:buNone/>
            </a:pPr>
            <a:r>
              <a:rPr lang="en-US" sz="3400" dirty="0" smtClean="0"/>
              <a:t>Containment</a:t>
            </a:r>
          </a:p>
          <a:p>
            <a:r>
              <a:rPr lang="en-US" sz="2900" dirty="0" smtClean="0"/>
              <a:t>Definition:  A policy for preventing the expansion of communism.</a:t>
            </a:r>
          </a:p>
          <a:p>
            <a:r>
              <a:rPr lang="en-US" sz="2900" dirty="0" smtClean="0"/>
              <a:t>Truman Doctrine</a:t>
            </a:r>
          </a:p>
          <a:p>
            <a:pPr lvl="1"/>
            <a:r>
              <a:rPr lang="en-US" sz="2600" dirty="0" smtClean="0"/>
              <a:t>1947</a:t>
            </a:r>
          </a:p>
          <a:p>
            <a:pPr lvl="1"/>
            <a:r>
              <a:rPr lang="en-US" sz="2600" dirty="0" smtClean="0"/>
              <a:t>By President Harry Truman</a:t>
            </a:r>
          </a:p>
          <a:p>
            <a:pPr lvl="1"/>
            <a:r>
              <a:rPr lang="en-US" sz="2600" i="1" dirty="0" smtClean="0"/>
              <a:t>“…to support free people who are resisting attempted subjugation by armed minorities or by outside pressures.”</a:t>
            </a:r>
          </a:p>
          <a:p>
            <a:pPr lvl="1"/>
            <a:r>
              <a:rPr lang="en-US" sz="2600" dirty="0" smtClean="0"/>
              <a:t>Since these totalitarian regimes (Soviets) forced “free peoples,” they represent a threat to international peace and the national security of the United States.</a:t>
            </a:r>
          </a:p>
          <a:p>
            <a:pPr lvl="1"/>
            <a:r>
              <a:rPr lang="en-US" sz="2600" dirty="0" smtClean="0"/>
              <a:t>US would provide Greece and Turkey with economic and military aid to prevent them from falling under Soviet control.</a:t>
            </a:r>
          </a:p>
          <a:p>
            <a:pPr lvl="1"/>
            <a:r>
              <a:rPr lang="en-US" sz="2600" dirty="0" smtClean="0"/>
              <a:t>Beginning of containment.</a:t>
            </a:r>
            <a:endParaRPr lang="en-US" sz="2600" dirty="0"/>
          </a:p>
        </p:txBody>
      </p:sp>
      <p:pic>
        <p:nvPicPr>
          <p:cNvPr id="9" name="Picture 2" descr="C:\Users\hahecht\Desktop\4343972_orig.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24399" y="2330698"/>
            <a:ext cx="4194483" cy="330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54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USSR vs. US</a:t>
            </a:r>
            <a:endParaRPr lang="en-US" dirty="0"/>
          </a:p>
        </p:txBody>
      </p:sp>
      <p:sp>
        <p:nvSpPr>
          <p:cNvPr id="3" name="Content Placeholder 2"/>
          <p:cNvSpPr>
            <a:spLocks noGrp="1"/>
          </p:cNvSpPr>
          <p:nvPr>
            <p:ph sz="half" idx="1"/>
          </p:nvPr>
        </p:nvSpPr>
        <p:spPr>
          <a:xfrm>
            <a:off x="457200" y="1600200"/>
            <a:ext cx="4038600" cy="5257800"/>
          </a:xfrm>
        </p:spPr>
        <p:txBody>
          <a:bodyPr>
            <a:normAutofit/>
          </a:bodyPr>
          <a:lstStyle/>
          <a:p>
            <a:pPr marL="0" indent="0">
              <a:buNone/>
            </a:pPr>
            <a:r>
              <a:rPr lang="en-US" sz="2000" dirty="0" smtClean="0"/>
              <a:t>Cold War</a:t>
            </a:r>
          </a:p>
          <a:p>
            <a:r>
              <a:rPr lang="en-US" sz="2000" dirty="0" smtClean="0"/>
              <a:t>1947-1991</a:t>
            </a:r>
          </a:p>
          <a:p>
            <a:r>
              <a:rPr lang="en-US" sz="2000" dirty="0" smtClean="0"/>
              <a:t>Political and military tension between:</a:t>
            </a:r>
          </a:p>
          <a:p>
            <a:pPr lvl="1"/>
            <a:r>
              <a:rPr lang="en-US" sz="2000" dirty="0" smtClean="0"/>
              <a:t>United States (and NATO allies)</a:t>
            </a:r>
          </a:p>
          <a:p>
            <a:pPr lvl="1"/>
            <a:r>
              <a:rPr lang="en-US" sz="2000" dirty="0" smtClean="0"/>
              <a:t>USSR (and Eastern Bloc – Warsaw Pact)</a:t>
            </a:r>
          </a:p>
        </p:txBody>
      </p:sp>
      <p:pic>
        <p:nvPicPr>
          <p:cNvPr id="8" name="Picture 2" descr="C:\Users\hahecht\Desktop\cold-war.gif"/>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463417"/>
            <a:ext cx="4038600" cy="279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66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53290.0"/>
</version>
</file>

<file path=customXml/itemProps1.xml><?xml version="1.0" encoding="utf-8"?>
<ds:datastoreItem xmlns:ds="http://schemas.openxmlformats.org/officeDocument/2006/customXml" ds:itemID="{8438817C-924F-4C3D-9311-1BB785A91FA1}">
  <ds:schemaRefs/>
</ds:datastoreItem>
</file>

<file path=docProps/app.xml><?xml version="1.0" encoding="utf-8"?>
<Properties xmlns="http://schemas.openxmlformats.org/officeDocument/2006/extended-properties" xmlns:vt="http://schemas.openxmlformats.org/officeDocument/2006/docPropsVTypes">
  <TotalTime>561</TotalTime>
  <Words>1234</Words>
  <Application>Microsoft Office PowerPoint</Application>
  <PresentationFormat>On-screen Show (4:3)</PresentationFormat>
  <Paragraphs>176</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Do Now: Turn in Night Three question.  Then grab today’s Agenda (11:1). Look at the following cartoon.  Complete the speech bubbles!</vt:lpstr>
      <vt:lpstr>Objective: The Cold War</vt:lpstr>
      <vt:lpstr>The Cold War Begins</vt:lpstr>
      <vt:lpstr>USSR vs. US</vt:lpstr>
      <vt:lpstr>USSR vs. US</vt:lpstr>
      <vt:lpstr>USSR vs. US (Rivalry)</vt:lpstr>
      <vt:lpstr>USSR vs. US</vt:lpstr>
      <vt:lpstr>USSR vs. US</vt:lpstr>
      <vt:lpstr>USSR vs. US</vt:lpstr>
      <vt:lpstr>USSR vs. US</vt:lpstr>
      <vt:lpstr>Iron Curtain</vt:lpstr>
      <vt:lpstr>USSR vs. US</vt:lpstr>
      <vt:lpstr>USSR vs. US</vt:lpstr>
      <vt:lpstr>USSR vs. US</vt:lpstr>
      <vt:lpstr>USSR vs US</vt:lpstr>
      <vt:lpstr>USSR vs US</vt:lpstr>
      <vt:lpstr>USSR vs US</vt:lpstr>
      <vt:lpstr>USSR vs US</vt:lpstr>
      <vt:lpstr>USSR vs US</vt:lpstr>
      <vt:lpstr>USSR vs US</vt:lpstr>
      <vt:lpstr>USSR vs US</vt:lpstr>
      <vt:lpstr>USSR vs US</vt:lpstr>
      <vt:lpstr>Iron Curtain</vt:lpstr>
      <vt:lpstr>Iron Curtain</vt:lpstr>
      <vt:lpstr>Iron Curtain</vt:lpstr>
      <vt:lpstr>Iron Curtain</vt:lpstr>
      <vt:lpstr>Iron Curtain</vt:lpstr>
      <vt:lpstr>Iron Curtain</vt:lpstr>
      <vt:lpstr>Iron Curtain</vt:lpstr>
      <vt:lpstr>Iron Curtain</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Look at the following cartoon.  Complete the speech bubbles!</dc:title>
  <dc:creator>Default Name</dc:creator>
  <cp:lastModifiedBy>Hana A. Hecht (hahecht)</cp:lastModifiedBy>
  <cp:revision>39</cp:revision>
  <dcterms:created xsi:type="dcterms:W3CDTF">2013-04-17T12:54:54Z</dcterms:created>
  <dcterms:modified xsi:type="dcterms:W3CDTF">2016-04-21T13:22:19Z</dcterms:modified>
</cp:coreProperties>
</file>