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61" r:id="rId4"/>
    <p:sldId id="298" r:id="rId5"/>
    <p:sldId id="299" r:id="rId6"/>
    <p:sldId id="300" r:id="rId7"/>
    <p:sldId id="305" r:id="rId8"/>
    <p:sldId id="306" r:id="rId9"/>
    <p:sldId id="307" r:id="rId10"/>
    <p:sldId id="308" r:id="rId11"/>
    <p:sldId id="309" r:id="rId12"/>
    <p:sldId id="302" r:id="rId13"/>
    <p:sldId id="303" r:id="rId14"/>
    <p:sldId id="304" r:id="rId15"/>
    <p:sldId id="310" r:id="rId16"/>
    <p:sldId id="311" r:id="rId17"/>
    <p:sldId id="312" r:id="rId18"/>
    <p:sldId id="313" r:id="rId19"/>
    <p:sldId id="314" r:id="rId20"/>
    <p:sldId id="315" r:id="rId21"/>
    <p:sldId id="271" r:id="rId22"/>
    <p:sldId id="272" r:id="rId23"/>
    <p:sldId id="273" r:id="rId24"/>
    <p:sldId id="274" r:id="rId25"/>
    <p:sldId id="316" r:id="rId26"/>
    <p:sldId id="317" r:id="rId27"/>
    <p:sldId id="277" r:id="rId28"/>
    <p:sldId id="278" r:id="rId29"/>
    <p:sldId id="281" r:id="rId30"/>
    <p:sldId id="318" r:id="rId31"/>
    <p:sldId id="319" r:id="rId32"/>
    <p:sldId id="320" r:id="rId33"/>
    <p:sldId id="321" r:id="rId34"/>
    <p:sldId id="293" r:id="rId35"/>
    <p:sldId id="322" r:id="rId36"/>
    <p:sldId id="323" r:id="rId37"/>
    <p:sldId id="297" r:id="rId38"/>
    <p:sldId id="296" r:id="rId39"/>
    <p:sldId id="256" r:id="rId40"/>
    <p:sldId id="257" r:id="rId41"/>
    <p:sldId id="258"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3" d="100"/>
          <a:sy n="53" d="100"/>
        </p:scale>
        <p:origin x="42" y="5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B5CC0A2-CB97-404D-B8CE-ABE047FB2B6E}" type="datetimeFigureOut">
              <a:rPr lang="en-US" smtClean="0"/>
              <a:t>4/24/2016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0C875B-ABA9-4C1C-A41A-A6D32A206257}" type="slidenum">
              <a:rPr lang="en-US" smtClean="0"/>
              <a:t>‹#›</a:t>
            </a:fld>
            <a:endParaRPr lang="en-US"/>
          </a:p>
        </p:txBody>
      </p:sp>
    </p:spTree>
    <p:extLst>
      <p:ext uri="{BB962C8B-B14F-4D97-AF65-F5344CB8AC3E}">
        <p14:creationId xmlns:p14="http://schemas.microsoft.com/office/powerpoint/2010/main" val="2045844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5CC0A2-CB97-404D-B8CE-ABE047FB2B6E}" type="datetimeFigureOut">
              <a:rPr lang="en-US" smtClean="0"/>
              <a:t>4/24/2016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0C875B-ABA9-4C1C-A41A-A6D32A206257}" type="slidenum">
              <a:rPr lang="en-US" smtClean="0"/>
              <a:t>‹#›</a:t>
            </a:fld>
            <a:endParaRPr lang="en-US"/>
          </a:p>
        </p:txBody>
      </p:sp>
    </p:spTree>
    <p:extLst>
      <p:ext uri="{BB962C8B-B14F-4D97-AF65-F5344CB8AC3E}">
        <p14:creationId xmlns:p14="http://schemas.microsoft.com/office/powerpoint/2010/main" val="500101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5CC0A2-CB97-404D-B8CE-ABE047FB2B6E}" type="datetimeFigureOut">
              <a:rPr lang="en-US" smtClean="0"/>
              <a:t>4/24/2016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0C875B-ABA9-4C1C-A41A-A6D32A206257}" type="slidenum">
              <a:rPr lang="en-US" smtClean="0"/>
              <a:t>‹#›</a:t>
            </a:fld>
            <a:endParaRPr lang="en-US"/>
          </a:p>
        </p:txBody>
      </p:sp>
    </p:spTree>
    <p:extLst>
      <p:ext uri="{BB962C8B-B14F-4D97-AF65-F5344CB8AC3E}">
        <p14:creationId xmlns:p14="http://schemas.microsoft.com/office/powerpoint/2010/main" val="1899547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5CC0A2-CB97-404D-B8CE-ABE047FB2B6E}" type="datetimeFigureOut">
              <a:rPr lang="en-US" smtClean="0"/>
              <a:t>4/24/2016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0C875B-ABA9-4C1C-A41A-A6D32A206257}" type="slidenum">
              <a:rPr lang="en-US" smtClean="0"/>
              <a:t>‹#›</a:t>
            </a:fld>
            <a:endParaRPr lang="en-US"/>
          </a:p>
        </p:txBody>
      </p:sp>
    </p:spTree>
    <p:extLst>
      <p:ext uri="{BB962C8B-B14F-4D97-AF65-F5344CB8AC3E}">
        <p14:creationId xmlns:p14="http://schemas.microsoft.com/office/powerpoint/2010/main" val="3635395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5CC0A2-CB97-404D-B8CE-ABE047FB2B6E}" type="datetimeFigureOut">
              <a:rPr lang="en-US" smtClean="0"/>
              <a:t>4/24/2016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0C875B-ABA9-4C1C-A41A-A6D32A206257}" type="slidenum">
              <a:rPr lang="en-US" smtClean="0"/>
              <a:t>‹#›</a:t>
            </a:fld>
            <a:endParaRPr lang="en-US"/>
          </a:p>
        </p:txBody>
      </p:sp>
    </p:spTree>
    <p:extLst>
      <p:ext uri="{BB962C8B-B14F-4D97-AF65-F5344CB8AC3E}">
        <p14:creationId xmlns:p14="http://schemas.microsoft.com/office/powerpoint/2010/main" val="4264080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B5CC0A2-CB97-404D-B8CE-ABE047FB2B6E}" type="datetimeFigureOut">
              <a:rPr lang="en-US" smtClean="0"/>
              <a:t>4/24/2016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0C875B-ABA9-4C1C-A41A-A6D32A206257}" type="slidenum">
              <a:rPr lang="en-US" smtClean="0"/>
              <a:t>‹#›</a:t>
            </a:fld>
            <a:endParaRPr lang="en-US"/>
          </a:p>
        </p:txBody>
      </p:sp>
    </p:spTree>
    <p:extLst>
      <p:ext uri="{BB962C8B-B14F-4D97-AF65-F5344CB8AC3E}">
        <p14:creationId xmlns:p14="http://schemas.microsoft.com/office/powerpoint/2010/main" val="929743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5CC0A2-CB97-404D-B8CE-ABE047FB2B6E}" type="datetimeFigureOut">
              <a:rPr lang="en-US" smtClean="0"/>
              <a:t>4/24/2016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0C875B-ABA9-4C1C-A41A-A6D32A206257}" type="slidenum">
              <a:rPr lang="en-US" smtClean="0"/>
              <a:t>‹#›</a:t>
            </a:fld>
            <a:endParaRPr lang="en-US"/>
          </a:p>
        </p:txBody>
      </p:sp>
    </p:spTree>
    <p:extLst>
      <p:ext uri="{BB962C8B-B14F-4D97-AF65-F5344CB8AC3E}">
        <p14:creationId xmlns:p14="http://schemas.microsoft.com/office/powerpoint/2010/main" val="706903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5CC0A2-CB97-404D-B8CE-ABE047FB2B6E}" type="datetimeFigureOut">
              <a:rPr lang="en-US" smtClean="0"/>
              <a:t>4/24/2016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0C875B-ABA9-4C1C-A41A-A6D32A206257}" type="slidenum">
              <a:rPr lang="en-US" smtClean="0"/>
              <a:t>‹#›</a:t>
            </a:fld>
            <a:endParaRPr lang="en-US"/>
          </a:p>
        </p:txBody>
      </p:sp>
    </p:spTree>
    <p:extLst>
      <p:ext uri="{BB962C8B-B14F-4D97-AF65-F5344CB8AC3E}">
        <p14:creationId xmlns:p14="http://schemas.microsoft.com/office/powerpoint/2010/main" val="1722468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5CC0A2-CB97-404D-B8CE-ABE047FB2B6E}" type="datetimeFigureOut">
              <a:rPr lang="en-US" smtClean="0"/>
              <a:t>4/24/2016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0C875B-ABA9-4C1C-A41A-A6D32A206257}" type="slidenum">
              <a:rPr lang="en-US" smtClean="0"/>
              <a:t>‹#›</a:t>
            </a:fld>
            <a:endParaRPr lang="en-US"/>
          </a:p>
        </p:txBody>
      </p:sp>
    </p:spTree>
    <p:extLst>
      <p:ext uri="{BB962C8B-B14F-4D97-AF65-F5344CB8AC3E}">
        <p14:creationId xmlns:p14="http://schemas.microsoft.com/office/powerpoint/2010/main" val="513837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5CC0A2-CB97-404D-B8CE-ABE047FB2B6E}" type="datetimeFigureOut">
              <a:rPr lang="en-US" smtClean="0"/>
              <a:t>4/24/2016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0C875B-ABA9-4C1C-A41A-A6D32A206257}" type="slidenum">
              <a:rPr lang="en-US" smtClean="0"/>
              <a:t>‹#›</a:t>
            </a:fld>
            <a:endParaRPr lang="en-US"/>
          </a:p>
        </p:txBody>
      </p:sp>
    </p:spTree>
    <p:extLst>
      <p:ext uri="{BB962C8B-B14F-4D97-AF65-F5344CB8AC3E}">
        <p14:creationId xmlns:p14="http://schemas.microsoft.com/office/powerpoint/2010/main" val="743811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5CC0A2-CB97-404D-B8CE-ABE047FB2B6E}" type="datetimeFigureOut">
              <a:rPr lang="en-US" smtClean="0"/>
              <a:t>4/24/2016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0C875B-ABA9-4C1C-A41A-A6D32A206257}" type="slidenum">
              <a:rPr lang="en-US" smtClean="0"/>
              <a:t>‹#›</a:t>
            </a:fld>
            <a:endParaRPr lang="en-US"/>
          </a:p>
        </p:txBody>
      </p:sp>
    </p:spTree>
    <p:extLst>
      <p:ext uri="{BB962C8B-B14F-4D97-AF65-F5344CB8AC3E}">
        <p14:creationId xmlns:p14="http://schemas.microsoft.com/office/powerpoint/2010/main" val="1941052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5CC0A2-CB97-404D-B8CE-ABE047FB2B6E}" type="datetimeFigureOut">
              <a:rPr lang="en-US" smtClean="0"/>
              <a:t>4/24/2016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0C875B-ABA9-4C1C-A41A-A6D32A206257}" type="slidenum">
              <a:rPr lang="en-US" smtClean="0"/>
              <a:t>‹#›</a:t>
            </a:fld>
            <a:endParaRPr lang="en-US"/>
          </a:p>
        </p:txBody>
      </p:sp>
    </p:spTree>
    <p:extLst>
      <p:ext uri="{BB962C8B-B14F-4D97-AF65-F5344CB8AC3E}">
        <p14:creationId xmlns:p14="http://schemas.microsoft.com/office/powerpoint/2010/main" val="33643841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15.gif"/></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17.gif"/></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17.gif"/></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8.gif"/></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Desktop\wh_coldwar.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929101"/>
            <a:ext cx="9187026" cy="48620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Autofit/>
          </a:bodyPr>
          <a:lstStyle/>
          <a:p>
            <a:r>
              <a:rPr lang="en-US" sz="2400" dirty="0" smtClean="0"/>
              <a:t>Do Now:</a:t>
            </a:r>
            <a:br>
              <a:rPr lang="en-US" sz="2400" dirty="0" smtClean="0"/>
            </a:br>
            <a:r>
              <a:rPr lang="en-US" sz="2400" dirty="0" smtClean="0"/>
              <a:t>Grab </a:t>
            </a:r>
            <a:r>
              <a:rPr lang="en-US" sz="2400" dirty="0" smtClean="0"/>
              <a:t>today’s Agenda (11:2).</a:t>
            </a:r>
            <a:br>
              <a:rPr lang="en-US" sz="2400" dirty="0" smtClean="0"/>
            </a:br>
            <a:r>
              <a:rPr lang="en-US" sz="2400" dirty="0" smtClean="0"/>
              <a:t>Turn in your </a:t>
            </a:r>
            <a:r>
              <a:rPr lang="en-US" sz="2400" smtClean="0"/>
              <a:t>Boxing Matches.</a:t>
            </a:r>
            <a:r>
              <a:rPr lang="en-US" sz="2400" dirty="0" smtClean="0"/>
              <a:t/>
            </a:r>
            <a:br>
              <a:rPr lang="en-US" sz="2400" dirty="0" smtClean="0"/>
            </a:br>
            <a:r>
              <a:rPr lang="en-US" sz="2400" dirty="0" smtClean="0"/>
              <a:t>What is the message of the following cartoon?</a:t>
            </a:r>
            <a:endParaRPr lang="en-US" sz="2400" dirty="0"/>
          </a:p>
        </p:txBody>
      </p:sp>
      <p:pic>
        <p:nvPicPr>
          <p:cNvPr id="6" name="Picture 2" descr="C:\Users\hahecht\Desktop\8644899_orig.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14401" y="1600200"/>
            <a:ext cx="7086599" cy="5314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69807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hahecht\AppData\Local\Microsoft\Windows\Temporary Internet Files\Content.IE5\1WUM5BQ9\MC910215631[1].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4405053" y="0"/>
            <a:ext cx="473202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hahecht\AppData\Local\Microsoft\Windows\Temporary Internet Files\Content.IE5\U9CEXJP6\MC900445023[1].jp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0"/>
            <a:ext cx="441325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China</a:t>
            </a:r>
            <a:endParaRPr lang="en-US" dirty="0"/>
          </a:p>
        </p:txBody>
      </p:sp>
      <p:sp>
        <p:nvSpPr>
          <p:cNvPr id="3" name="Content Placeholder 2"/>
          <p:cNvSpPr>
            <a:spLocks noGrp="1"/>
          </p:cNvSpPr>
          <p:nvPr>
            <p:ph sz="half" idx="1"/>
          </p:nvPr>
        </p:nvSpPr>
        <p:spPr>
          <a:xfrm>
            <a:off x="0" y="1143000"/>
            <a:ext cx="4495800" cy="5715000"/>
          </a:xfrm>
        </p:spPr>
        <p:txBody>
          <a:bodyPr>
            <a:normAutofit/>
          </a:bodyPr>
          <a:lstStyle/>
          <a:p>
            <a:pPr marL="0" indent="0">
              <a:buNone/>
            </a:pPr>
            <a:r>
              <a:rPr lang="en-US" sz="1800" dirty="0"/>
              <a:t>Mao Zedong</a:t>
            </a:r>
          </a:p>
          <a:p>
            <a:r>
              <a:rPr lang="en-US" sz="1800" dirty="0"/>
              <a:t>1953 – First Five-Year Plan.  Industrial development and collectivization.  Success!</a:t>
            </a:r>
          </a:p>
          <a:p>
            <a:r>
              <a:rPr lang="en-US" sz="1800" dirty="0"/>
              <a:t>1958 – Second Five-Year Plan.  Compete with industrial West.  Failure!</a:t>
            </a:r>
          </a:p>
          <a:p>
            <a:r>
              <a:rPr lang="en-US" sz="1800" dirty="0"/>
              <a:t>1966 – Cultural Revolution.  </a:t>
            </a:r>
          </a:p>
          <a:p>
            <a:pPr lvl="1"/>
            <a:r>
              <a:rPr lang="en-US" sz="1800" dirty="0"/>
              <a:t>Replaced old Chinese culture with new socialist culture – by force via the Red Guards.  </a:t>
            </a:r>
          </a:p>
          <a:p>
            <a:pPr lvl="1"/>
            <a:r>
              <a:rPr lang="en-US" sz="1800" dirty="0"/>
              <a:t>They rampaged China, destroyed artwork, burned books… anything from the “old way.”  </a:t>
            </a:r>
          </a:p>
          <a:p>
            <a:pPr lvl="1"/>
            <a:r>
              <a:rPr lang="en-US" sz="1800" dirty="0"/>
              <a:t>They also beat, tortured, and killed people who didn’t follow the “new way.”  </a:t>
            </a:r>
          </a:p>
          <a:p>
            <a:pPr lvl="1"/>
            <a:r>
              <a:rPr lang="en-US" sz="1800" dirty="0"/>
              <a:t>Chaos ensued.  </a:t>
            </a:r>
          </a:p>
          <a:p>
            <a:pPr lvl="1"/>
            <a:r>
              <a:rPr lang="en-US" sz="1800" dirty="0"/>
              <a:t>Failure</a:t>
            </a:r>
            <a:r>
              <a:rPr lang="en-US" sz="1800" dirty="0" smtClean="0"/>
              <a:t>.</a:t>
            </a:r>
            <a:endParaRPr lang="en-US" sz="1800" dirty="0"/>
          </a:p>
        </p:txBody>
      </p:sp>
      <p:pic>
        <p:nvPicPr>
          <p:cNvPr id="8" name="Picture 2" descr="\\w-sch-staff-12\UserDesktops\hahecht\Desktop\20111031-wikicommons red guards.jpg"/>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655481" y="2286000"/>
            <a:ext cx="3799179"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4285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fade">
                                      <p:cBhvr>
                                        <p:cTn id="12" dur="500"/>
                                        <p:tgtEl>
                                          <p:spTgt spid="3">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fade">
                                      <p:cBhvr>
                                        <p:cTn id="1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hahecht\AppData\Local\Microsoft\Windows\Temporary Internet Files\Content.IE5\1WUM5BQ9\MC910215631[1].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4405053" y="0"/>
            <a:ext cx="473202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hahecht\AppData\Local\Microsoft\Windows\Temporary Internet Files\Content.IE5\U9CEXJP6\MC900445023[1].jp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0"/>
            <a:ext cx="441325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China</a:t>
            </a:r>
            <a:endParaRPr lang="en-US" dirty="0"/>
          </a:p>
        </p:txBody>
      </p:sp>
      <p:sp>
        <p:nvSpPr>
          <p:cNvPr id="3" name="Content Placeholder 2"/>
          <p:cNvSpPr>
            <a:spLocks noGrp="1"/>
          </p:cNvSpPr>
          <p:nvPr>
            <p:ph sz="half" idx="1"/>
          </p:nvPr>
        </p:nvSpPr>
        <p:spPr>
          <a:xfrm>
            <a:off x="0" y="1143000"/>
            <a:ext cx="4495800" cy="5715000"/>
          </a:xfrm>
        </p:spPr>
        <p:txBody>
          <a:bodyPr>
            <a:noAutofit/>
          </a:bodyPr>
          <a:lstStyle/>
          <a:p>
            <a:pPr marL="0" indent="0">
              <a:buNone/>
            </a:pPr>
            <a:r>
              <a:rPr lang="en-US" sz="1800" dirty="0"/>
              <a:t>Mao Zedong</a:t>
            </a:r>
          </a:p>
          <a:p>
            <a:r>
              <a:rPr lang="en-US" sz="1800" dirty="0"/>
              <a:t>1953 – First Five-Year Plan.  Industrial development and collectivization.  Success!</a:t>
            </a:r>
          </a:p>
          <a:p>
            <a:r>
              <a:rPr lang="en-US" sz="1800" dirty="0"/>
              <a:t>1958 – Second Five-Year Plan.  Compete with industrial West.  Failure!</a:t>
            </a:r>
          </a:p>
          <a:p>
            <a:r>
              <a:rPr lang="en-US" sz="1800" dirty="0"/>
              <a:t>1966 – Cultural Revolution.  </a:t>
            </a:r>
            <a:endParaRPr lang="en-US" sz="1800" dirty="0" smtClean="0"/>
          </a:p>
          <a:p>
            <a:pPr lvl="1"/>
            <a:r>
              <a:rPr lang="en-US" sz="1800" dirty="0" smtClean="0"/>
              <a:t>Replaced </a:t>
            </a:r>
            <a:r>
              <a:rPr lang="en-US" sz="1800" dirty="0"/>
              <a:t>old Chinese culture with new socialist culture – by force via the Red Guards.  </a:t>
            </a:r>
            <a:endParaRPr lang="en-US" sz="1800" dirty="0" smtClean="0"/>
          </a:p>
          <a:p>
            <a:pPr lvl="1"/>
            <a:r>
              <a:rPr lang="en-US" sz="1800" dirty="0" smtClean="0"/>
              <a:t>They </a:t>
            </a:r>
            <a:r>
              <a:rPr lang="en-US" sz="1800" dirty="0"/>
              <a:t>rampaged China, destroyed artwork, burned books… anything from the “old way.”  </a:t>
            </a:r>
          </a:p>
          <a:p>
            <a:pPr lvl="1"/>
            <a:r>
              <a:rPr lang="en-US" sz="1800" dirty="0" smtClean="0"/>
              <a:t>They also beat, tortured, and killed people who didn’t follow the “new way.”  </a:t>
            </a:r>
          </a:p>
          <a:p>
            <a:pPr lvl="1"/>
            <a:r>
              <a:rPr lang="en-US" sz="1800" dirty="0" smtClean="0"/>
              <a:t>Chaos ensued.  </a:t>
            </a:r>
          </a:p>
          <a:p>
            <a:pPr lvl="1"/>
            <a:r>
              <a:rPr lang="en-US" sz="1800" dirty="0" smtClean="0"/>
              <a:t>Failure.</a:t>
            </a:r>
          </a:p>
          <a:p>
            <a:r>
              <a:rPr lang="en-US" sz="1800" dirty="0" smtClean="0"/>
              <a:t>Died 1976.</a:t>
            </a:r>
            <a:endParaRPr lang="en-US" sz="1800" dirty="0"/>
          </a:p>
        </p:txBody>
      </p:sp>
      <p:pic>
        <p:nvPicPr>
          <p:cNvPr id="8" name="Picture 2" descr="\\w-sch-staff-12\UserDesktops\hahecht\Desktop\220px-Mao.jpg"/>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5270500" y="2078831"/>
            <a:ext cx="2794000" cy="3568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42854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hahecht\AppData\Local\Microsoft\Windows\Temporary Internet Files\Content.IE5\1WUM5BQ9\MC910215631[1].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4405053" y="0"/>
            <a:ext cx="473202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hahecht\AppData\Local\Microsoft\Windows\Temporary Internet Files\Content.IE5\U9CEXJP6\MC900445023[1].jp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0"/>
            <a:ext cx="441325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China</a:t>
            </a:r>
            <a:endParaRPr lang="en-US" dirty="0"/>
          </a:p>
        </p:txBody>
      </p:sp>
      <p:sp>
        <p:nvSpPr>
          <p:cNvPr id="3" name="Content Placeholder 2"/>
          <p:cNvSpPr>
            <a:spLocks noGrp="1"/>
          </p:cNvSpPr>
          <p:nvPr>
            <p:ph sz="half" idx="1"/>
          </p:nvPr>
        </p:nvSpPr>
        <p:spPr>
          <a:xfrm>
            <a:off x="0" y="1219200"/>
            <a:ext cx="4495800" cy="5638800"/>
          </a:xfrm>
        </p:spPr>
        <p:txBody>
          <a:bodyPr>
            <a:noAutofit/>
          </a:bodyPr>
          <a:lstStyle/>
          <a:p>
            <a:pPr marL="0" indent="0">
              <a:buNone/>
            </a:pPr>
            <a:r>
              <a:rPr lang="en-US" sz="2000" dirty="0" smtClean="0"/>
              <a:t>Deng Xiaoping</a:t>
            </a:r>
          </a:p>
          <a:p>
            <a:r>
              <a:rPr lang="en-US" sz="2000" dirty="0" smtClean="0"/>
              <a:t>Modernization in</a:t>
            </a:r>
          </a:p>
          <a:p>
            <a:pPr lvl="1"/>
            <a:r>
              <a:rPr lang="en-US" sz="2000" dirty="0" smtClean="0"/>
              <a:t>Agriculture</a:t>
            </a:r>
          </a:p>
          <a:p>
            <a:pPr lvl="1"/>
            <a:r>
              <a:rPr lang="en-US" sz="2000" dirty="0" smtClean="0"/>
              <a:t>Industry</a:t>
            </a:r>
          </a:p>
          <a:p>
            <a:pPr lvl="1"/>
            <a:r>
              <a:rPr lang="en-US" sz="2000" dirty="0" smtClean="0"/>
              <a:t>Science and technology</a:t>
            </a:r>
          </a:p>
          <a:p>
            <a:pPr lvl="1"/>
            <a:r>
              <a:rPr lang="en-US" sz="2000" dirty="0" smtClean="0"/>
              <a:t>National defense</a:t>
            </a:r>
          </a:p>
          <a:p>
            <a:r>
              <a:rPr lang="en-US" sz="2000" dirty="0" smtClean="0"/>
              <a:t>Reformed Communist China’s economy to a market economy, which opened Chinese society to cultural and scientific exchanges with the West.</a:t>
            </a:r>
          </a:p>
        </p:txBody>
      </p:sp>
      <p:pic>
        <p:nvPicPr>
          <p:cNvPr id="8" name="Picture 2" descr="C:\Users\hahecht\Desktop\deng.jpg"/>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648200" y="2109670"/>
            <a:ext cx="4038600" cy="3507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4996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hahecht\AppData\Local\Microsoft\Windows\Temporary Internet Files\Content.IE5\1WUM5BQ9\MC910215631[1].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4405053" y="0"/>
            <a:ext cx="473202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hahecht\AppData\Local\Microsoft\Windows\Temporary Internet Files\Content.IE5\U9CEXJP6\MC900445023[1].jp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0"/>
            <a:ext cx="441325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China</a:t>
            </a:r>
            <a:endParaRPr lang="en-US" dirty="0"/>
          </a:p>
        </p:txBody>
      </p:sp>
      <p:sp>
        <p:nvSpPr>
          <p:cNvPr id="3" name="Content Placeholder 2"/>
          <p:cNvSpPr>
            <a:spLocks noGrp="1"/>
          </p:cNvSpPr>
          <p:nvPr>
            <p:ph sz="half" idx="1"/>
          </p:nvPr>
        </p:nvSpPr>
        <p:spPr>
          <a:xfrm>
            <a:off x="0" y="1219200"/>
            <a:ext cx="4495800" cy="5638800"/>
          </a:xfrm>
        </p:spPr>
        <p:txBody>
          <a:bodyPr>
            <a:noAutofit/>
          </a:bodyPr>
          <a:lstStyle/>
          <a:p>
            <a:pPr marL="0" indent="0">
              <a:buNone/>
            </a:pPr>
            <a:r>
              <a:rPr lang="en-US" sz="2000" dirty="0" smtClean="0"/>
              <a:t>Deng Xiaoping</a:t>
            </a:r>
          </a:p>
          <a:p>
            <a:r>
              <a:rPr lang="en-US" sz="2000" dirty="0" smtClean="0"/>
              <a:t>Modernization in</a:t>
            </a:r>
          </a:p>
          <a:p>
            <a:pPr lvl="1"/>
            <a:r>
              <a:rPr lang="en-US" sz="2000" dirty="0" smtClean="0"/>
              <a:t>Agriculture</a:t>
            </a:r>
          </a:p>
          <a:p>
            <a:pPr lvl="1"/>
            <a:r>
              <a:rPr lang="en-US" sz="2000" dirty="0" smtClean="0"/>
              <a:t>Industry</a:t>
            </a:r>
          </a:p>
          <a:p>
            <a:pPr lvl="1"/>
            <a:r>
              <a:rPr lang="en-US" sz="2000" dirty="0" smtClean="0"/>
              <a:t>Science and technology</a:t>
            </a:r>
          </a:p>
          <a:p>
            <a:pPr lvl="1"/>
            <a:r>
              <a:rPr lang="en-US" sz="2000" dirty="0" smtClean="0"/>
              <a:t>National defense</a:t>
            </a:r>
          </a:p>
          <a:p>
            <a:r>
              <a:rPr lang="en-US" sz="2000" dirty="0" smtClean="0"/>
              <a:t>Reformed Communist China’s economy to a market economy, which opened Chinese society to cultural and scientific exchanges with the West.</a:t>
            </a:r>
          </a:p>
          <a:p>
            <a:r>
              <a:rPr lang="en-US" sz="2000" dirty="0" smtClean="0"/>
              <a:t>Led to rapid economic growth.  In 1980s and 1990s, China had one of the world’s fastest growing economy.</a:t>
            </a:r>
          </a:p>
        </p:txBody>
      </p:sp>
      <p:pic>
        <p:nvPicPr>
          <p:cNvPr id="9" name="Picture 2" descr="C:\Users\hahecht\Desktop\20121019051946789.gif"/>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762500" y="2486819"/>
            <a:ext cx="3810000" cy="275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96160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hahecht\AppData\Local\Microsoft\Windows\Temporary Internet Files\Content.IE5\1WUM5BQ9\MC910215631[1].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4405053" y="0"/>
            <a:ext cx="473202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hahecht\AppData\Local\Microsoft\Windows\Temporary Internet Files\Content.IE5\U9CEXJP6\MC900445023[1].jp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0"/>
            <a:ext cx="441325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China</a:t>
            </a:r>
            <a:endParaRPr lang="en-US" dirty="0"/>
          </a:p>
        </p:txBody>
      </p:sp>
      <p:sp>
        <p:nvSpPr>
          <p:cNvPr id="3" name="Content Placeholder 2"/>
          <p:cNvSpPr>
            <a:spLocks noGrp="1"/>
          </p:cNvSpPr>
          <p:nvPr>
            <p:ph sz="half" idx="1"/>
          </p:nvPr>
        </p:nvSpPr>
        <p:spPr>
          <a:xfrm>
            <a:off x="0" y="1219200"/>
            <a:ext cx="4495800" cy="5638800"/>
          </a:xfrm>
        </p:spPr>
        <p:txBody>
          <a:bodyPr>
            <a:noAutofit/>
          </a:bodyPr>
          <a:lstStyle/>
          <a:p>
            <a:pPr marL="0" indent="0">
              <a:buNone/>
            </a:pPr>
            <a:r>
              <a:rPr lang="en-US" sz="2000" dirty="0" smtClean="0"/>
              <a:t>Deng Xiaoping</a:t>
            </a:r>
          </a:p>
          <a:p>
            <a:r>
              <a:rPr lang="en-US" sz="2000" dirty="0" smtClean="0"/>
              <a:t>Modernization in</a:t>
            </a:r>
          </a:p>
          <a:p>
            <a:pPr lvl="1"/>
            <a:r>
              <a:rPr lang="en-US" sz="2000" dirty="0" smtClean="0"/>
              <a:t>Agriculture</a:t>
            </a:r>
          </a:p>
          <a:p>
            <a:pPr lvl="1"/>
            <a:r>
              <a:rPr lang="en-US" sz="2000" dirty="0" smtClean="0"/>
              <a:t>Industry</a:t>
            </a:r>
          </a:p>
          <a:p>
            <a:pPr lvl="1"/>
            <a:r>
              <a:rPr lang="en-US" sz="2000" dirty="0" smtClean="0"/>
              <a:t>Science and technology</a:t>
            </a:r>
          </a:p>
          <a:p>
            <a:pPr lvl="1"/>
            <a:r>
              <a:rPr lang="en-US" sz="2000" dirty="0" smtClean="0"/>
              <a:t>National defense</a:t>
            </a:r>
          </a:p>
          <a:p>
            <a:r>
              <a:rPr lang="en-US" sz="2000" dirty="0" smtClean="0"/>
              <a:t>Reformed Communist China’s economy to a market economy, which opened Chinese society to cultural and scientific exchanges with the West.</a:t>
            </a:r>
          </a:p>
          <a:p>
            <a:r>
              <a:rPr lang="en-US" sz="2000" dirty="0" smtClean="0"/>
              <a:t>Led to rapid economic growth.  In 1980s and 1990s, China had one of the world’s fastest growing economy.</a:t>
            </a:r>
          </a:p>
          <a:p>
            <a:r>
              <a:rPr lang="en-US" sz="2000" dirty="0" smtClean="0"/>
              <a:t>Continued communist control of government.  Considered a communist country today.</a:t>
            </a:r>
            <a:endParaRPr lang="en-US" sz="2000" dirty="0"/>
          </a:p>
        </p:txBody>
      </p:sp>
      <p:pic>
        <p:nvPicPr>
          <p:cNvPr id="9" name="Picture 2" descr="C:\Users\hahecht\Desktop\Flag_map_of_the_People's_Republic_of_China.png"/>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bwMode="auto">
          <a:xfrm>
            <a:off x="4648200" y="2168267"/>
            <a:ext cx="4038600" cy="3389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9307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hahecht\AppData\Local\Microsoft\Windows\Temporary Internet Files\Content.IE5\1WUM5BQ9\MC910215631[1].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4405053" y="0"/>
            <a:ext cx="473202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hahecht\AppData\Local\Microsoft\Windows\Temporary Internet Files\Content.IE5\U9CEXJP6\MC900445023[1].jp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0"/>
            <a:ext cx="441325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Korea</a:t>
            </a:r>
            <a:endParaRPr lang="en-US" dirty="0"/>
          </a:p>
        </p:txBody>
      </p:sp>
      <p:sp>
        <p:nvSpPr>
          <p:cNvPr id="3" name="Content Placeholder 2"/>
          <p:cNvSpPr>
            <a:spLocks noGrp="1"/>
          </p:cNvSpPr>
          <p:nvPr>
            <p:ph sz="half" idx="1"/>
          </p:nvPr>
        </p:nvSpPr>
        <p:spPr>
          <a:xfrm>
            <a:off x="0" y="1295400"/>
            <a:ext cx="4495800" cy="5562600"/>
          </a:xfrm>
        </p:spPr>
        <p:txBody>
          <a:bodyPr>
            <a:normAutofit/>
          </a:bodyPr>
          <a:lstStyle/>
          <a:p>
            <a:pPr marL="0" indent="0">
              <a:buNone/>
            </a:pPr>
            <a:r>
              <a:rPr lang="en-US" sz="2200" dirty="0" smtClean="0"/>
              <a:t>North vs. South</a:t>
            </a:r>
          </a:p>
          <a:p>
            <a:r>
              <a:rPr lang="en-US" sz="2200" dirty="0" smtClean="0"/>
              <a:t>After WWII, Korea was divided on the 38</a:t>
            </a:r>
            <a:r>
              <a:rPr lang="en-US" sz="2200" baseline="30000" dirty="0" smtClean="0"/>
              <a:t>th</a:t>
            </a:r>
            <a:r>
              <a:rPr lang="en-US" sz="2200" dirty="0" smtClean="0"/>
              <a:t> parallel</a:t>
            </a:r>
          </a:p>
          <a:p>
            <a:pPr lvl="1"/>
            <a:r>
              <a:rPr lang="en-US" sz="2200" dirty="0" smtClean="0"/>
              <a:t>Soviets occupied North Korea.  </a:t>
            </a:r>
            <a:endParaRPr lang="en-US" sz="2200" dirty="0"/>
          </a:p>
        </p:txBody>
      </p:sp>
      <p:pic>
        <p:nvPicPr>
          <p:cNvPr id="7" name="Picture 2" descr="C:\Users\hahecht\Desktop\mapofkorea.gif"/>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5238750" y="1958181"/>
            <a:ext cx="28575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2209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hahecht\AppData\Local\Microsoft\Windows\Temporary Internet Files\Content.IE5\1WUM5BQ9\MC910215631[1].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4405053" y="0"/>
            <a:ext cx="473202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hahecht\AppData\Local\Microsoft\Windows\Temporary Internet Files\Content.IE5\U9CEXJP6\MC900445023[1].jp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0"/>
            <a:ext cx="441325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Korea</a:t>
            </a:r>
            <a:endParaRPr lang="en-US" dirty="0"/>
          </a:p>
        </p:txBody>
      </p:sp>
      <p:sp>
        <p:nvSpPr>
          <p:cNvPr id="3" name="Content Placeholder 2"/>
          <p:cNvSpPr>
            <a:spLocks noGrp="1"/>
          </p:cNvSpPr>
          <p:nvPr>
            <p:ph sz="half" idx="1"/>
          </p:nvPr>
        </p:nvSpPr>
        <p:spPr>
          <a:xfrm>
            <a:off x="0" y="1295400"/>
            <a:ext cx="4495800" cy="5562600"/>
          </a:xfrm>
        </p:spPr>
        <p:txBody>
          <a:bodyPr>
            <a:normAutofit/>
          </a:bodyPr>
          <a:lstStyle/>
          <a:p>
            <a:pPr marL="0" indent="0">
              <a:buNone/>
            </a:pPr>
            <a:r>
              <a:rPr lang="en-US" sz="2200" dirty="0" smtClean="0"/>
              <a:t>North vs. South</a:t>
            </a:r>
          </a:p>
          <a:p>
            <a:r>
              <a:rPr lang="en-US" sz="2200" dirty="0" smtClean="0"/>
              <a:t>After WWII, Korea was divided on the 38</a:t>
            </a:r>
            <a:r>
              <a:rPr lang="en-US" sz="2200" baseline="30000" dirty="0" smtClean="0"/>
              <a:t>th</a:t>
            </a:r>
            <a:r>
              <a:rPr lang="en-US" sz="2200" dirty="0" smtClean="0"/>
              <a:t> parallel</a:t>
            </a:r>
          </a:p>
          <a:p>
            <a:pPr lvl="1"/>
            <a:r>
              <a:rPr lang="en-US" sz="2200" dirty="0" smtClean="0"/>
              <a:t>Soviets occupied North Korea.  Led by Kim Il Sung.</a:t>
            </a:r>
          </a:p>
          <a:p>
            <a:pPr lvl="1"/>
            <a:r>
              <a:rPr lang="en-US" sz="2200" dirty="0" smtClean="0"/>
              <a:t>American troops occupied South Korea.  </a:t>
            </a:r>
          </a:p>
        </p:txBody>
      </p:sp>
      <p:pic>
        <p:nvPicPr>
          <p:cNvPr id="9" name="Picture 2" descr="C:\Users\hahecht\Desktop\icon00000000022.jpg"/>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5205412" y="1915319"/>
            <a:ext cx="2924175" cy="3895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0506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hahecht\AppData\Local\Microsoft\Windows\Temporary Internet Files\Content.IE5\1WUM5BQ9\MC910215631[1].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4405053" y="0"/>
            <a:ext cx="473202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hahecht\AppData\Local\Microsoft\Windows\Temporary Internet Files\Content.IE5\U9CEXJP6\MC900445023[1].jp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0"/>
            <a:ext cx="441325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Korea</a:t>
            </a:r>
            <a:endParaRPr lang="en-US" dirty="0"/>
          </a:p>
        </p:txBody>
      </p:sp>
      <p:sp>
        <p:nvSpPr>
          <p:cNvPr id="3" name="Content Placeholder 2"/>
          <p:cNvSpPr>
            <a:spLocks noGrp="1"/>
          </p:cNvSpPr>
          <p:nvPr>
            <p:ph sz="half" idx="1"/>
          </p:nvPr>
        </p:nvSpPr>
        <p:spPr>
          <a:xfrm>
            <a:off x="0" y="1295400"/>
            <a:ext cx="4495800" cy="5562600"/>
          </a:xfrm>
        </p:spPr>
        <p:txBody>
          <a:bodyPr>
            <a:normAutofit/>
          </a:bodyPr>
          <a:lstStyle/>
          <a:p>
            <a:pPr marL="0" indent="0">
              <a:buNone/>
            </a:pPr>
            <a:r>
              <a:rPr lang="en-US" sz="2200" dirty="0" smtClean="0"/>
              <a:t>North vs. South</a:t>
            </a:r>
          </a:p>
          <a:p>
            <a:r>
              <a:rPr lang="en-US" sz="2200" dirty="0" smtClean="0"/>
              <a:t>After WWII, Korea was divided on the 38</a:t>
            </a:r>
            <a:r>
              <a:rPr lang="en-US" sz="2200" baseline="30000" dirty="0" smtClean="0"/>
              <a:t>th</a:t>
            </a:r>
            <a:r>
              <a:rPr lang="en-US" sz="2200" dirty="0" smtClean="0"/>
              <a:t> parallel</a:t>
            </a:r>
          </a:p>
          <a:p>
            <a:pPr lvl="1"/>
            <a:r>
              <a:rPr lang="en-US" sz="2200" dirty="0" smtClean="0"/>
              <a:t>Soviets occupied North Korea.  Led by Kim Il Sung.</a:t>
            </a:r>
          </a:p>
          <a:p>
            <a:pPr lvl="1"/>
            <a:r>
              <a:rPr lang="en-US" sz="2200" dirty="0" smtClean="0"/>
              <a:t>American troops occupied South Korea.  Led by </a:t>
            </a:r>
            <a:r>
              <a:rPr lang="en-US" sz="2200" dirty="0" err="1" smtClean="0"/>
              <a:t>Syngman</a:t>
            </a:r>
            <a:r>
              <a:rPr lang="en-US" sz="2200" dirty="0" smtClean="0"/>
              <a:t> Rhee.</a:t>
            </a:r>
          </a:p>
        </p:txBody>
      </p:sp>
      <p:pic>
        <p:nvPicPr>
          <p:cNvPr id="9" name="Picture 2" descr="C:\Users\hahecht\Desktop\rhee.jpg"/>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5238750" y="1886744"/>
            <a:ext cx="2857500" cy="395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70055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hahecht\AppData\Local\Microsoft\Windows\Temporary Internet Files\Content.IE5\1WUM5BQ9\MC910215631[1].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4405053" y="0"/>
            <a:ext cx="473202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hahecht\AppData\Local\Microsoft\Windows\Temporary Internet Files\Content.IE5\U9CEXJP6\MC900445023[1].jp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0"/>
            <a:ext cx="441325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Korea</a:t>
            </a:r>
            <a:endParaRPr lang="en-US" dirty="0"/>
          </a:p>
        </p:txBody>
      </p:sp>
      <p:sp>
        <p:nvSpPr>
          <p:cNvPr id="3" name="Content Placeholder 2"/>
          <p:cNvSpPr>
            <a:spLocks noGrp="1"/>
          </p:cNvSpPr>
          <p:nvPr>
            <p:ph sz="half" idx="1"/>
          </p:nvPr>
        </p:nvSpPr>
        <p:spPr>
          <a:xfrm>
            <a:off x="0" y="1295400"/>
            <a:ext cx="4495800" cy="5562600"/>
          </a:xfrm>
        </p:spPr>
        <p:txBody>
          <a:bodyPr>
            <a:normAutofit/>
          </a:bodyPr>
          <a:lstStyle/>
          <a:p>
            <a:pPr marL="0" indent="0">
              <a:buNone/>
            </a:pPr>
            <a:r>
              <a:rPr lang="en-US" sz="2200" dirty="0" smtClean="0"/>
              <a:t>North vs. South</a:t>
            </a:r>
          </a:p>
          <a:p>
            <a:r>
              <a:rPr lang="en-US" sz="2200" dirty="0" smtClean="0"/>
              <a:t>After WWII, Korea was divided on the 38</a:t>
            </a:r>
            <a:r>
              <a:rPr lang="en-US" sz="2200" baseline="30000" dirty="0" smtClean="0"/>
              <a:t>th</a:t>
            </a:r>
            <a:r>
              <a:rPr lang="en-US" sz="2200" dirty="0" smtClean="0"/>
              <a:t> parallel</a:t>
            </a:r>
          </a:p>
          <a:p>
            <a:pPr lvl="1"/>
            <a:r>
              <a:rPr lang="en-US" sz="2200" dirty="0" smtClean="0"/>
              <a:t>Soviets occupied North Korea.  Led by Kim Il Sung.</a:t>
            </a:r>
          </a:p>
          <a:p>
            <a:pPr lvl="1"/>
            <a:r>
              <a:rPr lang="en-US" sz="2200" dirty="0" smtClean="0"/>
              <a:t>American troops occupied South Korea.  Led by </a:t>
            </a:r>
            <a:r>
              <a:rPr lang="en-US" sz="2200" dirty="0" err="1" smtClean="0"/>
              <a:t>Syngman</a:t>
            </a:r>
            <a:r>
              <a:rPr lang="en-US" sz="2200" dirty="0" smtClean="0"/>
              <a:t> Rhee.</a:t>
            </a:r>
          </a:p>
          <a:p>
            <a:r>
              <a:rPr lang="en-US" sz="2200" dirty="0" smtClean="0"/>
              <a:t>Both Sung and Rhee wanted to reunite Korea, by force if necessary, but on their terms (Soviets vs. US)</a:t>
            </a:r>
            <a:endParaRPr lang="en-US" sz="2200" dirty="0"/>
          </a:p>
        </p:txBody>
      </p:sp>
      <p:pic>
        <p:nvPicPr>
          <p:cNvPr id="10" name="Picture 2" descr="C:\Users\hahecht\Desktop\mapofkorea.gif"/>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5238750" y="1958181"/>
            <a:ext cx="28575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19580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hahecht\AppData\Local\Microsoft\Windows\Temporary Internet Files\Content.IE5\1WUM5BQ9\MC910215631[1].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4405053" y="0"/>
            <a:ext cx="473202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hahecht\AppData\Local\Microsoft\Windows\Temporary Internet Files\Content.IE5\U9CEXJP6\MC900445023[1].jp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0"/>
            <a:ext cx="441325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Korea</a:t>
            </a:r>
            <a:endParaRPr lang="en-US" dirty="0"/>
          </a:p>
        </p:txBody>
      </p:sp>
      <p:sp>
        <p:nvSpPr>
          <p:cNvPr id="3" name="Content Placeholder 2"/>
          <p:cNvSpPr>
            <a:spLocks noGrp="1"/>
          </p:cNvSpPr>
          <p:nvPr>
            <p:ph sz="half" idx="1"/>
          </p:nvPr>
        </p:nvSpPr>
        <p:spPr/>
        <p:txBody>
          <a:bodyPr>
            <a:normAutofit fontScale="70000" lnSpcReduction="20000"/>
          </a:bodyPr>
          <a:lstStyle/>
          <a:p>
            <a:pPr marL="0" indent="0">
              <a:buNone/>
            </a:pPr>
            <a:r>
              <a:rPr lang="en-US" dirty="0" smtClean="0"/>
              <a:t>War</a:t>
            </a:r>
          </a:p>
          <a:p>
            <a:r>
              <a:rPr lang="en-US" dirty="0" smtClean="0"/>
              <a:t>1950 – North Korea invades South Korea</a:t>
            </a:r>
          </a:p>
          <a:p>
            <a:r>
              <a:rPr lang="en-US" dirty="0" smtClean="0"/>
              <a:t>UN condemned attack and called on member nations to send in troops… most of which came from US.</a:t>
            </a:r>
          </a:p>
          <a:p>
            <a:r>
              <a:rPr lang="en-US" dirty="0" smtClean="0"/>
              <a:t>US and South Korea attacked North Korea and got pretty far into North Korea.</a:t>
            </a:r>
          </a:p>
          <a:p>
            <a:r>
              <a:rPr lang="en-US" dirty="0" smtClean="0"/>
              <a:t>China felt threatened as US and South Korea approached North Korea’s border with China.  So they sent in several hundred thousand soldiers to help North Korea fight off South Korea.</a:t>
            </a:r>
            <a:endParaRPr lang="en-US" dirty="0"/>
          </a:p>
        </p:txBody>
      </p:sp>
      <p:pic>
        <p:nvPicPr>
          <p:cNvPr id="8" name="Picture 2" descr="C:\Users\hahecht\Desktop\cold%20war%20Korean%20War%20map.jpg"/>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5029200" y="1237804"/>
            <a:ext cx="3412040" cy="5467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2395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ahecht\Desktop\wh_coldwar.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929101"/>
            <a:ext cx="9187026" cy="48620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707313" y="533400"/>
            <a:ext cx="7772400" cy="1470025"/>
          </a:xfrm>
        </p:spPr>
        <p:txBody>
          <a:bodyPr/>
          <a:lstStyle/>
          <a:p>
            <a:r>
              <a:rPr lang="en-US" dirty="0" smtClean="0"/>
              <a:t>Objective:</a:t>
            </a:r>
            <a:br>
              <a:rPr lang="en-US" dirty="0" smtClean="0"/>
            </a:br>
            <a:r>
              <a:rPr lang="en-US" b="1" dirty="0" smtClean="0"/>
              <a:t>East Asia</a:t>
            </a:r>
            <a:endParaRPr lang="en-US" dirty="0"/>
          </a:p>
        </p:txBody>
      </p:sp>
      <p:sp>
        <p:nvSpPr>
          <p:cNvPr id="3" name="Subtitle 2"/>
          <p:cNvSpPr>
            <a:spLocks noGrp="1"/>
          </p:cNvSpPr>
          <p:nvPr>
            <p:ph type="subTitle" idx="1"/>
          </p:nvPr>
        </p:nvSpPr>
        <p:spPr>
          <a:xfrm>
            <a:off x="609600" y="1981200"/>
            <a:ext cx="7543800" cy="3657600"/>
          </a:xfrm>
        </p:spPr>
        <p:txBody>
          <a:bodyPr/>
          <a:lstStyle/>
          <a:p>
            <a:r>
              <a:rPr lang="en-US" b="1" dirty="0" smtClean="0">
                <a:solidFill>
                  <a:schemeClr val="tx1"/>
                </a:solidFill>
              </a:rPr>
              <a:t>WHII.13a-c</a:t>
            </a:r>
          </a:p>
          <a:p>
            <a:r>
              <a:rPr lang="en-US" dirty="0" smtClean="0">
                <a:solidFill>
                  <a:schemeClr val="tx1"/>
                </a:solidFill>
              </a:rPr>
              <a:t>TSWDK of the second half of the 20</a:t>
            </a:r>
            <a:r>
              <a:rPr lang="en-US" baseline="30000" dirty="0" smtClean="0">
                <a:solidFill>
                  <a:schemeClr val="tx1"/>
                </a:solidFill>
              </a:rPr>
              <a:t>th</a:t>
            </a:r>
            <a:r>
              <a:rPr lang="en-US" dirty="0" smtClean="0">
                <a:solidFill>
                  <a:schemeClr val="tx1"/>
                </a:solidFill>
              </a:rPr>
              <a:t> century by explaining key events of the Cold War and by describing conflicts and revolutionary movements in eastern Asia, including those in Vietnam, and their major leaders.</a:t>
            </a:r>
            <a:endParaRPr lang="en-US" dirty="0">
              <a:solidFill>
                <a:schemeClr val="tx1"/>
              </a:solidFill>
            </a:endParaRPr>
          </a:p>
        </p:txBody>
      </p:sp>
    </p:spTree>
    <p:extLst>
      <p:ext uri="{BB962C8B-B14F-4D97-AF65-F5344CB8AC3E}">
        <p14:creationId xmlns:p14="http://schemas.microsoft.com/office/powerpoint/2010/main" val="1501138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hahecht\AppData\Local\Microsoft\Windows\Temporary Internet Files\Content.IE5\1WUM5BQ9\MC910215631[1].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4405053" y="0"/>
            <a:ext cx="473202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hahecht\AppData\Local\Microsoft\Windows\Temporary Internet Files\Content.IE5\U9CEXJP6\MC900445023[1].jp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0"/>
            <a:ext cx="441325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Korea</a:t>
            </a:r>
            <a:endParaRPr lang="en-US" dirty="0"/>
          </a:p>
        </p:txBody>
      </p:sp>
      <p:sp>
        <p:nvSpPr>
          <p:cNvPr id="3" name="Content Placeholder 2"/>
          <p:cNvSpPr>
            <a:spLocks noGrp="1"/>
          </p:cNvSpPr>
          <p:nvPr>
            <p:ph sz="half" idx="1"/>
          </p:nvPr>
        </p:nvSpPr>
        <p:spPr/>
        <p:txBody>
          <a:bodyPr/>
          <a:lstStyle/>
          <a:p>
            <a:pPr marL="0" indent="0">
              <a:buNone/>
            </a:pPr>
            <a:r>
              <a:rPr lang="en-US" dirty="0" smtClean="0"/>
              <a:t>38</a:t>
            </a:r>
            <a:r>
              <a:rPr lang="en-US" baseline="30000" dirty="0" smtClean="0"/>
              <a:t>th</a:t>
            </a:r>
            <a:r>
              <a:rPr lang="en-US" dirty="0" smtClean="0"/>
              <a:t> Parallel</a:t>
            </a:r>
          </a:p>
          <a:p>
            <a:r>
              <a:rPr lang="en-US" dirty="0" smtClean="0"/>
              <a:t>1953 – war ends in a draw (tie)</a:t>
            </a:r>
          </a:p>
          <a:p>
            <a:r>
              <a:rPr lang="en-US" dirty="0" smtClean="0"/>
              <a:t>38</a:t>
            </a:r>
            <a:r>
              <a:rPr lang="en-US" baseline="30000" dirty="0" smtClean="0"/>
              <a:t>th</a:t>
            </a:r>
            <a:r>
              <a:rPr lang="en-US" dirty="0" smtClean="0"/>
              <a:t> parallel is where the two countries border each other.</a:t>
            </a:r>
            <a:endParaRPr lang="en-US" dirty="0"/>
          </a:p>
        </p:txBody>
      </p:sp>
      <p:pic>
        <p:nvPicPr>
          <p:cNvPr id="7" name="Picture 2" descr="C:\Users\hahecht\Desktop\cold%20war%20Korean%20War%20map.jpg"/>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5083962" y="1268095"/>
            <a:ext cx="3374238" cy="5407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902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wh_coldwar.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929101"/>
            <a:ext cx="9187026" cy="48620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Vietnam</a:t>
            </a:r>
            <a:endParaRPr lang="en-US" dirty="0"/>
          </a:p>
        </p:txBody>
      </p:sp>
      <p:sp>
        <p:nvSpPr>
          <p:cNvPr id="3" name="Content Placeholder 2"/>
          <p:cNvSpPr>
            <a:spLocks noGrp="1"/>
          </p:cNvSpPr>
          <p:nvPr>
            <p:ph sz="half" idx="1"/>
          </p:nvPr>
        </p:nvSpPr>
        <p:spPr>
          <a:xfrm>
            <a:off x="0" y="1143000"/>
            <a:ext cx="4495800" cy="5715000"/>
          </a:xfrm>
        </p:spPr>
        <p:txBody>
          <a:bodyPr>
            <a:normAutofit/>
          </a:bodyPr>
          <a:lstStyle/>
          <a:p>
            <a:pPr marL="0" indent="0">
              <a:buNone/>
            </a:pPr>
            <a:r>
              <a:rPr lang="en-US" sz="2000" dirty="0"/>
              <a:t>Background</a:t>
            </a:r>
          </a:p>
          <a:p>
            <a:r>
              <a:rPr lang="en-US" sz="2000" dirty="0"/>
              <a:t>France colonized Indochina in the late 1850s, including Vietnam</a:t>
            </a:r>
            <a:r>
              <a:rPr lang="en-US" sz="2000" dirty="0" smtClean="0"/>
              <a:t>.</a:t>
            </a:r>
            <a:endParaRPr lang="en-US" sz="2000" dirty="0"/>
          </a:p>
        </p:txBody>
      </p:sp>
      <p:pic>
        <p:nvPicPr>
          <p:cNvPr id="7" name="Picture 2" descr="C:\Users\hahecht\Desktop\indochina_conquest_map.gif"/>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154812" y="1600200"/>
            <a:ext cx="3025376"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66235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wh_coldwar.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929101"/>
            <a:ext cx="9187026" cy="48620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Vietnam</a:t>
            </a:r>
            <a:endParaRPr lang="en-US" dirty="0"/>
          </a:p>
        </p:txBody>
      </p:sp>
      <p:sp>
        <p:nvSpPr>
          <p:cNvPr id="3" name="Content Placeholder 2"/>
          <p:cNvSpPr>
            <a:spLocks noGrp="1"/>
          </p:cNvSpPr>
          <p:nvPr>
            <p:ph sz="half" idx="1"/>
          </p:nvPr>
        </p:nvSpPr>
        <p:spPr>
          <a:xfrm>
            <a:off x="0" y="1143000"/>
            <a:ext cx="4495800" cy="5715000"/>
          </a:xfrm>
        </p:spPr>
        <p:txBody>
          <a:bodyPr>
            <a:normAutofit/>
          </a:bodyPr>
          <a:lstStyle/>
          <a:p>
            <a:pPr marL="0" indent="0">
              <a:buNone/>
            </a:pPr>
            <a:r>
              <a:rPr lang="en-US" sz="2000" dirty="0"/>
              <a:t>Background</a:t>
            </a:r>
          </a:p>
          <a:p>
            <a:r>
              <a:rPr lang="en-US" sz="2000" dirty="0"/>
              <a:t>France colonized Indochina in the late 1850s, including Vietnam.</a:t>
            </a:r>
          </a:p>
          <a:p>
            <a:r>
              <a:rPr lang="en-US" sz="2000" dirty="0"/>
              <a:t>There was opposition to French rule, particularly by the Viet Minh.</a:t>
            </a:r>
          </a:p>
          <a:p>
            <a:r>
              <a:rPr lang="en-US" sz="2000" dirty="0"/>
              <a:t>Viet Minh = nationalist party founded in 1941 and controlled by communist ideology</a:t>
            </a:r>
            <a:r>
              <a:rPr lang="en-US" sz="2000" dirty="0" smtClean="0"/>
              <a:t>.</a:t>
            </a:r>
            <a:endParaRPr lang="en-US" sz="2000" dirty="0"/>
          </a:p>
        </p:txBody>
      </p:sp>
      <p:pic>
        <p:nvPicPr>
          <p:cNvPr id="7" name="Picture 2" descr="C:\Users\hahecht\Desktop\Vietminh.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600758"/>
            <a:ext cx="4038600" cy="2524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36091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wh_coldwar.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929101"/>
            <a:ext cx="9187026" cy="48620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Vietnam</a:t>
            </a:r>
            <a:endParaRPr lang="en-US" dirty="0"/>
          </a:p>
        </p:txBody>
      </p:sp>
      <p:sp>
        <p:nvSpPr>
          <p:cNvPr id="3" name="Content Placeholder 2"/>
          <p:cNvSpPr>
            <a:spLocks noGrp="1"/>
          </p:cNvSpPr>
          <p:nvPr>
            <p:ph sz="half" idx="1"/>
          </p:nvPr>
        </p:nvSpPr>
        <p:spPr>
          <a:xfrm>
            <a:off x="0" y="1143000"/>
            <a:ext cx="4495800" cy="5715000"/>
          </a:xfrm>
        </p:spPr>
        <p:txBody>
          <a:bodyPr>
            <a:normAutofit/>
          </a:bodyPr>
          <a:lstStyle/>
          <a:p>
            <a:pPr marL="0" indent="0">
              <a:buNone/>
            </a:pPr>
            <a:r>
              <a:rPr lang="en-US" sz="2000" dirty="0" smtClean="0"/>
              <a:t>Background</a:t>
            </a:r>
          </a:p>
          <a:p>
            <a:r>
              <a:rPr lang="en-US" sz="2000" dirty="0" smtClean="0"/>
              <a:t>France colonized Indochina in the late 1850s, including Vietnam.</a:t>
            </a:r>
          </a:p>
          <a:p>
            <a:r>
              <a:rPr lang="en-US" sz="2000" dirty="0" smtClean="0"/>
              <a:t>There was opposition to French rule, particularly by the Viet Minh.</a:t>
            </a:r>
          </a:p>
          <a:p>
            <a:r>
              <a:rPr lang="en-US" sz="2000" dirty="0" smtClean="0"/>
              <a:t>Viet Minh = nationalist party founded in 1941 and controlled by communist ideology.</a:t>
            </a:r>
          </a:p>
          <a:p>
            <a:r>
              <a:rPr lang="en-US" sz="2000" dirty="0" smtClean="0"/>
              <a:t>During WWII, Viet Minh was funded by both the US and China to fight off Japanese occupation.</a:t>
            </a:r>
          </a:p>
          <a:p>
            <a:r>
              <a:rPr lang="en-US" sz="2000" dirty="0" smtClean="0"/>
              <a:t>When France fell to the Nazis in 1940, they lost control of Vietnam.</a:t>
            </a:r>
          </a:p>
        </p:txBody>
      </p:sp>
      <p:pic>
        <p:nvPicPr>
          <p:cNvPr id="7" name="Picture 2" descr="C:\Users\hahecht\Desktop\Viet-Minh-forces.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608056"/>
            <a:ext cx="4038600" cy="2510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3609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wh_coldwar.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929101"/>
            <a:ext cx="9187026" cy="48620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Vietnam</a:t>
            </a:r>
            <a:endParaRPr lang="en-US" dirty="0"/>
          </a:p>
        </p:txBody>
      </p:sp>
      <p:sp>
        <p:nvSpPr>
          <p:cNvPr id="3" name="Content Placeholder 2"/>
          <p:cNvSpPr>
            <a:spLocks noGrp="1"/>
          </p:cNvSpPr>
          <p:nvPr>
            <p:ph sz="half" idx="1"/>
          </p:nvPr>
        </p:nvSpPr>
        <p:spPr>
          <a:xfrm>
            <a:off x="0" y="1143000"/>
            <a:ext cx="4495800" cy="5715000"/>
          </a:xfrm>
        </p:spPr>
        <p:txBody>
          <a:bodyPr>
            <a:normAutofit/>
          </a:bodyPr>
          <a:lstStyle/>
          <a:p>
            <a:pPr marL="0" indent="0">
              <a:buNone/>
            </a:pPr>
            <a:r>
              <a:rPr lang="en-US" sz="2400" dirty="0" smtClean="0"/>
              <a:t>17</a:t>
            </a:r>
            <a:r>
              <a:rPr lang="en-US" sz="2400" baseline="30000" dirty="0" smtClean="0"/>
              <a:t>th</a:t>
            </a:r>
            <a:r>
              <a:rPr lang="en-US" sz="2400" dirty="0" smtClean="0"/>
              <a:t> Parallel</a:t>
            </a:r>
          </a:p>
          <a:p>
            <a:r>
              <a:rPr lang="en-US" sz="2400" dirty="0" smtClean="0"/>
              <a:t>Vietnam was divided at the 17</a:t>
            </a:r>
            <a:r>
              <a:rPr lang="en-US" sz="2400" baseline="30000" dirty="0" smtClean="0"/>
              <a:t>th</a:t>
            </a:r>
            <a:r>
              <a:rPr lang="en-US" sz="2400" dirty="0" smtClean="0"/>
              <a:t> parallel.</a:t>
            </a:r>
          </a:p>
          <a:p>
            <a:r>
              <a:rPr lang="en-US" sz="2400" dirty="0" smtClean="0"/>
              <a:t>Vietnam was divided into two parts:</a:t>
            </a:r>
          </a:p>
          <a:p>
            <a:pPr lvl="1"/>
            <a:r>
              <a:rPr lang="en-US" dirty="0" smtClean="0"/>
              <a:t>Viet Minh’s Independent Republic of Vietnam, capital in Hanoi</a:t>
            </a:r>
            <a:endParaRPr lang="en-US" dirty="0"/>
          </a:p>
        </p:txBody>
      </p:sp>
      <p:pic>
        <p:nvPicPr>
          <p:cNvPr id="7" name="Picture 2" descr="C:\Users\hahecht\Desktop\vietnam-map.gif"/>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614459" y="1600200"/>
            <a:ext cx="2106081"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3609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wh_coldwar.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929101"/>
            <a:ext cx="9187026" cy="48620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Vietnam</a:t>
            </a:r>
            <a:endParaRPr lang="en-US" dirty="0"/>
          </a:p>
        </p:txBody>
      </p:sp>
      <p:sp>
        <p:nvSpPr>
          <p:cNvPr id="3" name="Content Placeholder 2"/>
          <p:cNvSpPr>
            <a:spLocks noGrp="1"/>
          </p:cNvSpPr>
          <p:nvPr>
            <p:ph sz="half" idx="1"/>
          </p:nvPr>
        </p:nvSpPr>
        <p:spPr>
          <a:xfrm>
            <a:off x="0" y="1143000"/>
            <a:ext cx="4495800" cy="5715000"/>
          </a:xfrm>
        </p:spPr>
        <p:txBody>
          <a:bodyPr>
            <a:normAutofit/>
          </a:bodyPr>
          <a:lstStyle/>
          <a:p>
            <a:pPr marL="0" indent="0">
              <a:buNone/>
            </a:pPr>
            <a:r>
              <a:rPr lang="en-US" sz="2400" dirty="0" smtClean="0"/>
              <a:t>17</a:t>
            </a:r>
            <a:r>
              <a:rPr lang="en-US" sz="2400" baseline="30000" dirty="0" smtClean="0"/>
              <a:t>th</a:t>
            </a:r>
            <a:r>
              <a:rPr lang="en-US" sz="2400" dirty="0" smtClean="0"/>
              <a:t> Parallel</a:t>
            </a:r>
          </a:p>
          <a:p>
            <a:r>
              <a:rPr lang="en-US" sz="2400" dirty="0" smtClean="0"/>
              <a:t>Vietnam was divided at the 17</a:t>
            </a:r>
            <a:r>
              <a:rPr lang="en-US" sz="2400" baseline="30000" dirty="0" smtClean="0"/>
              <a:t>th</a:t>
            </a:r>
            <a:r>
              <a:rPr lang="en-US" sz="2400" dirty="0" smtClean="0"/>
              <a:t> parallel.</a:t>
            </a:r>
          </a:p>
          <a:p>
            <a:r>
              <a:rPr lang="en-US" sz="2400" dirty="0" smtClean="0"/>
              <a:t>Vietnam was divided into two parts:</a:t>
            </a:r>
          </a:p>
          <a:p>
            <a:pPr lvl="1"/>
            <a:r>
              <a:rPr lang="en-US" dirty="0" smtClean="0"/>
              <a:t>Viet Minh’s Independent Republic of Vietnam, capital in Hanoi, led by Ho Chi Minh and supported by the Soviets.</a:t>
            </a:r>
          </a:p>
        </p:txBody>
      </p:sp>
      <p:pic>
        <p:nvPicPr>
          <p:cNvPr id="8" name="Picture 2" descr="C:\Users\hahecht\Desktop\3239967.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5184599" y="1600200"/>
            <a:ext cx="2965801"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18299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wh_coldwar.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929101"/>
            <a:ext cx="9187026" cy="48620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Vietnam</a:t>
            </a:r>
            <a:endParaRPr lang="en-US" dirty="0"/>
          </a:p>
        </p:txBody>
      </p:sp>
      <p:sp>
        <p:nvSpPr>
          <p:cNvPr id="3" name="Content Placeholder 2"/>
          <p:cNvSpPr>
            <a:spLocks noGrp="1"/>
          </p:cNvSpPr>
          <p:nvPr>
            <p:ph sz="half" idx="1"/>
          </p:nvPr>
        </p:nvSpPr>
        <p:spPr>
          <a:xfrm>
            <a:off x="0" y="1143000"/>
            <a:ext cx="4495800" cy="5715000"/>
          </a:xfrm>
        </p:spPr>
        <p:txBody>
          <a:bodyPr>
            <a:normAutofit/>
          </a:bodyPr>
          <a:lstStyle/>
          <a:p>
            <a:pPr marL="0" indent="0">
              <a:buNone/>
            </a:pPr>
            <a:r>
              <a:rPr lang="en-US" sz="2400" dirty="0" smtClean="0"/>
              <a:t>17</a:t>
            </a:r>
            <a:r>
              <a:rPr lang="en-US" sz="2400" baseline="30000" dirty="0" smtClean="0"/>
              <a:t>th</a:t>
            </a:r>
            <a:r>
              <a:rPr lang="en-US" sz="2400" dirty="0" smtClean="0"/>
              <a:t> Parallel</a:t>
            </a:r>
          </a:p>
          <a:p>
            <a:r>
              <a:rPr lang="en-US" sz="2400" dirty="0" smtClean="0"/>
              <a:t>Vietnam was divided at the 17</a:t>
            </a:r>
            <a:r>
              <a:rPr lang="en-US" sz="2400" baseline="30000" dirty="0" smtClean="0"/>
              <a:t>th</a:t>
            </a:r>
            <a:r>
              <a:rPr lang="en-US" sz="2400" dirty="0" smtClean="0"/>
              <a:t> parallel.</a:t>
            </a:r>
          </a:p>
          <a:p>
            <a:r>
              <a:rPr lang="en-US" sz="2400" dirty="0" smtClean="0"/>
              <a:t>Vietnam was divided into two parts:</a:t>
            </a:r>
          </a:p>
          <a:p>
            <a:pPr lvl="1"/>
            <a:r>
              <a:rPr lang="en-US" dirty="0" smtClean="0"/>
              <a:t>Viet Minh’s Independent Republic of Vietnam, capital in Hanoi, led by Ho Chi Minh and supported by the Soviets.</a:t>
            </a:r>
          </a:p>
          <a:p>
            <a:pPr lvl="1"/>
            <a:r>
              <a:rPr lang="en-US" dirty="0" smtClean="0"/>
              <a:t>State of Vietnam (French) in South Vietnam, capital in Saigon, and supported by the U.S.</a:t>
            </a:r>
            <a:endParaRPr lang="en-US" dirty="0"/>
          </a:p>
        </p:txBody>
      </p:sp>
      <p:pic>
        <p:nvPicPr>
          <p:cNvPr id="7" name="Picture 2" descr="C:\Users\hahecht\Desktop\vietnam-map.gif"/>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614459" y="1600200"/>
            <a:ext cx="2106081"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18299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wh_coldwar.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929101"/>
            <a:ext cx="9187026" cy="48620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Vietnam</a:t>
            </a:r>
            <a:endParaRPr lang="en-US" dirty="0"/>
          </a:p>
        </p:txBody>
      </p:sp>
      <p:sp>
        <p:nvSpPr>
          <p:cNvPr id="3" name="Content Placeholder 2"/>
          <p:cNvSpPr>
            <a:spLocks noGrp="1"/>
          </p:cNvSpPr>
          <p:nvPr>
            <p:ph sz="half" idx="1"/>
          </p:nvPr>
        </p:nvSpPr>
        <p:spPr>
          <a:xfrm>
            <a:off x="152400" y="1066800"/>
            <a:ext cx="4343400" cy="5791200"/>
          </a:xfrm>
        </p:spPr>
        <p:txBody>
          <a:bodyPr>
            <a:noAutofit/>
          </a:bodyPr>
          <a:lstStyle/>
          <a:p>
            <a:pPr marL="0" indent="0">
              <a:buNone/>
            </a:pPr>
            <a:r>
              <a:rPr lang="en-US" sz="2400" dirty="0" smtClean="0"/>
              <a:t>War</a:t>
            </a:r>
          </a:p>
          <a:p>
            <a:r>
              <a:rPr lang="en-US" sz="2400" dirty="0" smtClean="0"/>
              <a:t>Ho Chi Minh sent forces into South Vietnam in an attempt to destabilize the government there and reunite the Vietnams.</a:t>
            </a:r>
          </a:p>
        </p:txBody>
      </p:sp>
      <p:pic>
        <p:nvPicPr>
          <p:cNvPr id="7" name="Picture 2" descr="C:\Users\hahecht\Desktop\19540417_French_With_Guns_During_Fighting_Break_at_Dien_Bien_Phu.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314836"/>
            <a:ext cx="4038600" cy="3096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0249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wh_coldwar.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929101"/>
            <a:ext cx="9187026" cy="48620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Vietnam</a:t>
            </a:r>
            <a:endParaRPr lang="en-US" dirty="0"/>
          </a:p>
        </p:txBody>
      </p:sp>
      <p:sp>
        <p:nvSpPr>
          <p:cNvPr id="3" name="Content Placeholder 2"/>
          <p:cNvSpPr>
            <a:spLocks noGrp="1"/>
          </p:cNvSpPr>
          <p:nvPr>
            <p:ph sz="half" idx="1"/>
          </p:nvPr>
        </p:nvSpPr>
        <p:spPr>
          <a:xfrm>
            <a:off x="152400" y="1066800"/>
            <a:ext cx="4343400" cy="5791200"/>
          </a:xfrm>
        </p:spPr>
        <p:txBody>
          <a:bodyPr>
            <a:noAutofit/>
          </a:bodyPr>
          <a:lstStyle/>
          <a:p>
            <a:pPr marL="0" indent="0">
              <a:buNone/>
            </a:pPr>
            <a:r>
              <a:rPr lang="en-US" sz="2400" dirty="0"/>
              <a:t>War</a:t>
            </a:r>
          </a:p>
          <a:p>
            <a:r>
              <a:rPr lang="en-US" sz="2400" dirty="0"/>
              <a:t>Ho Chi Minh sent forces into South Vietnam in an attempt to destabilize the government there and reunite the Vietnams.</a:t>
            </a:r>
          </a:p>
          <a:p>
            <a:r>
              <a:rPr lang="en-US" sz="2400" dirty="0"/>
              <a:t>The US sent a large number of troops and weapons to Saigon to fight off the Viet Minh.</a:t>
            </a:r>
          </a:p>
          <a:p>
            <a:r>
              <a:rPr lang="en-US" sz="2400" dirty="0"/>
              <a:t>By 1959, the government in Hanoi (North) created the National Liberation Front (NLF), or the Viet Cong, to begin open warfare in the South.</a:t>
            </a:r>
          </a:p>
        </p:txBody>
      </p:sp>
      <p:pic>
        <p:nvPicPr>
          <p:cNvPr id="7" name="Picture 2" descr="C:\Users\hahecht\Desktop\5019137_f520.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232208"/>
            <a:ext cx="4038600" cy="3261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0851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wh_coldwar.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929101"/>
            <a:ext cx="9187026" cy="48620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Vietnam</a:t>
            </a:r>
            <a:endParaRPr lang="en-US" dirty="0"/>
          </a:p>
        </p:txBody>
      </p:sp>
      <p:sp>
        <p:nvSpPr>
          <p:cNvPr id="3" name="Content Placeholder 2"/>
          <p:cNvSpPr>
            <a:spLocks noGrp="1"/>
          </p:cNvSpPr>
          <p:nvPr>
            <p:ph sz="half" idx="1"/>
          </p:nvPr>
        </p:nvSpPr>
        <p:spPr>
          <a:xfrm>
            <a:off x="0" y="1295400"/>
            <a:ext cx="4495800" cy="5562600"/>
          </a:xfrm>
        </p:spPr>
        <p:txBody>
          <a:bodyPr>
            <a:noAutofit/>
          </a:bodyPr>
          <a:lstStyle/>
          <a:p>
            <a:pPr marL="0" indent="0">
              <a:buNone/>
            </a:pPr>
            <a:r>
              <a:rPr lang="en-US" sz="1600" dirty="0" smtClean="0"/>
              <a:t>War</a:t>
            </a:r>
          </a:p>
          <a:p>
            <a:r>
              <a:rPr lang="en-US" sz="1600" dirty="0" smtClean="0"/>
              <a:t>American Involvement</a:t>
            </a:r>
          </a:p>
          <a:p>
            <a:pPr lvl="1"/>
            <a:r>
              <a:rPr lang="en-US" sz="1600" dirty="0" smtClean="0"/>
              <a:t>In 1960, the US had 800 troops in Vietnam.  By 1964, that number grew to 23,000 troops.</a:t>
            </a:r>
          </a:p>
        </p:txBody>
      </p:sp>
      <p:pic>
        <p:nvPicPr>
          <p:cNvPr id="8" name="Picture 2" descr="C:\Users\hahecht\Desktop\Vietnam-war-soldier.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533963"/>
            <a:ext cx="4038600" cy="2658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859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Desktop\wh_coldwar.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929101"/>
            <a:ext cx="9187026" cy="48620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The Cold War Escalates</a:t>
            </a:r>
            <a:endParaRPr lang="en-US" dirty="0"/>
          </a:p>
        </p:txBody>
      </p:sp>
      <p:sp>
        <p:nvSpPr>
          <p:cNvPr id="3" name="Content Placeholder 2"/>
          <p:cNvSpPr>
            <a:spLocks noGrp="1"/>
          </p:cNvSpPr>
          <p:nvPr>
            <p:ph idx="1"/>
          </p:nvPr>
        </p:nvSpPr>
        <p:spPr/>
        <p:txBody>
          <a:bodyPr/>
          <a:lstStyle/>
          <a:p>
            <a:r>
              <a:rPr lang="en-US" dirty="0" smtClean="0"/>
              <a:t>China</a:t>
            </a:r>
          </a:p>
          <a:p>
            <a:r>
              <a:rPr lang="en-US" dirty="0" smtClean="0"/>
              <a:t>Korea</a:t>
            </a:r>
          </a:p>
          <a:p>
            <a:r>
              <a:rPr lang="en-US" dirty="0" smtClean="0"/>
              <a:t>Vietnam</a:t>
            </a:r>
            <a:endParaRPr lang="en-US" dirty="0"/>
          </a:p>
        </p:txBody>
      </p:sp>
    </p:spTree>
    <p:extLst>
      <p:ext uri="{BB962C8B-B14F-4D97-AF65-F5344CB8AC3E}">
        <p14:creationId xmlns:p14="http://schemas.microsoft.com/office/powerpoint/2010/main" val="3471044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wh_coldwar.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929101"/>
            <a:ext cx="9187026" cy="48620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Vietnam</a:t>
            </a:r>
            <a:endParaRPr lang="en-US" dirty="0"/>
          </a:p>
        </p:txBody>
      </p:sp>
      <p:sp>
        <p:nvSpPr>
          <p:cNvPr id="3" name="Content Placeholder 2"/>
          <p:cNvSpPr>
            <a:spLocks noGrp="1"/>
          </p:cNvSpPr>
          <p:nvPr>
            <p:ph sz="half" idx="1"/>
          </p:nvPr>
        </p:nvSpPr>
        <p:spPr>
          <a:xfrm>
            <a:off x="0" y="1295400"/>
            <a:ext cx="4495800" cy="5562600"/>
          </a:xfrm>
        </p:spPr>
        <p:txBody>
          <a:bodyPr>
            <a:noAutofit/>
          </a:bodyPr>
          <a:lstStyle/>
          <a:p>
            <a:pPr marL="0" indent="0">
              <a:buNone/>
            </a:pPr>
            <a:r>
              <a:rPr lang="en-US" sz="1600" dirty="0" smtClean="0"/>
              <a:t>War</a:t>
            </a:r>
          </a:p>
          <a:p>
            <a:r>
              <a:rPr lang="en-US" sz="1600" dirty="0" smtClean="0"/>
              <a:t>American Involvement</a:t>
            </a:r>
          </a:p>
          <a:p>
            <a:pPr lvl="1"/>
            <a:r>
              <a:rPr lang="en-US" sz="1600" dirty="0" smtClean="0"/>
              <a:t>In 1960, the US had 800 troops in Vietnam.  By 1964, that number grew to 23,000 troops.</a:t>
            </a:r>
          </a:p>
          <a:p>
            <a:pPr lvl="1"/>
            <a:r>
              <a:rPr lang="en-US" sz="1600" dirty="0" smtClean="0"/>
              <a:t>President Johnson used the Gulf of Tonkin Incident (“attack” of American destroyers in the Gulf of Tonkin by the Viet Cong) to get Congress to authorize the use of more troops.</a:t>
            </a:r>
          </a:p>
        </p:txBody>
      </p:sp>
      <p:pic>
        <p:nvPicPr>
          <p:cNvPr id="9" name="Picture 2" descr="C:\Users\hahecht\Desktop\vietnam-war-us-navy-granger.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760098" y="2209800"/>
            <a:ext cx="4051556"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94668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wh_coldwar.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929101"/>
            <a:ext cx="9187026" cy="48620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Vietnam</a:t>
            </a:r>
            <a:endParaRPr lang="en-US" dirty="0"/>
          </a:p>
        </p:txBody>
      </p:sp>
      <p:sp>
        <p:nvSpPr>
          <p:cNvPr id="3" name="Content Placeholder 2"/>
          <p:cNvSpPr>
            <a:spLocks noGrp="1"/>
          </p:cNvSpPr>
          <p:nvPr>
            <p:ph sz="half" idx="1"/>
          </p:nvPr>
        </p:nvSpPr>
        <p:spPr>
          <a:xfrm>
            <a:off x="0" y="1295400"/>
            <a:ext cx="4495800" cy="5562600"/>
          </a:xfrm>
        </p:spPr>
        <p:txBody>
          <a:bodyPr>
            <a:noAutofit/>
          </a:bodyPr>
          <a:lstStyle/>
          <a:p>
            <a:pPr marL="0" indent="0">
              <a:buNone/>
            </a:pPr>
            <a:r>
              <a:rPr lang="en-US" sz="1600" dirty="0" smtClean="0"/>
              <a:t>War</a:t>
            </a:r>
          </a:p>
          <a:p>
            <a:r>
              <a:rPr lang="en-US" sz="1600" dirty="0" smtClean="0"/>
              <a:t>American Involvement</a:t>
            </a:r>
          </a:p>
          <a:p>
            <a:pPr lvl="1"/>
            <a:r>
              <a:rPr lang="en-US" sz="1600" dirty="0" smtClean="0"/>
              <a:t>In 1960, the US had 800 troops in Vietnam.  By 1964, that number grew to 23,000 troops.</a:t>
            </a:r>
          </a:p>
          <a:p>
            <a:pPr lvl="1"/>
            <a:r>
              <a:rPr lang="en-US" sz="1600" dirty="0" smtClean="0"/>
              <a:t>President Johnson used the Gulf of Tonkin Incident (“attack” of American destroyers in the Gulf of Tonkin by the Viet Cong) to get Congress to authorize the use of more troops.</a:t>
            </a:r>
          </a:p>
          <a:p>
            <a:pPr lvl="1"/>
            <a:r>
              <a:rPr lang="en-US" sz="1600" dirty="0" smtClean="0"/>
              <a:t>By 1968, more than 500,000 US troops were in Vietnam.</a:t>
            </a:r>
          </a:p>
        </p:txBody>
      </p:sp>
      <p:pic>
        <p:nvPicPr>
          <p:cNvPr id="9" name="Picture 2" descr="C:\Users\hahecht\Desktop\tet008.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4797" y="2133600"/>
            <a:ext cx="4177944"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94668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wh_coldwar.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929101"/>
            <a:ext cx="9187026" cy="48620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Vietnam</a:t>
            </a:r>
            <a:endParaRPr lang="en-US" dirty="0"/>
          </a:p>
        </p:txBody>
      </p:sp>
      <p:sp>
        <p:nvSpPr>
          <p:cNvPr id="3" name="Content Placeholder 2"/>
          <p:cNvSpPr>
            <a:spLocks noGrp="1"/>
          </p:cNvSpPr>
          <p:nvPr>
            <p:ph sz="half" idx="1"/>
          </p:nvPr>
        </p:nvSpPr>
        <p:spPr>
          <a:xfrm>
            <a:off x="0" y="1295400"/>
            <a:ext cx="4495800" cy="5562600"/>
          </a:xfrm>
        </p:spPr>
        <p:txBody>
          <a:bodyPr>
            <a:noAutofit/>
          </a:bodyPr>
          <a:lstStyle/>
          <a:p>
            <a:pPr marL="0" indent="0">
              <a:buNone/>
            </a:pPr>
            <a:r>
              <a:rPr lang="en-US" sz="1600" dirty="0" smtClean="0"/>
              <a:t>War</a:t>
            </a:r>
          </a:p>
          <a:p>
            <a:r>
              <a:rPr lang="en-US" sz="1600" dirty="0" smtClean="0"/>
              <a:t>American Involvement</a:t>
            </a:r>
          </a:p>
          <a:p>
            <a:pPr lvl="1"/>
            <a:r>
              <a:rPr lang="en-US" sz="1600" dirty="0" smtClean="0"/>
              <a:t>In 1960, the US had 800 troops in Vietnam.  By 1964, that number grew to 23,000 troops.</a:t>
            </a:r>
          </a:p>
          <a:p>
            <a:pPr lvl="1"/>
            <a:r>
              <a:rPr lang="en-US" sz="1600" dirty="0" smtClean="0"/>
              <a:t>President Johnson used the Gulf of Tonkin Incident (“attack” of American destroyers in the Gulf of Tonkin by the Viet Cong) to get Congress to authorize the use of more troops.</a:t>
            </a:r>
          </a:p>
          <a:p>
            <a:pPr lvl="1"/>
            <a:r>
              <a:rPr lang="en-US" sz="1600" dirty="0" smtClean="0"/>
              <a:t>By 1968, more than 500,000 US troops were in Vietnam.</a:t>
            </a:r>
          </a:p>
          <a:p>
            <a:pPr lvl="1"/>
            <a:r>
              <a:rPr lang="en-US" sz="1600" dirty="0" smtClean="0"/>
              <a:t>Many Americans began to question the US role in Vietnam.  The war was widely covered by television and print journalists.  The American public was exposed to the images of death and destruction.</a:t>
            </a:r>
          </a:p>
        </p:txBody>
      </p:sp>
      <p:pic>
        <p:nvPicPr>
          <p:cNvPr id="8" name="Picture 2" descr="C:\Users\hahecht\Desktop\Cholon_after_Tet_Offensive_operations_1968.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2535679"/>
            <a:ext cx="4038600" cy="2655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94668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wh_coldwar.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929101"/>
            <a:ext cx="9187026" cy="48620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Vietnam</a:t>
            </a:r>
            <a:endParaRPr lang="en-US" dirty="0"/>
          </a:p>
        </p:txBody>
      </p:sp>
      <p:sp>
        <p:nvSpPr>
          <p:cNvPr id="3" name="Content Placeholder 2"/>
          <p:cNvSpPr>
            <a:spLocks noGrp="1"/>
          </p:cNvSpPr>
          <p:nvPr>
            <p:ph sz="half" idx="1"/>
          </p:nvPr>
        </p:nvSpPr>
        <p:spPr>
          <a:xfrm>
            <a:off x="0" y="1295400"/>
            <a:ext cx="4495800" cy="5562600"/>
          </a:xfrm>
        </p:spPr>
        <p:txBody>
          <a:bodyPr>
            <a:noAutofit/>
          </a:bodyPr>
          <a:lstStyle/>
          <a:p>
            <a:pPr marL="0" indent="0">
              <a:buNone/>
            </a:pPr>
            <a:r>
              <a:rPr lang="en-US" sz="1600" dirty="0" smtClean="0"/>
              <a:t>War</a:t>
            </a:r>
          </a:p>
          <a:p>
            <a:r>
              <a:rPr lang="en-US" sz="1600" dirty="0" smtClean="0"/>
              <a:t>American Involvement</a:t>
            </a:r>
          </a:p>
          <a:p>
            <a:pPr lvl="1"/>
            <a:r>
              <a:rPr lang="en-US" sz="1600" dirty="0" smtClean="0"/>
              <a:t>In 1960, the US had 800 troops in Vietnam.  By 1964, that number grew to 23,000 troops.</a:t>
            </a:r>
          </a:p>
          <a:p>
            <a:pPr lvl="1"/>
            <a:r>
              <a:rPr lang="en-US" sz="1600" dirty="0" smtClean="0"/>
              <a:t>President Johnson used the Gulf of Tonkin Incident (“attack” of American destroyers in the Gulf of Tonkin by the Viet Cong) to get Congress to authorize the use of more troops.</a:t>
            </a:r>
          </a:p>
          <a:p>
            <a:pPr lvl="1"/>
            <a:r>
              <a:rPr lang="en-US" sz="1600" dirty="0" smtClean="0"/>
              <a:t>By 1968, more than 500,000 US troops were in Vietnam.</a:t>
            </a:r>
          </a:p>
          <a:p>
            <a:pPr lvl="1"/>
            <a:r>
              <a:rPr lang="en-US" sz="1600" dirty="0" smtClean="0"/>
              <a:t>Many Americans began to question the US role in Vietnam.  The war was widely covered by television and print journalists.  The American public was exposed to the images of death and destruction.</a:t>
            </a:r>
          </a:p>
          <a:p>
            <a:pPr lvl="1"/>
            <a:r>
              <a:rPr lang="en-US" sz="1600" dirty="0" smtClean="0"/>
              <a:t>By 1973, a cease-fire was negotiated.  US troops would withdraw from Vietnam and all POWs would be released.</a:t>
            </a:r>
          </a:p>
        </p:txBody>
      </p:sp>
      <p:pic>
        <p:nvPicPr>
          <p:cNvPr id="8" name="Picture 2" descr="C:\Users\hahecht\Desktop\nixon-yndon-johnson.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350569"/>
            <a:ext cx="4038600" cy="3025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94668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wh_coldwar.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929101"/>
            <a:ext cx="9187026" cy="48620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Vietnam</a:t>
            </a:r>
            <a:endParaRPr lang="en-US" dirty="0"/>
          </a:p>
        </p:txBody>
      </p:sp>
      <p:sp>
        <p:nvSpPr>
          <p:cNvPr id="3" name="Content Placeholder 2"/>
          <p:cNvSpPr>
            <a:spLocks noGrp="1"/>
          </p:cNvSpPr>
          <p:nvPr>
            <p:ph sz="half" idx="1"/>
          </p:nvPr>
        </p:nvSpPr>
        <p:spPr>
          <a:xfrm>
            <a:off x="152400" y="1219200"/>
            <a:ext cx="4343400" cy="5486400"/>
          </a:xfrm>
        </p:spPr>
        <p:txBody>
          <a:bodyPr>
            <a:normAutofit/>
          </a:bodyPr>
          <a:lstStyle/>
          <a:p>
            <a:pPr marL="0" indent="0">
              <a:buNone/>
            </a:pPr>
            <a:r>
              <a:rPr lang="en-US" sz="2000" dirty="0" smtClean="0"/>
              <a:t>War</a:t>
            </a:r>
          </a:p>
          <a:p>
            <a:r>
              <a:rPr lang="en-US" sz="2000" dirty="0" smtClean="0"/>
              <a:t>Fighting between Hanoi (North) and Saigon (South) continued after the Americans left in 1973 until 1975 when Hanoi forces finally captured Saigon.</a:t>
            </a:r>
          </a:p>
        </p:txBody>
      </p:sp>
      <p:pic>
        <p:nvPicPr>
          <p:cNvPr id="8" name="Picture 2" descr="C:\Users\hahecht\Desktop\viet26.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303272"/>
            <a:ext cx="4038600" cy="3119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41134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wh_coldwar.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929101"/>
            <a:ext cx="9187026" cy="48620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Vietnam</a:t>
            </a:r>
            <a:endParaRPr lang="en-US" dirty="0"/>
          </a:p>
        </p:txBody>
      </p:sp>
      <p:sp>
        <p:nvSpPr>
          <p:cNvPr id="3" name="Content Placeholder 2"/>
          <p:cNvSpPr>
            <a:spLocks noGrp="1"/>
          </p:cNvSpPr>
          <p:nvPr>
            <p:ph sz="half" idx="1"/>
          </p:nvPr>
        </p:nvSpPr>
        <p:spPr>
          <a:xfrm>
            <a:off x="152400" y="1219200"/>
            <a:ext cx="4343400" cy="5486400"/>
          </a:xfrm>
        </p:spPr>
        <p:txBody>
          <a:bodyPr>
            <a:normAutofit/>
          </a:bodyPr>
          <a:lstStyle/>
          <a:p>
            <a:pPr marL="0" indent="0">
              <a:buNone/>
            </a:pPr>
            <a:r>
              <a:rPr lang="en-US" sz="2000" dirty="0" smtClean="0"/>
              <a:t>War</a:t>
            </a:r>
          </a:p>
          <a:p>
            <a:r>
              <a:rPr lang="en-US" sz="2000" dirty="0" smtClean="0"/>
              <a:t>Fighting between Hanoi (North) and Saigon (South) continued after the Americans left in 1973 until 1975 when Hanoi forces finally captured Saigon.</a:t>
            </a:r>
          </a:p>
          <a:p>
            <a:r>
              <a:rPr lang="en-US" sz="2000" dirty="0" smtClean="0"/>
              <a:t>1975, Vietnam was finally unified… and a communist country.</a:t>
            </a:r>
          </a:p>
        </p:txBody>
      </p:sp>
      <p:pic>
        <p:nvPicPr>
          <p:cNvPr id="7" name="Picture 2" descr="C:\Users\hahecht\Desktop\map-vietnam.pn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587081" y="1524000"/>
            <a:ext cx="4419600"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78277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wh_coldwar.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929101"/>
            <a:ext cx="9187026" cy="48620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Vietnam</a:t>
            </a:r>
            <a:endParaRPr lang="en-US" dirty="0"/>
          </a:p>
        </p:txBody>
      </p:sp>
      <p:sp>
        <p:nvSpPr>
          <p:cNvPr id="3" name="Content Placeholder 2"/>
          <p:cNvSpPr>
            <a:spLocks noGrp="1"/>
          </p:cNvSpPr>
          <p:nvPr>
            <p:ph sz="half" idx="1"/>
          </p:nvPr>
        </p:nvSpPr>
        <p:spPr>
          <a:xfrm>
            <a:off x="152400" y="1219200"/>
            <a:ext cx="4343400" cy="5486400"/>
          </a:xfrm>
        </p:spPr>
        <p:txBody>
          <a:bodyPr>
            <a:normAutofit/>
          </a:bodyPr>
          <a:lstStyle/>
          <a:p>
            <a:pPr marL="0" indent="0">
              <a:buNone/>
            </a:pPr>
            <a:r>
              <a:rPr lang="en-US" sz="2000" dirty="0" smtClean="0"/>
              <a:t>War</a:t>
            </a:r>
          </a:p>
          <a:p>
            <a:r>
              <a:rPr lang="en-US" sz="2000" dirty="0" smtClean="0"/>
              <a:t>Fighting between Hanoi (North) and Saigon (South) continued after the Americans left in 1973 until 1975 when Hanoi forces finally captured Saigon.</a:t>
            </a:r>
          </a:p>
          <a:p>
            <a:r>
              <a:rPr lang="en-US" sz="2000" dirty="0" smtClean="0"/>
              <a:t>1975, Vietnam was finally unified… and a communist country.</a:t>
            </a:r>
          </a:p>
          <a:p>
            <a:r>
              <a:rPr lang="en-US" sz="2000" dirty="0" smtClean="0"/>
              <a:t>Casualties:</a:t>
            </a:r>
          </a:p>
          <a:p>
            <a:pPr lvl="1"/>
            <a:r>
              <a:rPr lang="en-US" sz="2000" dirty="0" smtClean="0"/>
              <a:t>1.3 million Vietnamese dead</a:t>
            </a:r>
          </a:p>
          <a:p>
            <a:pPr lvl="1"/>
            <a:r>
              <a:rPr lang="en-US" sz="2000" dirty="0" smtClean="0"/>
              <a:t>58,000 American troops dead</a:t>
            </a:r>
          </a:p>
        </p:txBody>
      </p:sp>
      <p:pic>
        <p:nvPicPr>
          <p:cNvPr id="7" name="Picture 2" descr="C:\Users\hahecht\Desktop\military - Vietnam War Memorial 1.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2348706"/>
            <a:ext cx="4038600" cy="3028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7827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5842" name="Picture 2" descr="C:\Users\hahecht\Desktop\associated-press-war-is-hell-vietnam-wa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6618" y="990600"/>
            <a:ext cx="5264727" cy="4478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21749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Desktop\wh_coldwar.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929101"/>
            <a:ext cx="9187026" cy="48620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457200" y="1600200"/>
            <a:ext cx="8229600" cy="5257800"/>
          </a:xfrm>
        </p:spPr>
        <p:txBody>
          <a:bodyPr>
            <a:normAutofit fontScale="85000" lnSpcReduction="10000"/>
          </a:bodyPr>
          <a:lstStyle/>
          <a:p>
            <a:r>
              <a:rPr lang="en-US" dirty="0" smtClean="0"/>
              <a:t>Competition between the United States and the USSR laid the foundation for the Cold War.</a:t>
            </a:r>
          </a:p>
          <a:p>
            <a:r>
              <a:rPr lang="en-US" dirty="0" smtClean="0"/>
              <a:t>The Cold War influenced the policies of the United States and the USSR towards other nations around the world.</a:t>
            </a:r>
          </a:p>
          <a:p>
            <a:r>
              <a:rPr lang="en-US" dirty="0" smtClean="0"/>
              <a:t>Japanese occupation of European colonies in Asia heightened demands for independence after WWII.</a:t>
            </a:r>
          </a:p>
          <a:p>
            <a:r>
              <a:rPr lang="en-US" dirty="0" smtClean="0"/>
              <a:t>After WWII, the United States pursued a policy of containment against communism.  This policy included the development of regional alliances against Soviet and Chinese aggression.</a:t>
            </a:r>
          </a:p>
          <a:p>
            <a:r>
              <a:rPr lang="en-US" dirty="0" smtClean="0"/>
              <a:t>The Cold War led to armed conflict in Korea and Vietnam.</a:t>
            </a:r>
            <a:endParaRPr lang="en-US" dirty="0"/>
          </a:p>
        </p:txBody>
      </p:sp>
    </p:spTree>
    <p:extLst>
      <p:ext uri="{BB962C8B-B14F-4D97-AF65-F5344CB8AC3E}">
        <p14:creationId xmlns:p14="http://schemas.microsoft.com/office/powerpoint/2010/main" val="4188490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ahecht\Desktop\wh_coldwar.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929101"/>
            <a:ext cx="9187026" cy="48620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082552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hahecht\AppData\Local\Microsoft\Windows\Temporary Internet Files\Content.IE5\1WUM5BQ9\MC910215631[1].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4405053" y="0"/>
            <a:ext cx="473202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hahecht\AppData\Local\Microsoft\Windows\Temporary Internet Files\Content.IE5\U9CEXJP6\MC900445023[1].jp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0"/>
            <a:ext cx="441325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China</a:t>
            </a:r>
            <a:endParaRPr lang="en-US" dirty="0"/>
          </a:p>
        </p:txBody>
      </p:sp>
      <p:sp>
        <p:nvSpPr>
          <p:cNvPr id="3" name="Content Placeholder 2"/>
          <p:cNvSpPr>
            <a:spLocks noGrp="1"/>
          </p:cNvSpPr>
          <p:nvPr>
            <p:ph sz="half" idx="1"/>
          </p:nvPr>
        </p:nvSpPr>
        <p:spPr>
          <a:xfrm>
            <a:off x="0" y="1143000"/>
            <a:ext cx="4495800" cy="5715000"/>
          </a:xfrm>
        </p:spPr>
        <p:txBody>
          <a:bodyPr>
            <a:normAutofit/>
          </a:bodyPr>
          <a:lstStyle/>
          <a:p>
            <a:pPr marL="0" indent="0">
              <a:buNone/>
            </a:pPr>
            <a:r>
              <a:rPr lang="en-US" sz="2000" dirty="0" smtClean="0"/>
              <a:t>Civil War</a:t>
            </a:r>
          </a:p>
          <a:p>
            <a:r>
              <a:rPr lang="en-US" sz="2000" dirty="0" smtClean="0"/>
              <a:t>After WWII, two groups formed in China:</a:t>
            </a:r>
          </a:p>
          <a:p>
            <a:pPr lvl="1"/>
            <a:r>
              <a:rPr lang="en-US" sz="2000" dirty="0" smtClean="0"/>
              <a:t>Communist Party led by Mao Zedong</a:t>
            </a:r>
          </a:p>
          <a:p>
            <a:pPr lvl="1"/>
            <a:r>
              <a:rPr lang="en-US" sz="2000" dirty="0" smtClean="0"/>
              <a:t>Nationalist Party led by Chiang Kai-Shek (Jiang </a:t>
            </a:r>
            <a:r>
              <a:rPr lang="en-US" sz="2000" dirty="0" err="1" smtClean="0"/>
              <a:t>Jieshi</a:t>
            </a:r>
            <a:r>
              <a:rPr lang="en-US" sz="2000" dirty="0" smtClean="0"/>
              <a:t>)</a:t>
            </a:r>
          </a:p>
        </p:txBody>
      </p:sp>
      <p:pic>
        <p:nvPicPr>
          <p:cNvPr id="7" name="Picture 3" descr="C:\Users\hahecht\Desktop\220px-Mao_Zedong_portrait.jpg"/>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953000" y="1595364"/>
            <a:ext cx="3517758" cy="465303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hahecht\Desktop\kaishek_chian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1600199"/>
            <a:ext cx="3589638" cy="4882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8267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wh_coldwar.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929101"/>
            <a:ext cx="9187026" cy="48620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17968887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Desktop\wh_coldwar.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929101"/>
            <a:ext cx="9187026" cy="48620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3814860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hahecht\AppData\Local\Microsoft\Windows\Temporary Internet Files\Content.IE5\1WUM5BQ9\MC910215631[1].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4405053" y="0"/>
            <a:ext cx="473202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hahecht\AppData\Local\Microsoft\Windows\Temporary Internet Files\Content.IE5\U9CEXJP6\MC900445023[1].jp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0"/>
            <a:ext cx="441325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China</a:t>
            </a:r>
            <a:endParaRPr lang="en-US" dirty="0"/>
          </a:p>
        </p:txBody>
      </p:sp>
      <p:sp>
        <p:nvSpPr>
          <p:cNvPr id="3" name="Content Placeholder 2"/>
          <p:cNvSpPr>
            <a:spLocks noGrp="1"/>
          </p:cNvSpPr>
          <p:nvPr>
            <p:ph sz="half" idx="1"/>
          </p:nvPr>
        </p:nvSpPr>
        <p:spPr>
          <a:xfrm>
            <a:off x="0" y="1143000"/>
            <a:ext cx="4495800" cy="5715000"/>
          </a:xfrm>
        </p:spPr>
        <p:txBody>
          <a:bodyPr>
            <a:normAutofit/>
          </a:bodyPr>
          <a:lstStyle/>
          <a:p>
            <a:pPr marL="0" indent="0">
              <a:buNone/>
            </a:pPr>
            <a:r>
              <a:rPr lang="en-US" sz="2000" dirty="0" smtClean="0"/>
              <a:t>Civil War</a:t>
            </a:r>
          </a:p>
          <a:p>
            <a:r>
              <a:rPr lang="en-US" sz="2000" dirty="0" smtClean="0"/>
              <a:t>After WWII, two groups formed in China:</a:t>
            </a:r>
          </a:p>
          <a:p>
            <a:pPr lvl="1"/>
            <a:r>
              <a:rPr lang="en-US" sz="2000" dirty="0" smtClean="0"/>
              <a:t>Communist Party led by Mao Zedong</a:t>
            </a:r>
          </a:p>
          <a:p>
            <a:pPr lvl="1"/>
            <a:r>
              <a:rPr lang="en-US" sz="2000" dirty="0" smtClean="0"/>
              <a:t>Nationalist Party led by Chiang Kai-Shek (Jiang </a:t>
            </a:r>
            <a:r>
              <a:rPr lang="en-US" sz="2000" dirty="0" err="1" smtClean="0"/>
              <a:t>Jieshi</a:t>
            </a:r>
            <a:r>
              <a:rPr lang="en-US" sz="2000" dirty="0" smtClean="0"/>
              <a:t>)</a:t>
            </a:r>
          </a:p>
          <a:p>
            <a:r>
              <a:rPr lang="en-US" sz="2000" dirty="0" smtClean="0"/>
              <a:t>In 1949, after a brutal civil war (more than 1 million dead), Communist Party drove the Nationalist Party from power.</a:t>
            </a:r>
          </a:p>
        </p:txBody>
      </p:sp>
      <p:pic>
        <p:nvPicPr>
          <p:cNvPr id="8" name="Picture 2" descr="C:\Users\hahecht\Desktop\chinese_civil_war__war_of_liberation8931762f0327cb948cac.jpg"/>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561605" y="2286000"/>
            <a:ext cx="4476750"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57029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hahecht\AppData\Local\Microsoft\Windows\Temporary Internet Files\Content.IE5\1WUM5BQ9\MC910215631[1].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4405053" y="0"/>
            <a:ext cx="473202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hahecht\AppData\Local\Microsoft\Windows\Temporary Internet Files\Content.IE5\U9CEXJP6\MC900445023[1].jp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0"/>
            <a:ext cx="441325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China</a:t>
            </a:r>
            <a:endParaRPr lang="en-US" dirty="0"/>
          </a:p>
        </p:txBody>
      </p:sp>
      <p:sp>
        <p:nvSpPr>
          <p:cNvPr id="3" name="Content Placeholder 2"/>
          <p:cNvSpPr>
            <a:spLocks noGrp="1"/>
          </p:cNvSpPr>
          <p:nvPr>
            <p:ph sz="half" idx="1"/>
          </p:nvPr>
        </p:nvSpPr>
        <p:spPr>
          <a:xfrm>
            <a:off x="0" y="1143000"/>
            <a:ext cx="4495800" cy="5715000"/>
          </a:xfrm>
        </p:spPr>
        <p:txBody>
          <a:bodyPr>
            <a:normAutofit/>
          </a:bodyPr>
          <a:lstStyle/>
          <a:p>
            <a:pPr marL="0" indent="0">
              <a:buNone/>
            </a:pPr>
            <a:r>
              <a:rPr lang="en-US" sz="2000" dirty="0" smtClean="0"/>
              <a:t>Civil War</a:t>
            </a:r>
          </a:p>
          <a:p>
            <a:r>
              <a:rPr lang="en-US" sz="2000" dirty="0" smtClean="0"/>
              <a:t>After WWII, two groups formed in China:</a:t>
            </a:r>
          </a:p>
          <a:p>
            <a:pPr lvl="1"/>
            <a:r>
              <a:rPr lang="en-US" sz="2000" dirty="0" smtClean="0"/>
              <a:t>Communist Party led by Mao Zedong</a:t>
            </a:r>
          </a:p>
          <a:p>
            <a:pPr lvl="1"/>
            <a:r>
              <a:rPr lang="en-US" sz="2000" dirty="0" smtClean="0"/>
              <a:t>Nationalist Party led by Chiang Kai-Shek (Jiang </a:t>
            </a:r>
            <a:r>
              <a:rPr lang="en-US" sz="2000" dirty="0" err="1" smtClean="0"/>
              <a:t>Jieshi</a:t>
            </a:r>
            <a:r>
              <a:rPr lang="en-US" sz="2000" dirty="0" smtClean="0"/>
              <a:t>)</a:t>
            </a:r>
          </a:p>
          <a:p>
            <a:r>
              <a:rPr lang="en-US" sz="2000" dirty="0" smtClean="0"/>
              <a:t>In 1949, after a brutal civil war (more than 1 million dead), Communist Party drove the Nationalist Party from power.</a:t>
            </a:r>
          </a:p>
          <a:p>
            <a:r>
              <a:rPr lang="en-US" sz="2000" dirty="0" smtClean="0"/>
              <a:t>Kai-Shek fled to Taiwan where the Nationalists set up government.</a:t>
            </a:r>
          </a:p>
          <a:p>
            <a:r>
              <a:rPr lang="en-US" sz="2000" dirty="0" smtClean="0"/>
              <a:t>Zedong formed the People’s Republic of China on mainland China.</a:t>
            </a:r>
          </a:p>
          <a:p>
            <a:r>
              <a:rPr lang="en-US" sz="2000" dirty="0" smtClean="0"/>
              <a:t>There has been continuing conflict between the two Chinas. </a:t>
            </a:r>
            <a:endParaRPr lang="en-US" sz="2000" dirty="0"/>
          </a:p>
        </p:txBody>
      </p:sp>
      <p:pic>
        <p:nvPicPr>
          <p:cNvPr id="8" name="Picture 2" descr="C:\Users\hahecht\Desktop\_42640619_china_taiwan_map203.gif"/>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459366" y="2209800"/>
            <a:ext cx="4477752"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3100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fade">
                                      <p:cBhvr>
                                        <p:cTn id="1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hahecht\AppData\Local\Microsoft\Windows\Temporary Internet Files\Content.IE5\1WUM5BQ9\MC910215631[1].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4405053" y="0"/>
            <a:ext cx="473202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hahecht\AppData\Local\Microsoft\Windows\Temporary Internet Files\Content.IE5\U9CEXJP6\MC900445023[1].jp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0"/>
            <a:ext cx="441325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China</a:t>
            </a:r>
            <a:endParaRPr lang="en-US" dirty="0"/>
          </a:p>
        </p:txBody>
      </p:sp>
      <p:sp>
        <p:nvSpPr>
          <p:cNvPr id="3" name="Content Placeholder 2"/>
          <p:cNvSpPr>
            <a:spLocks noGrp="1"/>
          </p:cNvSpPr>
          <p:nvPr>
            <p:ph sz="half" idx="1"/>
          </p:nvPr>
        </p:nvSpPr>
        <p:spPr>
          <a:xfrm>
            <a:off x="0" y="990600"/>
            <a:ext cx="4724400" cy="5867400"/>
          </a:xfrm>
        </p:spPr>
        <p:txBody>
          <a:bodyPr>
            <a:normAutofit/>
          </a:bodyPr>
          <a:lstStyle/>
          <a:p>
            <a:pPr marL="0" indent="0">
              <a:buNone/>
            </a:pPr>
            <a:r>
              <a:rPr lang="en-US" sz="1800" dirty="0"/>
              <a:t>Mao Zedong</a:t>
            </a:r>
          </a:p>
          <a:p>
            <a:r>
              <a:rPr lang="en-US" sz="1800" dirty="0"/>
              <a:t>1953 – First Five-Year Plan.  Industrial development and collectivization.  Success</a:t>
            </a:r>
            <a:r>
              <a:rPr lang="en-US" sz="1800" dirty="0" smtClean="0"/>
              <a:t>!</a:t>
            </a:r>
            <a:endParaRPr lang="en-US" sz="1800" dirty="0"/>
          </a:p>
        </p:txBody>
      </p:sp>
      <p:pic>
        <p:nvPicPr>
          <p:cNvPr id="12" name="Picture 3" descr="\\w-sch-staff-12\UserDesktops\hahecht\Desktop\peasants abandone.jpg"/>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724399" y="2758043"/>
            <a:ext cx="4261199" cy="2423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403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hahecht\AppData\Local\Microsoft\Windows\Temporary Internet Files\Content.IE5\1WUM5BQ9\MC910215631[1].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4405053" y="0"/>
            <a:ext cx="473202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hahecht\AppData\Local\Microsoft\Windows\Temporary Internet Files\Content.IE5\U9CEXJP6\MC900445023[1].jp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0"/>
            <a:ext cx="441325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China</a:t>
            </a:r>
            <a:endParaRPr lang="en-US" dirty="0"/>
          </a:p>
        </p:txBody>
      </p:sp>
      <p:sp>
        <p:nvSpPr>
          <p:cNvPr id="3" name="Content Placeholder 2"/>
          <p:cNvSpPr>
            <a:spLocks noGrp="1"/>
          </p:cNvSpPr>
          <p:nvPr>
            <p:ph sz="half" idx="1"/>
          </p:nvPr>
        </p:nvSpPr>
        <p:spPr>
          <a:xfrm>
            <a:off x="0" y="1143000"/>
            <a:ext cx="4495800" cy="5715000"/>
          </a:xfrm>
        </p:spPr>
        <p:txBody>
          <a:bodyPr>
            <a:normAutofit/>
          </a:bodyPr>
          <a:lstStyle/>
          <a:p>
            <a:pPr marL="0" indent="0">
              <a:buNone/>
            </a:pPr>
            <a:r>
              <a:rPr lang="en-US" sz="1800" dirty="0"/>
              <a:t>Mao Zedong</a:t>
            </a:r>
          </a:p>
          <a:p>
            <a:r>
              <a:rPr lang="en-US" sz="1800" dirty="0"/>
              <a:t>1953 – First Five-Year Plan.  Industrial development and collectivization.  Success!</a:t>
            </a:r>
          </a:p>
          <a:p>
            <a:r>
              <a:rPr lang="en-US" sz="1800" dirty="0"/>
              <a:t>1958 – Second Five-Year Plan.  Compete with industrial West.  Failure</a:t>
            </a:r>
            <a:r>
              <a:rPr lang="en-US" sz="1800" dirty="0" smtClean="0"/>
              <a:t>!</a:t>
            </a:r>
            <a:endParaRPr lang="en-US" sz="1800" dirty="0"/>
          </a:p>
        </p:txBody>
      </p:sp>
      <p:pic>
        <p:nvPicPr>
          <p:cNvPr id="8" name="Picture 2" descr="\\w-sch-staff-12\UserDesktops\hahecht\Desktop\leapforward_medium.jpg"/>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560667" y="2209800"/>
            <a:ext cx="4358520" cy="3200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42854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hahecht\AppData\Local\Microsoft\Windows\Temporary Internet Files\Content.IE5\1WUM5BQ9\MC910215631[1].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4405053" y="0"/>
            <a:ext cx="473202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hahecht\AppData\Local\Microsoft\Windows\Temporary Internet Files\Content.IE5\U9CEXJP6\MC900445023[1].jp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0"/>
            <a:ext cx="441325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China</a:t>
            </a:r>
            <a:endParaRPr lang="en-US" dirty="0"/>
          </a:p>
        </p:txBody>
      </p:sp>
      <p:sp>
        <p:nvSpPr>
          <p:cNvPr id="3" name="Content Placeholder 2"/>
          <p:cNvSpPr>
            <a:spLocks noGrp="1"/>
          </p:cNvSpPr>
          <p:nvPr>
            <p:ph sz="half" idx="1"/>
          </p:nvPr>
        </p:nvSpPr>
        <p:spPr>
          <a:xfrm>
            <a:off x="0" y="1143000"/>
            <a:ext cx="4495800" cy="5715000"/>
          </a:xfrm>
        </p:spPr>
        <p:txBody>
          <a:bodyPr>
            <a:normAutofit/>
          </a:bodyPr>
          <a:lstStyle/>
          <a:p>
            <a:pPr marL="0" indent="0">
              <a:buNone/>
            </a:pPr>
            <a:r>
              <a:rPr lang="en-US" sz="1800" dirty="0"/>
              <a:t>Mao Zedong</a:t>
            </a:r>
          </a:p>
          <a:p>
            <a:r>
              <a:rPr lang="en-US" sz="1800" dirty="0"/>
              <a:t>1953 – First Five-Year Plan.  Industrial development and collectivization.  Success!</a:t>
            </a:r>
          </a:p>
          <a:p>
            <a:r>
              <a:rPr lang="en-US" sz="1800" dirty="0"/>
              <a:t>1958 – Second Five-Year Plan.  Compete with industrial West.  Failure!</a:t>
            </a:r>
          </a:p>
          <a:p>
            <a:r>
              <a:rPr lang="en-US" sz="1800" dirty="0"/>
              <a:t>1966 – Cultural Revolution.  </a:t>
            </a:r>
          </a:p>
          <a:p>
            <a:pPr lvl="1"/>
            <a:r>
              <a:rPr lang="en-US" sz="1800" dirty="0"/>
              <a:t>Replaced old Chinese culture with new socialist culture </a:t>
            </a:r>
          </a:p>
        </p:txBody>
      </p:sp>
      <p:pic>
        <p:nvPicPr>
          <p:cNvPr id="8" name="Picture 2" descr="\\w-sch-staff-12\UserDesktops\hahecht\Desktop\cultural-revolution-31.jpg"/>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659556" y="2286000"/>
            <a:ext cx="4161092"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4285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1540</TotalTime>
  <Words>1844</Words>
  <Application>Microsoft Office PowerPoint</Application>
  <PresentationFormat>On-screen Show (4:3)</PresentationFormat>
  <Paragraphs>208</Paragraphs>
  <Slides>41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41</vt:i4>
      </vt:variant>
    </vt:vector>
  </HeadingPairs>
  <TitlesOfParts>
    <vt:vector size="44" baseType="lpstr">
      <vt:lpstr>Arial</vt:lpstr>
      <vt:lpstr>Calibri</vt:lpstr>
      <vt:lpstr>Office Theme</vt:lpstr>
      <vt:lpstr>Do Now: Grab today’s Agenda (11:2). Turn in your Boxing Matches. What is the message of the following cartoon?</vt:lpstr>
      <vt:lpstr>Objective: East Asia</vt:lpstr>
      <vt:lpstr>The Cold War Escalates</vt:lpstr>
      <vt:lpstr>China</vt:lpstr>
      <vt:lpstr>China</vt:lpstr>
      <vt:lpstr>China</vt:lpstr>
      <vt:lpstr>China</vt:lpstr>
      <vt:lpstr>China</vt:lpstr>
      <vt:lpstr>China</vt:lpstr>
      <vt:lpstr>China</vt:lpstr>
      <vt:lpstr>China</vt:lpstr>
      <vt:lpstr>China</vt:lpstr>
      <vt:lpstr>China</vt:lpstr>
      <vt:lpstr>China</vt:lpstr>
      <vt:lpstr>Korea</vt:lpstr>
      <vt:lpstr>Korea</vt:lpstr>
      <vt:lpstr>Korea</vt:lpstr>
      <vt:lpstr>Korea</vt:lpstr>
      <vt:lpstr>Korea</vt:lpstr>
      <vt:lpstr>Korea</vt:lpstr>
      <vt:lpstr>Vietnam</vt:lpstr>
      <vt:lpstr>Vietnam</vt:lpstr>
      <vt:lpstr>Vietnam</vt:lpstr>
      <vt:lpstr>Vietnam</vt:lpstr>
      <vt:lpstr>Vietnam</vt:lpstr>
      <vt:lpstr>Vietnam</vt:lpstr>
      <vt:lpstr>Vietnam</vt:lpstr>
      <vt:lpstr>Vietnam</vt:lpstr>
      <vt:lpstr>Vietnam</vt:lpstr>
      <vt:lpstr>Vietnam</vt:lpstr>
      <vt:lpstr>Vietnam</vt:lpstr>
      <vt:lpstr>Vietnam</vt:lpstr>
      <vt:lpstr>Vietnam</vt:lpstr>
      <vt:lpstr>Vietnam</vt:lpstr>
      <vt:lpstr>Vietnam</vt:lpstr>
      <vt:lpstr>Vietnam</vt:lpstr>
      <vt:lpstr>PowerPoint Presentation</vt:lpstr>
      <vt:lpstr>Conclusion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Default Name</dc:creator>
  <cp:lastModifiedBy>Hana A. Hecht (hahecht)</cp:lastModifiedBy>
  <cp:revision>33</cp:revision>
  <dcterms:created xsi:type="dcterms:W3CDTF">2013-04-18T14:38:05Z</dcterms:created>
  <dcterms:modified xsi:type="dcterms:W3CDTF">2016-04-25T13:04:00Z</dcterms:modified>
</cp:coreProperties>
</file>