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6" r:id="rId7"/>
    <p:sldId id="267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56" r:id="rId31"/>
    <p:sldId id="257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8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8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2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6DD0-98C9-4DD9-B3E8-A8F9C212F33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FE67-4DB6-45A6-A22B-E95595E2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Do Now:</a:t>
            </a:r>
            <a:br>
              <a:rPr lang="en-US" sz="2700" dirty="0" smtClean="0"/>
            </a:br>
            <a:r>
              <a:rPr lang="en-US" sz="2700" dirty="0" smtClean="0"/>
              <a:t>Grab </a:t>
            </a:r>
            <a:r>
              <a:rPr lang="en-US" sz="2700" dirty="0" smtClean="0"/>
              <a:t>today’s Agenda (11:3).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Complete the speech bubble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:\Users\hahecht\Desktop\gapswa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6" y="1629690"/>
            <a:ext cx="8382254" cy="52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343400" y="1600200"/>
            <a:ext cx="1600200" cy="762000"/>
          </a:xfrm>
          <a:prstGeom prst="wedgeRoundRectCallout">
            <a:avLst>
              <a:gd name="adj1" fmla="val 75271"/>
              <a:gd name="adj2" fmla="val 1170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Nikita Khrushchev (continued)</a:t>
            </a:r>
          </a:p>
          <a:p>
            <a:r>
              <a:rPr lang="en-US" sz="2000" dirty="0" smtClean="0"/>
              <a:t>Sino-Soviet Split – Mao did not approve of Khrushchev’s ease with the West.  Split global communist movement.</a:t>
            </a:r>
          </a:p>
        </p:txBody>
      </p:sp>
      <p:pic>
        <p:nvPicPr>
          <p:cNvPr id="7" name="Picture 2" descr="C:\Users\hahecht\Desktop\sino-soviet-split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52" y="1600200"/>
            <a:ext cx="28986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Nikita Khrushchev (continued)</a:t>
            </a:r>
          </a:p>
          <a:p>
            <a:r>
              <a:rPr lang="en-US" sz="2000" dirty="0" smtClean="0"/>
              <a:t>Sino-Soviet Split – Mao did not approve of Khrushchev’s ease with the West.  Split global communist movement.</a:t>
            </a:r>
          </a:p>
          <a:p>
            <a:r>
              <a:rPr lang="en-US" sz="2000" dirty="0" smtClean="0"/>
              <a:t>Sputnik – promoted scientific and technological advancements.  Sent the first satellite in space (Sputnik).  Began the space race!</a:t>
            </a:r>
          </a:p>
        </p:txBody>
      </p:sp>
      <p:pic>
        <p:nvPicPr>
          <p:cNvPr id="8" name="Picture 2" descr="C:\Users\hahecht\Desktop\sputnik-2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44123"/>
            <a:ext cx="4038600" cy="26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Nikita Khrushchev (continued)</a:t>
            </a:r>
          </a:p>
          <a:p>
            <a:r>
              <a:rPr lang="en-US" sz="2000" dirty="0" smtClean="0"/>
              <a:t>Sino-Soviet Split – Mao did not approve of Khrushchev’s ease with the West.  Split global communist movement.</a:t>
            </a:r>
          </a:p>
          <a:p>
            <a:r>
              <a:rPr lang="en-US" sz="2000" dirty="0" smtClean="0"/>
              <a:t>Sputnik – promoted scientific and technological advancements.  Sent the first satellite in space (Sputnik).  Began the space race!</a:t>
            </a:r>
          </a:p>
          <a:p>
            <a:r>
              <a:rPr lang="en-US" sz="2000" dirty="0" smtClean="0"/>
              <a:t>Cuban Missile Crisis – never recovered from it.  Removed from power in 1964,</a:t>
            </a:r>
            <a:endParaRPr lang="en-US" sz="2000" dirty="0"/>
          </a:p>
        </p:txBody>
      </p:sp>
      <p:pic>
        <p:nvPicPr>
          <p:cNvPr id="8" name="Picture 2" descr="C:\Users\hahecht\Desktop\300_376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4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Brezhnev</a:t>
            </a:r>
          </a:p>
          <a:p>
            <a:r>
              <a:rPr lang="en-US" dirty="0" smtClean="0"/>
              <a:t>Was not good for USSR</a:t>
            </a:r>
          </a:p>
          <a:p>
            <a:pPr marL="0" indent="0">
              <a:buNone/>
            </a:pPr>
            <a:r>
              <a:rPr lang="en-US" smtClean="0"/>
              <a:t>Andropov</a:t>
            </a:r>
            <a:endParaRPr lang="en-US" dirty="0" smtClean="0"/>
          </a:p>
          <a:p>
            <a:r>
              <a:rPr lang="en-US" dirty="0" smtClean="0"/>
              <a:t>Lasted only 15 months</a:t>
            </a:r>
          </a:p>
          <a:p>
            <a:pPr marL="0" indent="0">
              <a:buNone/>
            </a:pPr>
            <a:r>
              <a:rPr lang="en-US" dirty="0" err="1" smtClean="0"/>
              <a:t>Chernenko</a:t>
            </a:r>
            <a:endParaRPr lang="en-US" dirty="0" smtClean="0"/>
          </a:p>
          <a:p>
            <a:r>
              <a:rPr lang="en-US" dirty="0" smtClean="0"/>
              <a:t>Lasted less than a year</a:t>
            </a:r>
            <a:endParaRPr lang="en-US" dirty="0"/>
          </a:p>
        </p:txBody>
      </p:sp>
      <p:pic>
        <p:nvPicPr>
          <p:cNvPr id="7" name="Picture 2" descr="C:\Users\hahecht\Desktop\62054-004-2F39436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24" y="1217938"/>
            <a:ext cx="4189718" cy="52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ahecht\Desktop\andropov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78" y="1225589"/>
            <a:ext cx="4628722" cy="54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ahecht\Desktop\220px-Konstantin_Chernen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84" y="1371600"/>
            <a:ext cx="4030516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Gorachev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Change</a:t>
            </a:r>
          </a:p>
          <a:p>
            <a:r>
              <a:rPr lang="en-US" sz="1600" dirty="0"/>
              <a:t>Perestroika </a:t>
            </a:r>
          </a:p>
          <a:p>
            <a:pPr lvl="1"/>
            <a:r>
              <a:rPr lang="en-US" sz="1600" dirty="0"/>
              <a:t>“Restructuring.”  </a:t>
            </a:r>
          </a:p>
          <a:p>
            <a:pPr lvl="1"/>
            <a:r>
              <a:rPr lang="en-US" sz="1600" dirty="0"/>
              <a:t>Made government more “people-friendly.”  </a:t>
            </a:r>
          </a:p>
          <a:p>
            <a:pPr lvl="1"/>
            <a:r>
              <a:rPr lang="en-US" sz="1600" dirty="0"/>
              <a:t>Returned many of the freedoms they had lost under previous leaders, such as speech and religion.  </a:t>
            </a:r>
          </a:p>
          <a:p>
            <a:pPr lvl="1"/>
            <a:r>
              <a:rPr lang="en-US" sz="1600" dirty="0"/>
              <a:t>Turned economy toward market economy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0" name="Picture 3" descr="C:\Users\hahecht\Desktop\perestroik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6043"/>
            <a:ext cx="4038600" cy="22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Gorachev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Change</a:t>
            </a:r>
          </a:p>
          <a:p>
            <a:r>
              <a:rPr lang="en-US" sz="1600" dirty="0" smtClean="0"/>
              <a:t>Perestroika </a:t>
            </a:r>
            <a:endParaRPr lang="en-US" sz="1600" dirty="0"/>
          </a:p>
          <a:p>
            <a:pPr lvl="1"/>
            <a:r>
              <a:rPr lang="en-US" sz="1600" dirty="0" smtClean="0"/>
              <a:t>“Restructuring.”  </a:t>
            </a:r>
          </a:p>
          <a:p>
            <a:pPr lvl="1"/>
            <a:r>
              <a:rPr lang="en-US" sz="1600" dirty="0" smtClean="0"/>
              <a:t>Made government more “people-friendly.”  </a:t>
            </a:r>
          </a:p>
          <a:p>
            <a:pPr lvl="1"/>
            <a:r>
              <a:rPr lang="en-US" sz="1600" dirty="0" smtClean="0"/>
              <a:t>Returned many of the freedoms they had lost under previous leaders, such as speech and religion.  </a:t>
            </a:r>
          </a:p>
          <a:p>
            <a:pPr lvl="1"/>
            <a:r>
              <a:rPr lang="en-US" sz="1600" dirty="0" smtClean="0"/>
              <a:t>Turned economy toward market economy.</a:t>
            </a:r>
          </a:p>
          <a:p>
            <a:r>
              <a:rPr lang="en-US" sz="1600" dirty="0" smtClean="0"/>
              <a:t>Glasnost </a:t>
            </a:r>
            <a:endParaRPr lang="en-US" sz="1600" dirty="0"/>
          </a:p>
          <a:p>
            <a:pPr lvl="1"/>
            <a:r>
              <a:rPr lang="en-US" sz="1600" dirty="0" smtClean="0"/>
              <a:t>“Openness.”  </a:t>
            </a:r>
          </a:p>
          <a:p>
            <a:pPr lvl="1"/>
            <a:r>
              <a:rPr lang="en-US" sz="1600" dirty="0" smtClean="0"/>
              <a:t>Increased openness and transparency of government to reduce corruption and abuse of government power.  </a:t>
            </a:r>
          </a:p>
          <a:p>
            <a:pPr lvl="1"/>
            <a:r>
              <a:rPr lang="en-US" sz="1600" dirty="0" smtClean="0"/>
              <a:t>Lifted heavy government censorship.</a:t>
            </a:r>
            <a:endParaRPr lang="en-US" sz="1600" dirty="0"/>
          </a:p>
        </p:txBody>
      </p:sp>
      <p:pic>
        <p:nvPicPr>
          <p:cNvPr id="8" name="Picture 2" descr="C:\Users\hahecht\Desktop\poli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5823"/>
            <a:ext cx="4038600" cy="29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Mikhail Gorbachev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Foreign Relations</a:t>
            </a:r>
          </a:p>
          <a:p>
            <a:r>
              <a:rPr lang="en-US" sz="2000" dirty="0" smtClean="0"/>
              <a:t>Détente = an easing of tension in a strained relationship.</a:t>
            </a:r>
          </a:p>
          <a:p>
            <a:r>
              <a:rPr lang="en-US" sz="2000" dirty="0" smtClean="0"/>
              <a:t>Improved with the United States.  Signed several arms-reduction agreements with President Reagan.</a:t>
            </a:r>
          </a:p>
        </p:txBody>
      </p:sp>
      <p:pic>
        <p:nvPicPr>
          <p:cNvPr id="7" name="Picture 2" descr="C:\Users\hahecht\Desktop\Reagan_and_Gorbachev_sign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9674"/>
            <a:ext cx="4038600" cy="26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Mikhail Gorbachev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Foreign Relations</a:t>
            </a:r>
          </a:p>
          <a:p>
            <a:r>
              <a:rPr lang="en-US" sz="2000" dirty="0" smtClean="0"/>
              <a:t>Détente = an easing of tension in a strained relationship.</a:t>
            </a:r>
          </a:p>
          <a:p>
            <a:r>
              <a:rPr lang="en-US" sz="2000" dirty="0" smtClean="0"/>
              <a:t>Improved with the United States.  Signed several arms-reduction agreements with President Reagan.</a:t>
            </a:r>
          </a:p>
          <a:p>
            <a:r>
              <a:rPr lang="en-US" sz="2000" dirty="0" smtClean="0"/>
              <a:t>Abandoned 9-year war in Afghanistan.</a:t>
            </a:r>
          </a:p>
        </p:txBody>
      </p:sp>
      <p:pic>
        <p:nvPicPr>
          <p:cNvPr id="7" name="Picture 2" descr="C:\Users\hahecht\Desktop\Afgh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3844"/>
            <a:ext cx="4038600" cy="27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Mikhail Gorbachev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Foreign Relations</a:t>
            </a:r>
          </a:p>
          <a:p>
            <a:r>
              <a:rPr lang="en-US" sz="2000" dirty="0" smtClean="0"/>
              <a:t>Détente = an easing of tension in a strained relationship.</a:t>
            </a:r>
          </a:p>
          <a:p>
            <a:r>
              <a:rPr lang="en-US" sz="2000" dirty="0" smtClean="0"/>
              <a:t>Improved with the United States.  Signed several arms-reduction agreements with President Reagan.</a:t>
            </a:r>
          </a:p>
          <a:p>
            <a:r>
              <a:rPr lang="en-US" sz="2000" dirty="0" smtClean="0"/>
              <a:t>Abandoned 9-year war in Afghanistan.</a:t>
            </a:r>
          </a:p>
          <a:p>
            <a:r>
              <a:rPr lang="en-US" sz="2000" dirty="0" smtClean="0"/>
              <a:t>Refused military support to satellite states.</a:t>
            </a:r>
            <a:endParaRPr lang="en-US" sz="2000" dirty="0"/>
          </a:p>
        </p:txBody>
      </p:sp>
      <p:pic>
        <p:nvPicPr>
          <p:cNvPr id="7" name="Picture 2" descr="C:\Users\hahecht\Desktop\communistblo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69" y="1905000"/>
            <a:ext cx="397803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Economy</a:t>
            </a:r>
          </a:p>
          <a:p>
            <a:r>
              <a:rPr lang="en-US" sz="1900" dirty="0" smtClean="0"/>
              <a:t>While Perestroika and Glasnost were popular with the international community, they were not popular at home.  More goods were made available but basic goods were in short supply.</a:t>
            </a:r>
          </a:p>
          <a:p>
            <a:r>
              <a:rPr lang="en-US" sz="1900" dirty="0" smtClean="0"/>
              <a:t>Soviet economy began to collapse.</a:t>
            </a:r>
          </a:p>
        </p:txBody>
      </p:sp>
      <p:pic>
        <p:nvPicPr>
          <p:cNvPr id="7" name="Picture 2" descr="C:\Users\hahecht\Desktop\Latvian Bread l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4519"/>
            <a:ext cx="4038600" cy="25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924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The Cold War 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848600" cy="4191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WHII.13a and 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the second half of the 20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 by explaining key events of the Cold War and by describing major contributions of selected world leaders in the second half of the 20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Economy</a:t>
            </a:r>
          </a:p>
          <a:p>
            <a:r>
              <a:rPr lang="en-US" sz="1900" dirty="0" smtClean="0"/>
              <a:t>While Perestroika and Glasnost were popular with the international community, they were not popular at home.  More goods were made available but basic goods were in short supply.</a:t>
            </a:r>
          </a:p>
          <a:p>
            <a:r>
              <a:rPr lang="en-US" sz="1900" dirty="0" smtClean="0"/>
              <a:t>Soviet economy began to collapse.</a:t>
            </a:r>
          </a:p>
          <a:p>
            <a:pPr marL="0" indent="0">
              <a:buNone/>
            </a:pPr>
            <a:r>
              <a:rPr lang="en-US" sz="1900" dirty="0" smtClean="0"/>
              <a:t>Freedoms</a:t>
            </a:r>
          </a:p>
          <a:p>
            <a:r>
              <a:rPr lang="en-US" sz="1900" dirty="0" smtClean="0"/>
              <a:t>Perestroika and Glasnost allowed citizens within the Soviet Union to speak and act more freely.  </a:t>
            </a:r>
          </a:p>
          <a:p>
            <a:r>
              <a:rPr lang="en-US" sz="1900" dirty="0" smtClean="0"/>
              <a:t>This led to a growing nationalist movement… especially as Soviet Satellite nations demanded an exit from the Soviet Union.</a:t>
            </a:r>
            <a:endParaRPr lang="en-US" sz="1900" dirty="0"/>
          </a:p>
        </p:txBody>
      </p:sp>
      <p:pic>
        <p:nvPicPr>
          <p:cNvPr id="7" name="Picture 2" descr="C:\Users\hahecht\Desktop\2129173_f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5687"/>
            <a:ext cx="4038600" cy="269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Fall of the Berlin Wall</a:t>
            </a:r>
          </a:p>
          <a:p>
            <a:r>
              <a:rPr lang="en-US" sz="2400" dirty="0" smtClean="0"/>
              <a:t>Wall fell November 9, 1989; Germany was re-unified.</a:t>
            </a:r>
          </a:p>
        </p:txBody>
      </p:sp>
      <p:pic>
        <p:nvPicPr>
          <p:cNvPr id="8" name="Picture 3" descr="C:\Users\hahecht\Desktop\berlin20wall20freedo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3476"/>
            <a:ext cx="4038600" cy="26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Fall of the Berlin Wall</a:t>
            </a:r>
          </a:p>
          <a:p>
            <a:r>
              <a:rPr lang="en-US" sz="2400" dirty="0" smtClean="0"/>
              <a:t>Wall fell November 9, 1989; Germany was re-unified.</a:t>
            </a:r>
          </a:p>
          <a:p>
            <a:r>
              <a:rPr lang="en-US" sz="2400" dirty="0" smtClean="0"/>
              <a:t>Actually tearing down began that night and lasted until November 1991.</a:t>
            </a:r>
          </a:p>
        </p:txBody>
      </p:sp>
      <p:pic>
        <p:nvPicPr>
          <p:cNvPr id="9" name="Picture 2" descr="C:\Users\hahecht\Desktop\2345711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9507"/>
            <a:ext cx="4038600" cy="22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hahecht\Desktop\tumblr_lka3fjCbZV1qhed23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5525"/>
            <a:ext cx="4191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Fall of the Berlin Wall</a:t>
            </a:r>
          </a:p>
          <a:p>
            <a:r>
              <a:rPr lang="en-US" sz="2400" dirty="0" smtClean="0"/>
              <a:t>Wall fell November 9, 1989; Germany was re-unified.</a:t>
            </a:r>
          </a:p>
          <a:p>
            <a:r>
              <a:rPr lang="en-US" sz="2400" dirty="0" smtClean="0"/>
              <a:t>Actually tearing down began that night and lasted until November 1991.</a:t>
            </a:r>
          </a:p>
          <a:p>
            <a:r>
              <a:rPr lang="en-US" sz="2400" dirty="0" smtClean="0"/>
              <a:t>December 1991, Gorbachev resigned, becoming the last president of the Soviet Union.</a:t>
            </a:r>
            <a:endParaRPr lang="en-US" sz="2400" dirty="0"/>
          </a:p>
        </p:txBody>
      </p:sp>
      <p:pic>
        <p:nvPicPr>
          <p:cNvPr id="9" name="Picture 2" descr="C:\Users\hahecht\Desktop\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NATO</a:t>
            </a:r>
          </a:p>
          <a:p>
            <a:r>
              <a:rPr lang="en-US" sz="2500" dirty="0" smtClean="0"/>
              <a:t>Without the Cold War, the Warsaw Pact dissolved.</a:t>
            </a:r>
          </a:p>
        </p:txBody>
      </p:sp>
      <p:pic>
        <p:nvPicPr>
          <p:cNvPr id="7" name="Picture 2" descr="C:\Users\hahecht\Desktop\warsaw_pact_by_dwpl-d2uwcn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&quot;No&quot; Symbol 5"/>
          <p:cNvSpPr/>
          <p:nvPr/>
        </p:nvSpPr>
        <p:spPr>
          <a:xfrm>
            <a:off x="4190999" y="2133600"/>
            <a:ext cx="4929249" cy="3733800"/>
          </a:xfrm>
          <a:prstGeom prst="noSmoking">
            <a:avLst>
              <a:gd name="adj" fmla="val 73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NATO</a:t>
            </a:r>
          </a:p>
          <a:p>
            <a:r>
              <a:rPr lang="en-US" sz="2500" dirty="0" smtClean="0"/>
              <a:t>Without the Cold War, the Warsaw Pact dissolved.</a:t>
            </a:r>
          </a:p>
          <a:p>
            <a:r>
              <a:rPr lang="en-US" sz="2500" dirty="0" smtClean="0"/>
              <a:t>Without the Warsaw Pact, NATO did not have to designate resources towards fighting communism.</a:t>
            </a:r>
          </a:p>
        </p:txBody>
      </p:sp>
      <p:pic>
        <p:nvPicPr>
          <p:cNvPr id="8" name="Picture 2" descr="C:\Users\hahecht\Desktop\b_20100401134323Flag_of_NAT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NATO</a:t>
            </a:r>
          </a:p>
          <a:p>
            <a:r>
              <a:rPr lang="en-US" sz="2500" dirty="0" smtClean="0"/>
              <a:t>Without the Cold War, the Warsaw Pact dissolved.</a:t>
            </a:r>
          </a:p>
          <a:p>
            <a:r>
              <a:rPr lang="en-US" sz="2500" dirty="0" smtClean="0"/>
              <a:t>Without the Warsaw Pact, NATO did not have to designate resources towards fighting communism.</a:t>
            </a:r>
          </a:p>
          <a:p>
            <a:r>
              <a:rPr lang="en-US" sz="2500" dirty="0" smtClean="0"/>
              <a:t>They restructured and expanded with a focus on nuclear disarmament.</a:t>
            </a:r>
            <a:endParaRPr lang="en-US" sz="2500" dirty="0"/>
          </a:p>
        </p:txBody>
      </p:sp>
      <p:pic>
        <p:nvPicPr>
          <p:cNvPr id="8" name="Picture 2" descr="C:\Users\hahecht\Desktop\NA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5106"/>
            <a:ext cx="4038600" cy="27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British Politics</a:t>
            </a:r>
          </a:p>
          <a:p>
            <a:r>
              <a:rPr lang="en-US" dirty="0" smtClean="0"/>
              <a:t>Economic troubles during the Cold War</a:t>
            </a:r>
          </a:p>
          <a:p>
            <a:r>
              <a:rPr lang="en-US" dirty="0" smtClean="0"/>
              <a:t>Political shift came in the 1970s when the Conservative Party won a majority and elected Margaret Thatcher to be Prime Minister.  First woman prime minister in England.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Thatcherism</a:t>
            </a:r>
          </a:p>
          <a:p>
            <a:r>
              <a:rPr lang="en-US" dirty="0" smtClean="0"/>
              <a:t>Promoted smaller government involvement; free trade and less government regulation of business.</a:t>
            </a:r>
          </a:p>
          <a:p>
            <a:r>
              <a:rPr lang="en-US" dirty="0" smtClean="0"/>
              <a:t>Southern England benefited from policies; Northern England did not.</a:t>
            </a:r>
          </a:p>
          <a:p>
            <a:r>
              <a:rPr lang="en-US" dirty="0" smtClean="0"/>
              <a:t>Developed close relationship with United States and US foreign policy.</a:t>
            </a:r>
          </a:p>
          <a:p>
            <a:r>
              <a:rPr lang="en-US" dirty="0" smtClean="0"/>
              <a:t>Assertion of UK’s military; became the other world power after US.</a:t>
            </a:r>
            <a:endParaRPr lang="en-US" dirty="0"/>
          </a:p>
        </p:txBody>
      </p:sp>
      <p:pic>
        <p:nvPicPr>
          <p:cNvPr id="7" name="Picture 2" descr="C:\Users\hahecht\Desktop\Margaret_Thatcher_cropped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05" y="1752600"/>
            <a:ext cx="3812152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Competition between the United States and the USSR laid the foundation for the Cold War.</a:t>
            </a:r>
          </a:p>
          <a:p>
            <a:r>
              <a:rPr lang="en-US" dirty="0" smtClean="0"/>
              <a:t>The Cold War influenced the policies of the United States and the USSR towards other nations and conflicts around the world.</a:t>
            </a:r>
          </a:p>
          <a:p>
            <a:r>
              <a:rPr lang="en-US" dirty="0" smtClean="0"/>
              <a:t>The presence of nuclear weapons has influenced patterns of conflict and cooperation since 1945.</a:t>
            </a:r>
          </a:p>
          <a:p>
            <a:r>
              <a:rPr lang="en-US" dirty="0" smtClean="0"/>
              <a:t>Communism failed as an economic system in the Soviet Union and elsewhere.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</a:p>
          <a:p>
            <a:r>
              <a:rPr lang="en-US" dirty="0" smtClean="0"/>
              <a:t>Mikhail Gorbachev</a:t>
            </a:r>
          </a:p>
          <a:p>
            <a:r>
              <a:rPr lang="en-US" dirty="0" smtClean="0"/>
              <a:t>The End</a:t>
            </a:r>
          </a:p>
          <a:p>
            <a:r>
              <a:rPr lang="en-US" dirty="0" smtClean="0"/>
              <a:t>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Nikita Khrushchev</a:t>
            </a:r>
          </a:p>
          <a:p>
            <a:r>
              <a:rPr lang="en-US" sz="1900" dirty="0" smtClean="0"/>
              <a:t>President of the Soviet Union after Stalin died in 1953.</a:t>
            </a:r>
          </a:p>
        </p:txBody>
      </p:sp>
      <p:pic>
        <p:nvPicPr>
          <p:cNvPr id="7" name="Picture 2" descr="C:\Users\hahecht\Desktop\Nikita-Khrushchev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52" y="1600200"/>
            <a:ext cx="32358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Nikita Khrushchev</a:t>
            </a:r>
          </a:p>
          <a:p>
            <a:r>
              <a:rPr lang="en-US" sz="1900" dirty="0" smtClean="0"/>
              <a:t>President of the Soviet Union after Stalin died in 1953.</a:t>
            </a:r>
          </a:p>
          <a:p>
            <a:r>
              <a:rPr lang="en-US" sz="1900" dirty="0" smtClean="0"/>
              <a:t>“De-Stalinization” – ?</a:t>
            </a:r>
            <a:endParaRPr lang="en-US" sz="1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Nikita Khrushchev</a:t>
            </a:r>
          </a:p>
          <a:p>
            <a:r>
              <a:rPr lang="en-US" sz="1900" dirty="0" smtClean="0"/>
              <a:t>President of the Soviet Union after Stalin died in 1953.</a:t>
            </a:r>
          </a:p>
          <a:p>
            <a:r>
              <a:rPr lang="en-US" sz="1900" dirty="0" smtClean="0"/>
              <a:t>“De-Stalinization” – Khrushchev eased the repressive policies used by Stalin.</a:t>
            </a:r>
          </a:p>
        </p:txBody>
      </p:sp>
      <p:pic>
        <p:nvPicPr>
          <p:cNvPr id="7" name="Picture 2" descr="C:\Users\hahecht\Desktop\7737775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Nikita Khrushchev</a:t>
            </a:r>
          </a:p>
          <a:p>
            <a:r>
              <a:rPr lang="en-US" sz="1900" dirty="0" smtClean="0"/>
              <a:t>President of the Soviet Union after Stalin died in 1953.</a:t>
            </a:r>
          </a:p>
          <a:p>
            <a:r>
              <a:rPr lang="en-US" sz="1900" dirty="0" smtClean="0"/>
              <a:t>“De-Stalinization” – Khrushchev eased the repressive policies used by Stalin.</a:t>
            </a:r>
          </a:p>
          <a:p>
            <a:r>
              <a:rPr lang="en-US" sz="1900" dirty="0" smtClean="0"/>
              <a:t>“The Thaw” – ?</a:t>
            </a:r>
            <a:endParaRPr lang="en-US" sz="1900" dirty="0"/>
          </a:p>
        </p:txBody>
      </p:sp>
      <p:pic>
        <p:nvPicPr>
          <p:cNvPr id="7" name="Picture 2" descr="C:\Users\hahecht\Desktop\7737775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Nikita Khrushchev</a:t>
            </a:r>
          </a:p>
          <a:p>
            <a:r>
              <a:rPr lang="en-US" sz="1900" dirty="0" smtClean="0"/>
              <a:t>President of the Soviet Union after Stalin died in 1953.</a:t>
            </a:r>
          </a:p>
          <a:p>
            <a:r>
              <a:rPr lang="en-US" sz="1900" dirty="0" smtClean="0"/>
              <a:t>“De-Stalinization” – Khrushchev eased the repressive policies used by Stalin.</a:t>
            </a:r>
          </a:p>
          <a:p>
            <a:r>
              <a:rPr lang="en-US" sz="1900" dirty="0" smtClean="0"/>
              <a:t>“The Thaw” – Khrushchev shifted political, cultural, and economic life in the USSR.  More interaction with other nations.  Standard of living improved.  Economic growth.</a:t>
            </a:r>
          </a:p>
        </p:txBody>
      </p:sp>
      <p:pic>
        <p:nvPicPr>
          <p:cNvPr id="8" name="Picture 2" descr="C:\Users\hahecht\Desktop\khruschevic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79" y="1600200"/>
            <a:ext cx="38676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berlin20wall20freedo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02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Nikita Khrushchev</a:t>
            </a:r>
          </a:p>
          <a:p>
            <a:r>
              <a:rPr lang="en-US" sz="1900" dirty="0" smtClean="0"/>
              <a:t>President of the Soviet Union after Stalin died in 1953.</a:t>
            </a:r>
          </a:p>
          <a:p>
            <a:r>
              <a:rPr lang="en-US" sz="1900" dirty="0" smtClean="0"/>
              <a:t>“De-Stalinization” – Khrushchev eased the repressive policies used by Stalin.</a:t>
            </a:r>
          </a:p>
          <a:p>
            <a:r>
              <a:rPr lang="en-US" sz="1900" dirty="0" smtClean="0"/>
              <a:t>“The Thaw” – Khrushchev shifted political, cultural, and economic life in the USSR.  More interaction with other nations.  Standard of living improved.  Economic growth.</a:t>
            </a:r>
          </a:p>
          <a:p>
            <a:r>
              <a:rPr lang="en-US" sz="1900" dirty="0" smtClean="0"/>
              <a:t>Used the Soviet satellite states as a buffer zone for defense of its western borders.  As a result, Soviet military force was used to keep them in line.</a:t>
            </a:r>
            <a:endParaRPr lang="en-US" sz="1900" dirty="0"/>
          </a:p>
        </p:txBody>
      </p:sp>
      <p:pic>
        <p:nvPicPr>
          <p:cNvPr id="8" name="Picture 2" descr="C:\Users\hahecht\Desktop\communistblo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06" y="2286000"/>
            <a:ext cx="424926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1114</Words>
  <Application>Microsoft Office PowerPoint</Application>
  <PresentationFormat>On-screen Show (4:3)</PresentationFormat>
  <Paragraphs>138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Do Now: Grab today’s Agenda (11:3). Complete the speech bubble.</vt:lpstr>
      <vt:lpstr>Objective: The Cold War Ends</vt:lpstr>
      <vt:lpstr>The Cold War Ends</vt:lpstr>
      <vt:lpstr>After Stalin</vt:lpstr>
      <vt:lpstr>After Stalin</vt:lpstr>
      <vt:lpstr>After Stalin</vt:lpstr>
      <vt:lpstr>After Stalin</vt:lpstr>
      <vt:lpstr>After Stalin</vt:lpstr>
      <vt:lpstr>After Stalin</vt:lpstr>
      <vt:lpstr>After Stalin</vt:lpstr>
      <vt:lpstr>After Stalin</vt:lpstr>
      <vt:lpstr>After Stalin</vt:lpstr>
      <vt:lpstr>After Stalin</vt:lpstr>
      <vt:lpstr>Mikhail Gorachev</vt:lpstr>
      <vt:lpstr>Mikhail Gorachev</vt:lpstr>
      <vt:lpstr>Mikhail Gorbachev</vt:lpstr>
      <vt:lpstr>Mikhail Gorbachev</vt:lpstr>
      <vt:lpstr>Mikhail Gorbachev</vt:lpstr>
      <vt:lpstr>The End</vt:lpstr>
      <vt:lpstr>The End</vt:lpstr>
      <vt:lpstr>The End</vt:lpstr>
      <vt:lpstr>The End</vt:lpstr>
      <vt:lpstr>The End</vt:lpstr>
      <vt:lpstr>The End</vt:lpstr>
      <vt:lpstr>The End</vt:lpstr>
      <vt:lpstr>The End</vt:lpstr>
      <vt:lpstr>England</vt:lpstr>
      <vt:lpstr>England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Last names ? – Z, please turn in your homework. Grab today’s Agenda (11:3). Complete the speech bubble.</dc:title>
  <dc:creator>Default Name</dc:creator>
  <cp:lastModifiedBy>Hana A. Hecht (hahecht)</cp:lastModifiedBy>
  <cp:revision>16</cp:revision>
  <dcterms:created xsi:type="dcterms:W3CDTF">2013-04-20T00:17:18Z</dcterms:created>
  <dcterms:modified xsi:type="dcterms:W3CDTF">2016-04-25T13:04:39Z</dcterms:modified>
</cp:coreProperties>
</file>