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76" r:id="rId25"/>
    <p:sldId id="283" r:id="rId26"/>
    <p:sldId id="259" r:id="rId27"/>
    <p:sldId id="257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8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3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5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4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4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F1CD4-87DB-496D-9025-3E1F3E34C7D6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796B8-AE31-4F08-A339-F1F00D1C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9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5843" y="1524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649" y="783929"/>
            <a:ext cx="8530787" cy="457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Grab </a:t>
            </a:r>
            <a:r>
              <a:rPr lang="en-US" dirty="0" smtClean="0">
                <a:solidFill>
                  <a:schemeClr val="tx1"/>
                </a:solidFill>
              </a:rPr>
              <a:t>today’s Agenda (12:1).  Then complete the map using the map below.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40" y="1768179"/>
            <a:ext cx="3598460" cy="50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for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Mohandas Gandhi</a:t>
            </a:r>
          </a:p>
          <a:p>
            <a:r>
              <a:rPr lang="en-US" sz="1900" dirty="0" smtClean="0"/>
              <a:t>AKA, Mahatma Gandhi</a:t>
            </a:r>
          </a:p>
          <a:p>
            <a:r>
              <a:rPr lang="en-US" sz="1900" dirty="0" smtClean="0"/>
              <a:t>Led Indian National Congress in 1921</a:t>
            </a:r>
          </a:p>
          <a:p>
            <a:r>
              <a:rPr lang="en-US" sz="1900" dirty="0" smtClean="0"/>
              <a:t>Led nationwide campaigns for easing poverty, expanding women’s rights, and many other social improvements.</a:t>
            </a:r>
          </a:p>
          <a:p>
            <a:r>
              <a:rPr lang="en-US" sz="1900" dirty="0" smtClean="0"/>
              <a:t>Campaigned for the independence of India from foreign domination.</a:t>
            </a:r>
          </a:p>
          <a:p>
            <a:r>
              <a:rPr lang="en-US" sz="1900" dirty="0" smtClean="0"/>
              <a:t>Role of Civil Disobedience </a:t>
            </a:r>
          </a:p>
          <a:p>
            <a:pPr lvl="1"/>
            <a:r>
              <a:rPr lang="en-US" sz="1500" dirty="0" smtClean="0"/>
              <a:t>The refusal to obey certain laws as a peaceful form of peaceful protest.</a:t>
            </a:r>
          </a:p>
          <a:p>
            <a:r>
              <a:rPr lang="en-US" sz="1900" dirty="0" smtClean="0"/>
              <a:t>Passive resistance = Nonviolent opposition to authority.</a:t>
            </a:r>
            <a:endParaRPr lang="en-US" sz="1900" dirty="0"/>
          </a:p>
        </p:txBody>
      </p:sp>
      <p:pic>
        <p:nvPicPr>
          <p:cNvPr id="8" name="Picture 2" descr="C:\Users\hahecht\Desktop\ghand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68" y="2514600"/>
            <a:ext cx="413830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for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01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India and Pakistan</a:t>
            </a:r>
          </a:p>
          <a:p>
            <a:r>
              <a:rPr lang="en-US" sz="1800" dirty="0" smtClean="0"/>
              <a:t>By 1942, Great Britain agreed to grant India independence after the war.</a:t>
            </a:r>
          </a:p>
          <a:p>
            <a:r>
              <a:rPr lang="en-US" sz="1800" dirty="0" smtClean="0"/>
              <a:t>Tension between the Muslim and Hindu populations in India.  So subcontinent was divided into two countries:</a:t>
            </a:r>
          </a:p>
          <a:p>
            <a:pPr lvl="1"/>
            <a:r>
              <a:rPr lang="en-US" sz="1800" dirty="0" smtClean="0"/>
              <a:t>India under Hindu rule</a:t>
            </a:r>
          </a:p>
          <a:p>
            <a:pPr lvl="1"/>
            <a:r>
              <a:rPr lang="en-US" sz="1800" dirty="0" smtClean="0"/>
              <a:t>Pakistan (West and East) under Muslim rule</a:t>
            </a:r>
          </a:p>
          <a:p>
            <a:r>
              <a:rPr lang="en-US" sz="1800" dirty="0" smtClean="0"/>
              <a:t>Kashmir, in Northern India, was overwhelmingly Muslim but under Hindu rule… and remains so today.  This has been a point of contention between India and Pakistan ever since.</a:t>
            </a:r>
            <a:endParaRPr lang="en-US" sz="1800" dirty="0"/>
          </a:p>
        </p:txBody>
      </p:sp>
      <p:pic>
        <p:nvPicPr>
          <p:cNvPr id="6" name="Picture 2" descr="C:\Users\hahecht\Desktop\partition_ma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326798" cy="406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for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Bangladesh and Sri Lanka</a:t>
            </a:r>
          </a:p>
          <a:p>
            <a:r>
              <a:rPr lang="en-US" dirty="0" smtClean="0"/>
              <a:t>Fighting between West Pakistan and East Pakistan in 1971.</a:t>
            </a:r>
          </a:p>
          <a:p>
            <a:r>
              <a:rPr lang="en-US" dirty="0" smtClean="0"/>
              <a:t>East Pakistan defeated West Pakistan and became Bangladesh.</a:t>
            </a:r>
          </a:p>
          <a:p>
            <a:r>
              <a:rPr lang="en-US" dirty="0" smtClean="0"/>
              <a:t>Ceylon, an island south of India, was culturally different from mainland India.  They also fought for independence.  Became Sri Lanka.</a:t>
            </a:r>
            <a:endParaRPr lang="en-US" dirty="0"/>
          </a:p>
        </p:txBody>
      </p:sp>
      <p:pic>
        <p:nvPicPr>
          <p:cNvPr id="6" name="Picture 2" descr="C:\Users\hahecht\Desktop\partition_ma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951" y="1828800"/>
            <a:ext cx="42950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Republic of India</a:t>
            </a:r>
          </a:p>
          <a:p>
            <a:r>
              <a:rPr lang="en-US" sz="1900" dirty="0" smtClean="0"/>
              <a:t>A democratic nation developed after the country gained independence.</a:t>
            </a:r>
          </a:p>
          <a:p>
            <a:r>
              <a:rPr lang="en-US" sz="1900" dirty="0" smtClean="0"/>
              <a:t>World’s largest democratic nation.</a:t>
            </a:r>
          </a:p>
        </p:txBody>
      </p:sp>
      <p:pic>
        <p:nvPicPr>
          <p:cNvPr id="7" name="Picture 2" descr="C:\Users\hahecht\Desktop\republic-day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38" y="2286000"/>
            <a:ext cx="4164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Republic of India</a:t>
            </a:r>
          </a:p>
          <a:p>
            <a:r>
              <a:rPr lang="en-US" sz="1900" dirty="0" smtClean="0"/>
              <a:t>A democratic nation developed after the country gained independence.</a:t>
            </a:r>
          </a:p>
          <a:p>
            <a:r>
              <a:rPr lang="en-US" sz="1900" dirty="0" smtClean="0"/>
              <a:t>World’s largest democratic nation.</a:t>
            </a:r>
          </a:p>
          <a:p>
            <a:r>
              <a:rPr lang="en-US" sz="1900" dirty="0" smtClean="0"/>
              <a:t>Federal system – India divided into states; each state has its own powers.</a:t>
            </a:r>
          </a:p>
        </p:txBody>
      </p:sp>
      <p:pic>
        <p:nvPicPr>
          <p:cNvPr id="7" name="Picture 2" descr="C:\Users\hahecht\Desktop\ind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99299"/>
            <a:ext cx="4038600" cy="35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Republic of India</a:t>
            </a:r>
          </a:p>
          <a:p>
            <a:r>
              <a:rPr lang="en-US" sz="1900" dirty="0" smtClean="0"/>
              <a:t>A democratic nation developed after the country gained independence.</a:t>
            </a:r>
          </a:p>
          <a:p>
            <a:r>
              <a:rPr lang="en-US" sz="1900" dirty="0" smtClean="0"/>
              <a:t>World’s largest democratic nation.</a:t>
            </a:r>
          </a:p>
          <a:p>
            <a:r>
              <a:rPr lang="en-US" sz="1900" dirty="0" smtClean="0"/>
              <a:t>Federal system – India divided into states; each state has its own powers.</a:t>
            </a:r>
          </a:p>
          <a:p>
            <a:r>
              <a:rPr lang="en-US" sz="1900" dirty="0" smtClean="0"/>
              <a:t>1950 Constitution – declared India to be a sovereign, socialist, secular, democratic republic, assuring its citizens of justice, equality, and liberty.  Sought to prohibit caste discrimination (class system).</a:t>
            </a:r>
            <a:endParaRPr lang="en-US" sz="1900" dirty="0"/>
          </a:p>
        </p:txBody>
      </p:sp>
      <p:pic>
        <p:nvPicPr>
          <p:cNvPr id="7" name="Picture 2" descr="C:\Users\hahecht\Desktop\pream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30" y="1752600"/>
            <a:ext cx="349217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/>
              <a:t>Jawaharlal Nehru</a:t>
            </a:r>
          </a:p>
          <a:p>
            <a:r>
              <a:rPr lang="en-US" sz="2100" dirty="0" smtClean="0"/>
              <a:t>India’s first prime minister; close associate of Mohandas Gandhi.</a:t>
            </a:r>
          </a:p>
          <a:p>
            <a:r>
              <a:rPr lang="en-US" sz="2100" dirty="0" smtClean="0"/>
              <a:t>Ethnic and religious differences caused problems in the development of India as a democratic nation.</a:t>
            </a:r>
          </a:p>
          <a:p>
            <a:r>
              <a:rPr lang="en-US" sz="2100" dirty="0" smtClean="0"/>
              <a:t>Supported western-style industrialization.</a:t>
            </a:r>
          </a:p>
          <a:p>
            <a:r>
              <a:rPr lang="en-US" sz="2100" dirty="0" smtClean="0"/>
              <a:t>New economic development has helped to ease financial problems of the nation.</a:t>
            </a:r>
            <a:endParaRPr lang="en-US" sz="2100" dirty="0"/>
          </a:p>
        </p:txBody>
      </p:sp>
      <p:pic>
        <p:nvPicPr>
          <p:cNvPr id="6" name="Picture 2" descr="C:\Users\hahecht\Desktop\nehr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40681"/>
            <a:ext cx="3810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Indira Gandhi</a:t>
            </a:r>
          </a:p>
          <a:p>
            <a:r>
              <a:rPr lang="en-US" sz="1800" dirty="0" smtClean="0"/>
              <a:t>Nehru’s daughter and prime minister of India (1966).</a:t>
            </a:r>
          </a:p>
          <a:p>
            <a:r>
              <a:rPr lang="en-US" sz="1800" dirty="0" smtClean="0"/>
              <a:t>Turned Indian economy into a mixed economy – both private and government owned business.  Did well for India.</a:t>
            </a:r>
          </a:p>
        </p:txBody>
      </p:sp>
      <p:pic>
        <p:nvPicPr>
          <p:cNvPr id="6" name="Picture 2" descr="C:\Users\hahecht\Desktop\indira-gandhi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243931"/>
            <a:ext cx="3890963" cy="324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Indira Gandhi</a:t>
            </a:r>
          </a:p>
          <a:p>
            <a:r>
              <a:rPr lang="en-US" sz="1800" dirty="0" smtClean="0"/>
              <a:t>Nehru’s daughter and prime minister of India (1966).</a:t>
            </a:r>
          </a:p>
          <a:p>
            <a:r>
              <a:rPr lang="en-US" sz="1800" dirty="0" smtClean="0"/>
              <a:t>Turned Indian economy into a mixed economy – both private and government owned business.  Did well for India.</a:t>
            </a:r>
          </a:p>
          <a:p>
            <a:r>
              <a:rPr lang="en-US" sz="1800" dirty="0" smtClean="0"/>
              <a:t>Major problems:</a:t>
            </a:r>
            <a:endParaRPr lang="en-US" sz="1800" dirty="0"/>
          </a:p>
        </p:txBody>
      </p:sp>
      <p:pic>
        <p:nvPicPr>
          <p:cNvPr id="6" name="Picture 2" descr="C:\Users\hahecht\Desktop\indira-gandhi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243931"/>
            <a:ext cx="3890963" cy="324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Indira Gandhi</a:t>
            </a:r>
          </a:p>
          <a:p>
            <a:r>
              <a:rPr lang="en-US" sz="1800" dirty="0" smtClean="0"/>
              <a:t>Nehru’s daughter and prime minister of India (1966).</a:t>
            </a:r>
          </a:p>
          <a:p>
            <a:r>
              <a:rPr lang="en-US" sz="1800" dirty="0" smtClean="0"/>
              <a:t>Turned Indian economy into a mixed economy – both private and government owned business.  Did well for India.</a:t>
            </a:r>
          </a:p>
          <a:p>
            <a:r>
              <a:rPr lang="en-US" sz="1800" dirty="0" smtClean="0"/>
              <a:t>Major problems: </a:t>
            </a:r>
          </a:p>
          <a:p>
            <a:pPr lvl="1"/>
            <a:r>
              <a:rPr lang="en-US" sz="1400" dirty="0" smtClean="0"/>
              <a:t>Population growing too quickly.  </a:t>
            </a:r>
            <a:endParaRPr lang="en-US" sz="1400" dirty="0"/>
          </a:p>
        </p:txBody>
      </p:sp>
      <p:pic>
        <p:nvPicPr>
          <p:cNvPr id="8" name="Picture 2" descr="C:\Users\hahecht\Desktop\population-of-Ind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920081"/>
            <a:ext cx="3632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893" y="685800"/>
            <a:ext cx="7772400" cy="1470025"/>
          </a:xfrm>
        </p:spPr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Indian Independence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2133600"/>
            <a:ext cx="8606987" cy="3505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WHII.14a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political, economic, social, and cultural aspects of independence movements and development efforts by describing the struggles for self-rule, including Gandhi’s leadership in India, and the development of India’s democracy.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Indira Gandhi</a:t>
            </a:r>
          </a:p>
          <a:p>
            <a:r>
              <a:rPr lang="en-US" sz="1800" dirty="0" smtClean="0"/>
              <a:t>Nehru’s daughter and prime minister of India (1966).</a:t>
            </a:r>
          </a:p>
          <a:p>
            <a:r>
              <a:rPr lang="en-US" sz="1800" dirty="0" smtClean="0"/>
              <a:t>Turned Indian economy into a mixed economy – both private and government owned business.  Did well for India.</a:t>
            </a:r>
          </a:p>
          <a:p>
            <a:r>
              <a:rPr lang="en-US" sz="1800" dirty="0" smtClean="0"/>
              <a:t>Major problems: </a:t>
            </a:r>
          </a:p>
          <a:p>
            <a:pPr lvl="1"/>
            <a:r>
              <a:rPr lang="en-US" sz="1400" dirty="0" smtClean="0"/>
              <a:t>Population growing too quickly.  </a:t>
            </a:r>
          </a:p>
          <a:p>
            <a:pPr lvl="1"/>
            <a:r>
              <a:rPr lang="en-US" sz="1400" dirty="0" smtClean="0"/>
              <a:t>Income level dropped. </a:t>
            </a:r>
            <a:endParaRPr lang="en-US" sz="1400" dirty="0"/>
          </a:p>
        </p:txBody>
      </p:sp>
      <p:pic>
        <p:nvPicPr>
          <p:cNvPr id="11" name="Picture 3" descr="C:\Users\hahecht\Desktop\popul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65" y="2590800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Indira Gandhi</a:t>
            </a:r>
          </a:p>
          <a:p>
            <a:r>
              <a:rPr lang="en-US" sz="1800" dirty="0" smtClean="0"/>
              <a:t>Nehru’s daughter and prime minister of India (1966).</a:t>
            </a:r>
          </a:p>
          <a:p>
            <a:r>
              <a:rPr lang="en-US" sz="1800" dirty="0" smtClean="0"/>
              <a:t>Turned Indian economy into a mixed economy – both private and government owned business.  Did well for India.</a:t>
            </a:r>
          </a:p>
          <a:p>
            <a:r>
              <a:rPr lang="en-US" sz="1800" dirty="0" smtClean="0"/>
              <a:t>Major problems: </a:t>
            </a:r>
          </a:p>
          <a:p>
            <a:pPr lvl="1"/>
            <a:r>
              <a:rPr lang="en-US" sz="1400" dirty="0" smtClean="0"/>
              <a:t>Population growing too quickly.  </a:t>
            </a:r>
          </a:p>
          <a:p>
            <a:pPr lvl="1"/>
            <a:r>
              <a:rPr lang="en-US" sz="1400" dirty="0" smtClean="0"/>
              <a:t>Income level dropped.  </a:t>
            </a:r>
          </a:p>
          <a:p>
            <a:pPr lvl="1"/>
            <a:r>
              <a:rPr lang="en-US" sz="1400" dirty="0" smtClean="0"/>
              <a:t>Not enough jobs.  </a:t>
            </a:r>
            <a:endParaRPr lang="en-US" sz="1400" dirty="0"/>
          </a:p>
        </p:txBody>
      </p:sp>
      <p:pic>
        <p:nvPicPr>
          <p:cNvPr id="8" name="Picture 2" descr="C:\Users\hahecht\Desktop\India-Po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490311"/>
            <a:ext cx="3808551" cy="291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Indira Gandhi</a:t>
            </a:r>
          </a:p>
          <a:p>
            <a:r>
              <a:rPr lang="en-US" sz="1800" dirty="0" smtClean="0"/>
              <a:t>Nehru’s daughter and prime minister of India (1966).</a:t>
            </a:r>
          </a:p>
          <a:p>
            <a:r>
              <a:rPr lang="en-US" sz="1800" dirty="0" smtClean="0"/>
              <a:t>Turned Indian economy into a mixed economy – both private and government owned business.  Did well for India.</a:t>
            </a:r>
          </a:p>
          <a:p>
            <a:r>
              <a:rPr lang="en-US" sz="1800" dirty="0" smtClean="0"/>
              <a:t>Major problems: </a:t>
            </a:r>
          </a:p>
          <a:p>
            <a:pPr lvl="1"/>
            <a:r>
              <a:rPr lang="en-US" sz="1400" dirty="0" smtClean="0"/>
              <a:t>Population growing too quickly.  </a:t>
            </a:r>
          </a:p>
          <a:p>
            <a:pPr lvl="1"/>
            <a:r>
              <a:rPr lang="en-US" sz="1400" dirty="0" smtClean="0"/>
              <a:t>Income level dropped.  </a:t>
            </a:r>
          </a:p>
          <a:p>
            <a:pPr lvl="1"/>
            <a:r>
              <a:rPr lang="en-US" sz="1400" dirty="0" smtClean="0"/>
              <a:t>Not enough jobs.  </a:t>
            </a:r>
          </a:p>
          <a:p>
            <a:pPr lvl="1"/>
            <a:r>
              <a:rPr lang="en-US" sz="1400" dirty="0" smtClean="0"/>
              <a:t>Crowded cities.  </a:t>
            </a:r>
            <a:endParaRPr lang="en-US" sz="1400" dirty="0"/>
          </a:p>
        </p:txBody>
      </p:sp>
      <p:pic>
        <p:nvPicPr>
          <p:cNvPr id="8" name="Picture 2" descr="C:\Users\hahecht\Desktop\indian-slum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Indira Gandhi</a:t>
            </a:r>
          </a:p>
          <a:p>
            <a:r>
              <a:rPr lang="en-US" sz="1800" dirty="0" smtClean="0"/>
              <a:t>Nehru’s daughter and prime minister of India (1966).</a:t>
            </a:r>
          </a:p>
          <a:p>
            <a:r>
              <a:rPr lang="en-US" sz="1800" dirty="0" smtClean="0"/>
              <a:t>Turned Indian economy into a mixed economy – both private and government owned business.  Did well for India.</a:t>
            </a:r>
          </a:p>
          <a:p>
            <a:r>
              <a:rPr lang="en-US" sz="1800" dirty="0" smtClean="0"/>
              <a:t>Major problems: </a:t>
            </a:r>
          </a:p>
          <a:p>
            <a:pPr lvl="1"/>
            <a:r>
              <a:rPr lang="en-US" sz="1400" dirty="0" smtClean="0"/>
              <a:t>Population growing too quickly. </a:t>
            </a:r>
          </a:p>
          <a:p>
            <a:pPr lvl="1"/>
            <a:r>
              <a:rPr lang="en-US" sz="1400" dirty="0" smtClean="0"/>
              <a:t>Income level dropped.  </a:t>
            </a:r>
          </a:p>
          <a:p>
            <a:pPr lvl="1"/>
            <a:r>
              <a:rPr lang="en-US" sz="1400" dirty="0" smtClean="0"/>
              <a:t>Not enough jobs.  </a:t>
            </a:r>
          </a:p>
          <a:p>
            <a:pPr lvl="1"/>
            <a:r>
              <a:rPr lang="en-US" sz="1400" dirty="0" smtClean="0"/>
              <a:t>Crowded cities.  </a:t>
            </a:r>
          </a:p>
          <a:p>
            <a:pPr lvl="1"/>
            <a:r>
              <a:rPr lang="en-US" sz="1400" dirty="0" smtClean="0"/>
              <a:t>Not enough housing.</a:t>
            </a:r>
          </a:p>
        </p:txBody>
      </p:sp>
      <p:pic>
        <p:nvPicPr>
          <p:cNvPr id="8" name="Picture 2" descr="C:\Users\hahecht\Desktop\mumbai-slums-ind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0347"/>
            <a:ext cx="4038600" cy="26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Indira Gandhi</a:t>
            </a:r>
          </a:p>
          <a:p>
            <a:r>
              <a:rPr lang="en-US" sz="1800" dirty="0" smtClean="0"/>
              <a:t>Nehru’s daughter and prime minister of India (1966).</a:t>
            </a:r>
          </a:p>
          <a:p>
            <a:r>
              <a:rPr lang="en-US" sz="1800" dirty="0" smtClean="0"/>
              <a:t>Turned Indian economy into a mixed economy – both private and government owned business.  Did well for India.</a:t>
            </a:r>
          </a:p>
          <a:p>
            <a:r>
              <a:rPr lang="en-US" sz="1800" dirty="0" smtClean="0"/>
              <a:t>Major problems: </a:t>
            </a:r>
          </a:p>
          <a:p>
            <a:pPr lvl="1"/>
            <a:r>
              <a:rPr lang="en-US" sz="1400" dirty="0" smtClean="0"/>
              <a:t>Population growing too quickly.  </a:t>
            </a:r>
          </a:p>
          <a:p>
            <a:pPr lvl="1"/>
            <a:r>
              <a:rPr lang="en-US" sz="1400" dirty="0" smtClean="0"/>
              <a:t>Income level dropped.  </a:t>
            </a:r>
          </a:p>
          <a:p>
            <a:pPr lvl="1"/>
            <a:r>
              <a:rPr lang="en-US" sz="1400" dirty="0" smtClean="0"/>
              <a:t>Not enough jobs.  </a:t>
            </a:r>
          </a:p>
          <a:p>
            <a:pPr lvl="1"/>
            <a:r>
              <a:rPr lang="en-US" sz="1400" dirty="0" smtClean="0"/>
              <a:t>Crowded cities.  </a:t>
            </a:r>
          </a:p>
          <a:p>
            <a:pPr lvl="1"/>
            <a:r>
              <a:rPr lang="en-US" sz="1400" dirty="0" smtClean="0"/>
              <a:t>Not enough housing.</a:t>
            </a:r>
          </a:p>
          <a:p>
            <a:r>
              <a:rPr lang="en-US" sz="1800" dirty="0" smtClean="0"/>
              <a:t>Did not take sides during the Cold War but had a closer relationship with the Soviet Union.</a:t>
            </a:r>
          </a:p>
          <a:p>
            <a:r>
              <a:rPr lang="en-US" sz="1800" dirty="0" smtClean="0"/>
              <a:t>Developed nuclear programs.</a:t>
            </a:r>
            <a:endParaRPr lang="en-US" sz="1800" dirty="0"/>
          </a:p>
        </p:txBody>
      </p:sp>
      <p:pic>
        <p:nvPicPr>
          <p:cNvPr id="6" name="Picture 2" descr="C:\Users\hahecht\Desktop\indira-gandhi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243931"/>
            <a:ext cx="3890963" cy="324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policies and India’s demand for self-rule led to the rise of the Indian independence movement, resulting in the creation of new states in the Indian subcontinent.</a:t>
            </a:r>
          </a:p>
          <a:p>
            <a:r>
              <a:rPr lang="en-US" dirty="0" smtClean="0"/>
              <a:t>The Republic of India, a democratic nation, developed after the country </a:t>
            </a:r>
            <a:r>
              <a:rPr lang="en-US" smtClean="0"/>
              <a:t>gained independence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Independence for Indian Subcontinent</a:t>
            </a:r>
          </a:p>
          <a:p>
            <a:r>
              <a:rPr lang="en-US" dirty="0" smtClean="0"/>
              <a:t>Indian 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for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/>
              <a:t>British Protectorate</a:t>
            </a:r>
          </a:p>
          <a:p>
            <a:r>
              <a:rPr lang="en-US" sz="2100" dirty="0" smtClean="0"/>
              <a:t>Indian National Congress </a:t>
            </a:r>
          </a:p>
          <a:p>
            <a:pPr lvl="1"/>
            <a:r>
              <a:rPr lang="en-US" sz="1700" dirty="0" smtClean="0"/>
              <a:t>Founded in 1885. </a:t>
            </a:r>
          </a:p>
          <a:p>
            <a:pPr lvl="1"/>
            <a:r>
              <a:rPr lang="en-US" sz="1700" dirty="0" smtClean="0"/>
              <a:t> Took lead in negotiations for independence with British government.</a:t>
            </a:r>
          </a:p>
          <a:p>
            <a:r>
              <a:rPr lang="en-US" sz="2100" dirty="0" smtClean="0"/>
              <a:t>Great Britain, while denying them independence, granted them more political freedoms.</a:t>
            </a:r>
          </a:p>
          <a:p>
            <a:r>
              <a:rPr lang="en-US" sz="2100" dirty="0" smtClean="0"/>
              <a:t>Nationalism increased during WWII when Britain declared India at war with Germany without consulting India.</a:t>
            </a:r>
            <a:endParaRPr lang="en-US" sz="2100" dirty="0"/>
          </a:p>
        </p:txBody>
      </p:sp>
      <p:pic>
        <p:nvPicPr>
          <p:cNvPr id="7" name="Picture 2" descr="C:\Users\hahecht\Desktop\british%20india--vgood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53" y="1600200"/>
            <a:ext cx="35418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for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Mohandas Gandhi</a:t>
            </a:r>
          </a:p>
          <a:p>
            <a:r>
              <a:rPr lang="en-US" sz="1900" dirty="0" smtClean="0"/>
              <a:t>AKA, Mahatma Gandhi</a:t>
            </a:r>
          </a:p>
        </p:txBody>
      </p:sp>
      <p:pic>
        <p:nvPicPr>
          <p:cNvPr id="6" name="Picture 2" descr="C:\Users\hahecht\Desktop\mahatma-gand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672556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5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for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Mohandas Gandhi</a:t>
            </a:r>
          </a:p>
          <a:p>
            <a:r>
              <a:rPr lang="en-US" sz="1900" dirty="0" smtClean="0"/>
              <a:t>AKA, Mahatma Gandhi</a:t>
            </a:r>
          </a:p>
          <a:p>
            <a:r>
              <a:rPr lang="en-US" sz="1900" dirty="0" smtClean="0"/>
              <a:t>Led Indian National Congress in 1921</a:t>
            </a:r>
          </a:p>
        </p:txBody>
      </p:sp>
      <p:pic>
        <p:nvPicPr>
          <p:cNvPr id="8" name="Picture 2" descr="C:\Users\hahecht\Desktop\Indira-Gandhi-with-Mahatma-Gand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15" y="1600200"/>
            <a:ext cx="36207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for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Mohandas Gandhi</a:t>
            </a:r>
          </a:p>
          <a:p>
            <a:r>
              <a:rPr lang="en-US" sz="1900" dirty="0" smtClean="0"/>
              <a:t>AKA, Mahatma Gandhi</a:t>
            </a:r>
          </a:p>
          <a:p>
            <a:r>
              <a:rPr lang="en-US" sz="1900" dirty="0" smtClean="0"/>
              <a:t>Led Indian National Congress in 1921</a:t>
            </a:r>
          </a:p>
          <a:p>
            <a:r>
              <a:rPr lang="en-US" sz="1900" dirty="0" smtClean="0"/>
              <a:t>Led nationwide campaigns for easing poverty, expanding women’s rights, and many other social improvements.</a:t>
            </a:r>
          </a:p>
        </p:txBody>
      </p:sp>
      <p:pic>
        <p:nvPicPr>
          <p:cNvPr id="8" name="Picture 2" descr="C:\Users\hahecht\Desktop\1306172313mahatma-gandhi-india-elites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19" y="2133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for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Mohandas Gandhi</a:t>
            </a:r>
          </a:p>
          <a:p>
            <a:r>
              <a:rPr lang="en-US" sz="1900" dirty="0" smtClean="0"/>
              <a:t>AKA, Mahatma Gandhi</a:t>
            </a:r>
          </a:p>
          <a:p>
            <a:r>
              <a:rPr lang="en-US" sz="1900" dirty="0" smtClean="0"/>
              <a:t>Led Indian National Congress in 1921</a:t>
            </a:r>
          </a:p>
          <a:p>
            <a:r>
              <a:rPr lang="en-US" sz="1900" dirty="0" smtClean="0"/>
              <a:t>Led nationwide campaigns for easing poverty, expanding women’s rights, and many other social improvements.</a:t>
            </a:r>
          </a:p>
          <a:p>
            <a:r>
              <a:rPr lang="en-US" sz="1900" dirty="0" smtClean="0"/>
              <a:t>Campaigned for the independence of India from foreign domination.</a:t>
            </a:r>
          </a:p>
        </p:txBody>
      </p:sp>
      <p:pic>
        <p:nvPicPr>
          <p:cNvPr id="8" name="Picture 2" descr="C:\Users\hahecht\Desktop\march_gandh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66538"/>
            <a:ext cx="4038600" cy="279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IG08J00T\MC900018796[1]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59387" cy="680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Independence for Indian 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/>
              <a:t>Mohandas Gandhi</a:t>
            </a:r>
          </a:p>
          <a:p>
            <a:r>
              <a:rPr lang="en-US" sz="1900" dirty="0" smtClean="0"/>
              <a:t>AKA, Mahatma Gandhi</a:t>
            </a:r>
          </a:p>
          <a:p>
            <a:r>
              <a:rPr lang="en-US" sz="1900" dirty="0" smtClean="0"/>
              <a:t>Led Indian National Congress in 1921</a:t>
            </a:r>
          </a:p>
          <a:p>
            <a:r>
              <a:rPr lang="en-US" sz="1900" dirty="0" smtClean="0"/>
              <a:t>Led nationwide campaigns for easing poverty, expanding women’s rights, and many other social improvements.</a:t>
            </a:r>
          </a:p>
          <a:p>
            <a:r>
              <a:rPr lang="en-US" sz="1900" dirty="0" smtClean="0"/>
              <a:t>Campaigned for the independence of India from foreign domination.</a:t>
            </a:r>
          </a:p>
          <a:p>
            <a:r>
              <a:rPr lang="en-US" sz="1900" dirty="0" smtClean="0"/>
              <a:t>Role of Civil Disobedience </a:t>
            </a:r>
          </a:p>
          <a:p>
            <a:pPr lvl="1"/>
            <a:r>
              <a:rPr lang="en-US" sz="1500" dirty="0" smtClean="0"/>
              <a:t>The refusal to obey certain laws as a peaceful form of peaceful protest.</a:t>
            </a:r>
          </a:p>
        </p:txBody>
      </p:sp>
      <p:pic>
        <p:nvPicPr>
          <p:cNvPr id="8" name="Picture 2" descr="C:\Users\hahecht\Desktop\gandhi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56" y="2362200"/>
            <a:ext cx="448433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1108</Words>
  <Application>Microsoft Office PowerPoint</Application>
  <PresentationFormat>On-screen Show (4:3)</PresentationFormat>
  <Paragraphs>147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Do Now:</vt:lpstr>
      <vt:lpstr>Objective: Indian Independence</vt:lpstr>
      <vt:lpstr>Indian Independence</vt:lpstr>
      <vt:lpstr>Independence for Indian Subcontinent</vt:lpstr>
      <vt:lpstr>Independence for Indian Subcontinent</vt:lpstr>
      <vt:lpstr>Independence for Indian Subcontinent</vt:lpstr>
      <vt:lpstr>Independence for Indian Subcontinent</vt:lpstr>
      <vt:lpstr>Independence for Indian Subcontinent</vt:lpstr>
      <vt:lpstr>Independence for Indian Subcontinent</vt:lpstr>
      <vt:lpstr>Independence for Indian Subcontinent</vt:lpstr>
      <vt:lpstr>Independence for Indian Subcontinent</vt:lpstr>
      <vt:lpstr>Independence for Indian Subcontinent</vt:lpstr>
      <vt:lpstr>Indian Democracy</vt:lpstr>
      <vt:lpstr>Indian Democracy</vt:lpstr>
      <vt:lpstr>Indian Democracy</vt:lpstr>
      <vt:lpstr>Indian Democracy</vt:lpstr>
      <vt:lpstr>Indian Democracy</vt:lpstr>
      <vt:lpstr>Indian Democracy</vt:lpstr>
      <vt:lpstr>Indian Democracy</vt:lpstr>
      <vt:lpstr>Indian Democracy</vt:lpstr>
      <vt:lpstr>Indian Democracy</vt:lpstr>
      <vt:lpstr>Indian Democracy</vt:lpstr>
      <vt:lpstr>Indian Democracy</vt:lpstr>
      <vt:lpstr>Indian Democracy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 Name</dc:creator>
  <cp:lastModifiedBy>Hana A. Hecht (hahecht)</cp:lastModifiedBy>
  <cp:revision>12</cp:revision>
  <dcterms:created xsi:type="dcterms:W3CDTF">2013-04-24T15:00:27Z</dcterms:created>
  <dcterms:modified xsi:type="dcterms:W3CDTF">2016-04-28T15:35:36Z</dcterms:modified>
</cp:coreProperties>
</file>