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99" r:id="rId16"/>
    <p:sldId id="300" r:id="rId17"/>
    <p:sldId id="295" r:id="rId18"/>
    <p:sldId id="296" r:id="rId19"/>
    <p:sldId id="297" r:id="rId20"/>
    <p:sldId id="29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301" r:id="rId29"/>
    <p:sldId id="302" r:id="rId30"/>
    <p:sldId id="289" r:id="rId31"/>
    <p:sldId id="290" r:id="rId32"/>
    <p:sldId id="291" r:id="rId33"/>
    <p:sldId id="292" r:id="rId34"/>
    <p:sldId id="293" r:id="rId35"/>
    <p:sldId id="294" r:id="rId36"/>
    <p:sldId id="256" r:id="rId37"/>
    <p:sldId id="257" r:id="rId38"/>
    <p:sldId id="25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48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E65-7378-43A7-A892-2FCAE6BEF13E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7DF4-5D5D-4A9B-B238-911E7491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7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E65-7378-43A7-A892-2FCAE6BEF13E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7DF4-5D5D-4A9B-B238-911E7491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3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E65-7378-43A7-A892-2FCAE6BEF13E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7DF4-5D5D-4A9B-B238-911E7491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4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E65-7378-43A7-A892-2FCAE6BEF13E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7DF4-5D5D-4A9B-B238-911E7491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9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E65-7378-43A7-A892-2FCAE6BEF13E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7DF4-5D5D-4A9B-B238-911E7491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6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E65-7378-43A7-A892-2FCAE6BEF13E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7DF4-5D5D-4A9B-B238-911E7491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1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E65-7378-43A7-A892-2FCAE6BEF13E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7DF4-5D5D-4A9B-B238-911E7491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8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E65-7378-43A7-A892-2FCAE6BEF13E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7DF4-5D5D-4A9B-B238-911E7491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7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E65-7378-43A7-A892-2FCAE6BEF13E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7DF4-5D5D-4A9B-B238-911E7491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4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E65-7378-43A7-A892-2FCAE6BEF13E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7DF4-5D5D-4A9B-B238-911E7491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8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E65-7378-43A7-A892-2FCAE6BEF13E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7DF4-5D5D-4A9B-B238-911E7491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7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5CE65-7378-43A7-A892-2FCAE6BEF13E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A7DF4-5D5D-4A9B-B238-911E7491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7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Grab </a:t>
            </a:r>
            <a:r>
              <a:rPr lang="en-US" dirty="0" smtClean="0"/>
              <a:t>today’s Agenda (12:2) </a:t>
            </a:r>
          </a:p>
          <a:p>
            <a:pPr marL="0" indent="0" algn="ctr">
              <a:buNone/>
            </a:pPr>
            <a:r>
              <a:rPr lang="en-US" dirty="0" smtClean="0"/>
              <a:t>On the map,  </a:t>
            </a:r>
            <a:r>
              <a:rPr lang="en-US" dirty="0"/>
              <a:t>l</a:t>
            </a:r>
            <a:r>
              <a:rPr lang="en-US" dirty="0" smtClean="0"/>
              <a:t>ocate </a:t>
            </a:r>
            <a:r>
              <a:rPr lang="en-US" dirty="0" smtClean="0"/>
              <a:t>and label the following countries:</a:t>
            </a:r>
          </a:p>
          <a:p>
            <a:pPr marL="0" indent="0" algn="ctr">
              <a:buNone/>
            </a:pPr>
            <a:r>
              <a:rPr lang="en-US" dirty="0" smtClean="0"/>
              <a:t>Algeria</a:t>
            </a:r>
          </a:p>
          <a:p>
            <a:pPr marL="0" indent="0" algn="ctr">
              <a:buNone/>
            </a:pPr>
            <a:r>
              <a:rPr lang="en-US" dirty="0" smtClean="0"/>
              <a:t>Ivory Coast</a:t>
            </a:r>
          </a:p>
          <a:p>
            <a:pPr marL="0" indent="0" algn="ctr">
              <a:buNone/>
            </a:pPr>
            <a:r>
              <a:rPr lang="en-US" dirty="0" smtClean="0"/>
              <a:t>Ghana</a:t>
            </a:r>
          </a:p>
          <a:p>
            <a:pPr marL="0" indent="0" algn="ctr">
              <a:buNone/>
            </a:pPr>
            <a:r>
              <a:rPr lang="en-US" dirty="0" smtClean="0"/>
              <a:t>South Africa</a:t>
            </a:r>
          </a:p>
          <a:p>
            <a:pPr marL="0" indent="0" algn="ctr">
              <a:buNone/>
            </a:pPr>
            <a:r>
              <a:rPr lang="en-US" dirty="0" smtClean="0"/>
              <a:t>Kenya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/>
              <a:t>Kenya</a:t>
            </a:r>
          </a:p>
          <a:p>
            <a:r>
              <a:rPr lang="en-US" sz="1500" dirty="0" smtClean="0"/>
              <a:t>Many white settlers feared that African self-government would threaten their power</a:t>
            </a:r>
          </a:p>
        </p:txBody>
      </p:sp>
      <p:pic>
        <p:nvPicPr>
          <p:cNvPr id="8" name="Picture 2" descr="C:\Users\hahecht\Desktop\2ndGENnKENstl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13007"/>
            <a:ext cx="4038600" cy="29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/>
              <a:t>Kenya</a:t>
            </a:r>
          </a:p>
          <a:p>
            <a:r>
              <a:rPr lang="en-US" sz="1500" dirty="0" smtClean="0"/>
              <a:t>Many white settlers feared that African self-government would threaten their power</a:t>
            </a:r>
          </a:p>
          <a:p>
            <a:r>
              <a:rPr lang="en-US" sz="1500" dirty="0" smtClean="0"/>
              <a:t>Kikuyu</a:t>
            </a:r>
          </a:p>
          <a:p>
            <a:pPr lvl="1"/>
            <a:r>
              <a:rPr lang="en-US" sz="1500" dirty="0" smtClean="0"/>
              <a:t>Kenya’s largest ethnic group</a:t>
            </a:r>
          </a:p>
        </p:txBody>
      </p:sp>
      <p:pic>
        <p:nvPicPr>
          <p:cNvPr id="8" name="Picture 2" descr="C:\Users\hahecht\Desktop\Kikuyu-Witch-19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13298"/>
            <a:ext cx="3366637" cy="52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/>
              <a:t>Kenya</a:t>
            </a:r>
          </a:p>
          <a:p>
            <a:r>
              <a:rPr lang="en-US" sz="1500" dirty="0" smtClean="0"/>
              <a:t>Many white settlers feared that African self-government would threaten their power</a:t>
            </a:r>
          </a:p>
          <a:p>
            <a:r>
              <a:rPr lang="en-US" sz="1500" dirty="0" smtClean="0"/>
              <a:t>Kikuyu</a:t>
            </a:r>
          </a:p>
          <a:p>
            <a:pPr lvl="1"/>
            <a:r>
              <a:rPr lang="en-US" sz="1500" dirty="0" smtClean="0"/>
              <a:t>Kenya’s largest ethnic group</a:t>
            </a:r>
          </a:p>
          <a:p>
            <a:pPr lvl="1"/>
            <a:r>
              <a:rPr lang="en-US" sz="1500" dirty="0" err="1" smtClean="0"/>
              <a:t>Jomo</a:t>
            </a:r>
            <a:r>
              <a:rPr lang="en-US" sz="1500" dirty="0" smtClean="0"/>
              <a:t> Kenyatta, leader of the Kikuyu</a:t>
            </a:r>
          </a:p>
        </p:txBody>
      </p:sp>
      <p:pic>
        <p:nvPicPr>
          <p:cNvPr id="8" name="Picture 2" descr="C:\Users\hahecht\Desktop\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401770"/>
            <a:ext cx="3482083" cy="49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/>
              <a:t>Kenya</a:t>
            </a:r>
          </a:p>
          <a:p>
            <a:r>
              <a:rPr lang="en-US" sz="1500" dirty="0" smtClean="0"/>
              <a:t>Many white settlers feared that African self-government would threaten their power</a:t>
            </a:r>
          </a:p>
          <a:p>
            <a:r>
              <a:rPr lang="en-US" sz="1500" dirty="0" smtClean="0"/>
              <a:t>Kikuyu</a:t>
            </a:r>
          </a:p>
          <a:p>
            <a:pPr lvl="1"/>
            <a:r>
              <a:rPr lang="en-US" sz="1500" dirty="0" smtClean="0"/>
              <a:t>Kenya’s largest ethnic group</a:t>
            </a:r>
          </a:p>
          <a:p>
            <a:pPr lvl="1"/>
            <a:r>
              <a:rPr lang="en-US" sz="1500" dirty="0" err="1" smtClean="0"/>
              <a:t>Jomo</a:t>
            </a:r>
            <a:r>
              <a:rPr lang="en-US" sz="1500" dirty="0" smtClean="0"/>
              <a:t> Kenyatta, leader of the Kikuyu</a:t>
            </a:r>
          </a:p>
          <a:p>
            <a:r>
              <a:rPr lang="en-US" sz="1500" dirty="0" smtClean="0"/>
              <a:t>Mau </a:t>
            </a:r>
            <a:r>
              <a:rPr lang="en-US" sz="1500" dirty="0" err="1" smtClean="0"/>
              <a:t>Mau</a:t>
            </a:r>
            <a:endParaRPr lang="en-US" sz="1500" dirty="0" smtClean="0"/>
          </a:p>
          <a:p>
            <a:pPr lvl="1"/>
            <a:r>
              <a:rPr lang="en-US" sz="1500" dirty="0" smtClean="0"/>
              <a:t>Kikuyu nationalist organization</a:t>
            </a:r>
          </a:p>
          <a:p>
            <a:pPr lvl="1"/>
            <a:r>
              <a:rPr lang="en-US" sz="1500" dirty="0" smtClean="0"/>
              <a:t>Conducted a 4-year guerilla campaign for independence</a:t>
            </a:r>
          </a:p>
          <a:p>
            <a:pPr lvl="1"/>
            <a:r>
              <a:rPr lang="en-US" sz="1500" dirty="0" smtClean="0"/>
              <a:t>Killed 100 Europeans and 2,000 Africans loyal to Britain</a:t>
            </a:r>
          </a:p>
          <a:p>
            <a:pPr lvl="1"/>
            <a:r>
              <a:rPr lang="en-US" sz="1500" dirty="0" smtClean="0"/>
              <a:t>British fought back, killing 11,5000 Kikuyu.  Thousands more jailed, including Kenyatta as a suspected Mau </a:t>
            </a:r>
            <a:r>
              <a:rPr lang="en-US" sz="1500" dirty="0" err="1" smtClean="0"/>
              <a:t>Mau</a:t>
            </a:r>
            <a:r>
              <a:rPr lang="en-US" sz="1500" dirty="0" smtClean="0"/>
              <a:t> leader.</a:t>
            </a:r>
          </a:p>
        </p:txBody>
      </p:sp>
      <p:pic>
        <p:nvPicPr>
          <p:cNvPr id="8" name="Picture 2" descr="C:\Users\hahecht\Desktop\maumauga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6634"/>
            <a:ext cx="4038600" cy="20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/>
              <a:t>Kenya</a:t>
            </a:r>
          </a:p>
          <a:p>
            <a:r>
              <a:rPr lang="en-US" sz="1500" dirty="0" smtClean="0"/>
              <a:t>Many white settlers feared that African self-government would threaten their power</a:t>
            </a:r>
          </a:p>
          <a:p>
            <a:r>
              <a:rPr lang="en-US" sz="1500" dirty="0" smtClean="0"/>
              <a:t>Kikuyu</a:t>
            </a:r>
          </a:p>
          <a:p>
            <a:pPr lvl="1"/>
            <a:r>
              <a:rPr lang="en-US" sz="1500" dirty="0" smtClean="0"/>
              <a:t>Kenya’s largest ethnic group</a:t>
            </a:r>
          </a:p>
          <a:p>
            <a:pPr lvl="1"/>
            <a:r>
              <a:rPr lang="en-US" sz="1500" dirty="0" err="1" smtClean="0"/>
              <a:t>Jomo</a:t>
            </a:r>
            <a:r>
              <a:rPr lang="en-US" sz="1500" dirty="0" smtClean="0"/>
              <a:t> Kenyatta, leader of the Kikuyu</a:t>
            </a:r>
          </a:p>
          <a:p>
            <a:r>
              <a:rPr lang="en-US" sz="1500" dirty="0" smtClean="0"/>
              <a:t>Mau </a:t>
            </a:r>
            <a:r>
              <a:rPr lang="en-US" sz="1500" dirty="0" err="1" smtClean="0"/>
              <a:t>Mau</a:t>
            </a:r>
            <a:endParaRPr lang="en-US" sz="1500" dirty="0" smtClean="0"/>
          </a:p>
          <a:p>
            <a:pPr lvl="1"/>
            <a:r>
              <a:rPr lang="en-US" sz="1500" dirty="0" smtClean="0"/>
              <a:t>Kikuyu nationalist organization</a:t>
            </a:r>
          </a:p>
          <a:p>
            <a:pPr lvl="1"/>
            <a:r>
              <a:rPr lang="en-US" sz="1500" dirty="0" smtClean="0"/>
              <a:t>Conducted a 4-year guerilla campaign for independence</a:t>
            </a:r>
          </a:p>
          <a:p>
            <a:pPr lvl="1"/>
            <a:r>
              <a:rPr lang="en-US" sz="1500" dirty="0" smtClean="0"/>
              <a:t>Killed 100 Europeans and 2,000 Africans loyal to Britain</a:t>
            </a:r>
          </a:p>
          <a:p>
            <a:pPr lvl="1"/>
            <a:r>
              <a:rPr lang="en-US" sz="1500" dirty="0" smtClean="0"/>
              <a:t>British fought back, killing 11,5000 Kikuyu.  Thousands more jailed, including Kenyatta as a suspected Mau </a:t>
            </a:r>
            <a:r>
              <a:rPr lang="en-US" sz="1500" dirty="0" err="1" smtClean="0"/>
              <a:t>Mau</a:t>
            </a:r>
            <a:r>
              <a:rPr lang="en-US" sz="1500" dirty="0" smtClean="0"/>
              <a:t> leader.</a:t>
            </a:r>
          </a:p>
          <a:p>
            <a:r>
              <a:rPr lang="en-US" sz="1500" dirty="0" smtClean="0"/>
              <a:t>Independence</a:t>
            </a:r>
          </a:p>
          <a:p>
            <a:pPr lvl="1"/>
            <a:r>
              <a:rPr lang="en-US" sz="1500" dirty="0" smtClean="0"/>
              <a:t>Kenyatta was eventually freed and became a forceful leader.</a:t>
            </a:r>
          </a:p>
          <a:p>
            <a:pPr lvl="1"/>
            <a:r>
              <a:rPr lang="en-US" sz="1500" dirty="0" smtClean="0"/>
              <a:t>Brought independence to Kenya in 1963.</a:t>
            </a:r>
          </a:p>
          <a:p>
            <a:pPr lvl="1"/>
            <a:r>
              <a:rPr lang="en-US" sz="1500" dirty="0" smtClean="0"/>
              <a:t>Kenyatta was president of Kenya 1964-1978</a:t>
            </a:r>
            <a:endParaRPr lang="en-US" sz="1500" dirty="0"/>
          </a:p>
        </p:txBody>
      </p:sp>
      <p:pic>
        <p:nvPicPr>
          <p:cNvPr id="8" name="Picture 2" descr="C:\Users\hahecht\Desktop\odinga-min-for-home-affairs-kenya-premier-jomo-kenyatta-james-gichuru-min-for-finance-060163-start-of-internal-self-govt-in-kenya-c-bettmann-corbis-we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68576"/>
            <a:ext cx="4038600" cy="31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South Africa</a:t>
            </a:r>
          </a:p>
        </p:txBody>
      </p:sp>
      <p:pic>
        <p:nvPicPr>
          <p:cNvPr id="9" name="Picture 2" descr="C:\Users\hahecht\Desktop\afr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3" y="1600200"/>
            <a:ext cx="35921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South Africa</a:t>
            </a:r>
          </a:p>
        </p:txBody>
      </p:sp>
      <p:pic>
        <p:nvPicPr>
          <p:cNvPr id="9" name="Picture 2" descr="C:\Users\hahecht\Desktop\southafr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3" y="1600200"/>
            <a:ext cx="35921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South Africa</a:t>
            </a:r>
          </a:p>
          <a:p>
            <a:r>
              <a:rPr lang="en-US" sz="1800" dirty="0" smtClean="0"/>
              <a:t>Only link to Britain was in foreign affairs; autonomous in all else</a:t>
            </a:r>
          </a:p>
        </p:txBody>
      </p:sp>
      <p:pic>
        <p:nvPicPr>
          <p:cNvPr id="9" name="Picture 2" descr="C:\Users\hahecht\Desktop\lions_19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2358"/>
            <a:ext cx="4038600" cy="316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South Africa</a:t>
            </a:r>
          </a:p>
          <a:p>
            <a:r>
              <a:rPr lang="en-US" sz="1800" dirty="0" smtClean="0"/>
              <a:t>Only link to Britain was in foreign affairs; autonomous in all else</a:t>
            </a:r>
          </a:p>
          <a:p>
            <a:r>
              <a:rPr lang="en-US" sz="1800" dirty="0" smtClean="0"/>
              <a:t>Apartheid</a:t>
            </a:r>
          </a:p>
          <a:p>
            <a:pPr lvl="1"/>
            <a:r>
              <a:rPr lang="en-US" sz="1800" dirty="0"/>
              <a:t>Rigid policy of segregation.  Whites and nonwhites were socially segregated.  Nonwhites had fewer educational opportunities and could get only low-paying manual work</a:t>
            </a:r>
            <a:r>
              <a:rPr lang="en-US" sz="1800" dirty="0" smtClean="0"/>
              <a:t>.</a:t>
            </a:r>
          </a:p>
        </p:txBody>
      </p:sp>
      <p:pic>
        <p:nvPicPr>
          <p:cNvPr id="9" name="Picture 2" descr="C:\Users\hahecht\Desktop\Toile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472531"/>
            <a:ext cx="3365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South Africa</a:t>
            </a:r>
          </a:p>
          <a:p>
            <a:r>
              <a:rPr lang="en-US" sz="1800" dirty="0" smtClean="0"/>
              <a:t>Only link to Britain was in foreign affairs; autonomous in all else</a:t>
            </a:r>
          </a:p>
          <a:p>
            <a:r>
              <a:rPr lang="en-US" sz="1800" dirty="0" smtClean="0"/>
              <a:t>Apartheid</a:t>
            </a:r>
          </a:p>
          <a:p>
            <a:pPr lvl="1"/>
            <a:r>
              <a:rPr lang="en-US" sz="1800" dirty="0"/>
              <a:t>Rigid policy of segregation.  Whites and nonwhites were socially segregated.  Nonwhites had fewer educational opportunities and could get only low-paying manual work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African National Congress (ANC)</a:t>
            </a:r>
          </a:p>
          <a:p>
            <a:pPr lvl="1"/>
            <a:r>
              <a:rPr lang="en-US" sz="1800" dirty="0" smtClean="0"/>
              <a:t>Founded in 1912</a:t>
            </a:r>
          </a:p>
          <a:p>
            <a:pPr lvl="1"/>
            <a:r>
              <a:rPr lang="en-US" sz="1800" dirty="0" smtClean="0"/>
              <a:t>Fought apartheid using civil disobedience</a:t>
            </a:r>
          </a:p>
        </p:txBody>
      </p:sp>
      <p:pic>
        <p:nvPicPr>
          <p:cNvPr id="9" name="Picture 2" descr="C:\Users\hahecht\Desktop\apartheid_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5395"/>
            <a:ext cx="4038600" cy="267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Objective:</a:t>
            </a:r>
            <a:br>
              <a:rPr lang="en-US" dirty="0" smtClean="0"/>
            </a:br>
            <a:r>
              <a:rPr lang="en-US" b="1" dirty="0" smtClean="0"/>
              <a:t>Independence in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772400" cy="3276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WHII.14b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TSWDK of political, economic, social, and cultural aspects of independence movements and development efforts by describing Africa’s achievement of independence.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South Africa</a:t>
            </a:r>
          </a:p>
          <a:p>
            <a:r>
              <a:rPr lang="en-US" sz="1800" dirty="0" smtClean="0"/>
              <a:t>Only link to Britain was in foreign affairs; autonomous in all else</a:t>
            </a:r>
          </a:p>
          <a:p>
            <a:r>
              <a:rPr lang="en-US" sz="1800" dirty="0" smtClean="0"/>
              <a:t>Apartheid</a:t>
            </a:r>
          </a:p>
          <a:p>
            <a:pPr lvl="1"/>
            <a:r>
              <a:rPr lang="en-US" sz="1800" dirty="0"/>
              <a:t>Rigid policy of segregation.  Whites and nonwhites were socially segregated.  Nonwhites had fewer educational opportunities and could get only low-paying manual work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African National Congress (ANC)</a:t>
            </a:r>
          </a:p>
          <a:p>
            <a:pPr lvl="1"/>
            <a:r>
              <a:rPr lang="en-US" sz="1800" dirty="0" smtClean="0"/>
              <a:t>Founded in 1912</a:t>
            </a:r>
          </a:p>
          <a:p>
            <a:pPr lvl="1"/>
            <a:r>
              <a:rPr lang="en-US" sz="1800" dirty="0" smtClean="0"/>
              <a:t>Fought apartheid using civil disobedience</a:t>
            </a:r>
          </a:p>
          <a:p>
            <a:r>
              <a:rPr lang="en-US" sz="1800" dirty="0" smtClean="0"/>
              <a:t>South Africa responded with violence, killing 60 and wounding more than 180</a:t>
            </a:r>
          </a:p>
        </p:txBody>
      </p:sp>
      <p:pic>
        <p:nvPicPr>
          <p:cNvPr id="9" name="Picture 2" descr="C:\Users\hahecht\Desktop\1194220_or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61" y="1600200"/>
            <a:ext cx="35000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South Africa</a:t>
            </a:r>
          </a:p>
          <a:p>
            <a:r>
              <a:rPr lang="en-US" sz="1800" dirty="0" smtClean="0"/>
              <a:t>Only link to Britain was in foreign affairs; autonomous in all else</a:t>
            </a:r>
          </a:p>
          <a:p>
            <a:r>
              <a:rPr lang="en-US" sz="1800" dirty="0" smtClean="0"/>
              <a:t>Apartheid</a:t>
            </a:r>
          </a:p>
          <a:p>
            <a:pPr lvl="1"/>
            <a:r>
              <a:rPr lang="en-US" sz="1800" dirty="0"/>
              <a:t>Rigid policy of segregation.  Whites and nonwhites were socially segregated.  Nonwhites had fewer educational opportunities and could get only low-paying manual work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African National Congress (ANC)</a:t>
            </a:r>
          </a:p>
          <a:p>
            <a:pPr lvl="1"/>
            <a:r>
              <a:rPr lang="en-US" sz="1800" dirty="0" smtClean="0"/>
              <a:t>Founded in 1912</a:t>
            </a:r>
          </a:p>
          <a:p>
            <a:pPr lvl="1"/>
            <a:r>
              <a:rPr lang="en-US" sz="1800" dirty="0" smtClean="0"/>
              <a:t>Fought apartheid using civil disobedience</a:t>
            </a:r>
          </a:p>
          <a:p>
            <a:r>
              <a:rPr lang="en-US" sz="1800" dirty="0" smtClean="0"/>
              <a:t>South Africa responded with violence, killing 60 and wounding more than 180</a:t>
            </a:r>
          </a:p>
          <a:p>
            <a:r>
              <a:rPr lang="en-US" sz="1800" dirty="0" smtClean="0"/>
              <a:t>South Africa banned the ANC and jailed (some for life) its leaders, including…</a:t>
            </a:r>
          </a:p>
        </p:txBody>
      </p:sp>
      <p:pic>
        <p:nvPicPr>
          <p:cNvPr id="8" name="Picture 2" descr="C:\Users\hahecht\Desktop\Aparthei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81980"/>
            <a:ext cx="4038600" cy="27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South Africa (continued)</a:t>
            </a:r>
          </a:p>
          <a:p>
            <a:r>
              <a:rPr lang="en-US" sz="1600" dirty="0" smtClean="0"/>
              <a:t>Nelson Mandela</a:t>
            </a:r>
          </a:p>
          <a:p>
            <a:pPr lvl="1"/>
            <a:r>
              <a:rPr lang="en-US" sz="1600" dirty="0" smtClean="0"/>
              <a:t>Black lawyer and leader of the ANC; given life sentence in jail</a:t>
            </a:r>
          </a:p>
        </p:txBody>
      </p:sp>
      <p:pic>
        <p:nvPicPr>
          <p:cNvPr id="8" name="Picture 2" descr="C:\Users\hahecht\Desktop\470x400nels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44628"/>
            <a:ext cx="4038600" cy="343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9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South Africa (continued)</a:t>
            </a:r>
          </a:p>
          <a:p>
            <a:r>
              <a:rPr lang="en-US" sz="1600" dirty="0" smtClean="0"/>
              <a:t>Nelson Mandela</a:t>
            </a:r>
          </a:p>
          <a:p>
            <a:pPr lvl="1"/>
            <a:r>
              <a:rPr lang="en-US" sz="1600" dirty="0" smtClean="0"/>
              <a:t>Black lawyer and leader of the ANC; given life sentence in jail</a:t>
            </a:r>
          </a:p>
          <a:p>
            <a:pPr lvl="1"/>
            <a:r>
              <a:rPr lang="en-US" sz="1600" dirty="0" smtClean="0"/>
              <a:t>ANC continued to work and many white South Africans joined anti-apartheid movement</a:t>
            </a:r>
          </a:p>
        </p:txBody>
      </p:sp>
      <p:pic>
        <p:nvPicPr>
          <p:cNvPr id="8" name="Picture 2" descr="C:\Users\hahecht\Desktop\42355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2275681"/>
            <a:ext cx="3556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South Africa (continued)</a:t>
            </a:r>
          </a:p>
          <a:p>
            <a:r>
              <a:rPr lang="en-US" sz="1600" dirty="0" smtClean="0"/>
              <a:t>Nelson Mandela</a:t>
            </a:r>
          </a:p>
          <a:p>
            <a:pPr lvl="1"/>
            <a:r>
              <a:rPr lang="en-US" sz="1600" dirty="0" smtClean="0"/>
              <a:t>Black lawyer and leader of the ANC; given life sentence in jail</a:t>
            </a:r>
          </a:p>
          <a:p>
            <a:pPr lvl="1"/>
            <a:r>
              <a:rPr lang="en-US" sz="1600" dirty="0" smtClean="0"/>
              <a:t>ANC continued to work and many white South Africans joined anti-apartheid movement</a:t>
            </a:r>
          </a:p>
          <a:p>
            <a:r>
              <a:rPr lang="en-US" sz="1600" dirty="0" smtClean="0"/>
              <a:t>Apartheid Ends</a:t>
            </a:r>
          </a:p>
          <a:p>
            <a:pPr lvl="1"/>
            <a:r>
              <a:rPr lang="en-US" sz="1600" dirty="0" smtClean="0"/>
              <a:t>In the 1980s, after facing many protests, including many abroad, South Africa moved away from apartheid policies.  Other countries imposed economic sanctions and real change began.</a:t>
            </a:r>
          </a:p>
        </p:txBody>
      </p:sp>
      <p:pic>
        <p:nvPicPr>
          <p:cNvPr id="8" name="Picture 2" descr="C:\Users\hahecht\Desktop\tmpekohwa-640x3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27325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5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South Africa (continued)</a:t>
            </a:r>
          </a:p>
          <a:p>
            <a:r>
              <a:rPr lang="en-US" sz="1600" dirty="0" smtClean="0"/>
              <a:t>Nelson Mandela</a:t>
            </a:r>
          </a:p>
          <a:p>
            <a:pPr lvl="1"/>
            <a:r>
              <a:rPr lang="en-US" sz="1600" dirty="0" smtClean="0"/>
              <a:t>Black lawyer and leader of the ANC; given life sentence in jail</a:t>
            </a:r>
          </a:p>
          <a:p>
            <a:pPr lvl="1"/>
            <a:r>
              <a:rPr lang="en-US" sz="1600" dirty="0" smtClean="0"/>
              <a:t>ANC continued to work and many white South Africans joined anti-apartheid movement</a:t>
            </a:r>
          </a:p>
          <a:p>
            <a:r>
              <a:rPr lang="en-US" sz="1600" dirty="0" smtClean="0"/>
              <a:t>Apartheid Ends</a:t>
            </a:r>
          </a:p>
          <a:p>
            <a:pPr lvl="1"/>
            <a:r>
              <a:rPr lang="en-US" sz="1600" dirty="0" smtClean="0"/>
              <a:t>In the 1980s, after facing many protests, including many abroad, South Africa moved away from apartheid policies.  Other countries imposed economic sanctions and real change began.</a:t>
            </a:r>
          </a:p>
          <a:p>
            <a:pPr lvl="1"/>
            <a:r>
              <a:rPr lang="en-US" sz="1600" dirty="0" smtClean="0"/>
              <a:t>September 1989, E.W. Klerk elected president of South Africa and he lifted the ban on anti-apartheid activities.  Ordered release of Nelson Mandela.</a:t>
            </a:r>
          </a:p>
        </p:txBody>
      </p:sp>
      <p:pic>
        <p:nvPicPr>
          <p:cNvPr id="8" name="Picture 2" descr="C:\Users\hahecht\Desktop\250px-Frederik_de_Klerk_with_Nelson_Mandela_-_World_Economic_Forum_Annual_Meeting_Davos_19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0383"/>
            <a:ext cx="4495800" cy="35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South Africa (continued)</a:t>
            </a:r>
          </a:p>
          <a:p>
            <a:r>
              <a:rPr lang="en-US" sz="1600" dirty="0" smtClean="0"/>
              <a:t>Nelson Mandela</a:t>
            </a:r>
          </a:p>
          <a:p>
            <a:pPr lvl="1"/>
            <a:r>
              <a:rPr lang="en-US" sz="1600" dirty="0" smtClean="0"/>
              <a:t>Black lawyer and leader of the ANC; given life sentence in jail</a:t>
            </a:r>
          </a:p>
          <a:p>
            <a:pPr lvl="1"/>
            <a:r>
              <a:rPr lang="en-US" sz="1600" dirty="0" smtClean="0"/>
              <a:t>ANC continued to work and many white South Africans joined anti-apartheid movement</a:t>
            </a:r>
          </a:p>
          <a:p>
            <a:r>
              <a:rPr lang="en-US" sz="1600" dirty="0" smtClean="0"/>
              <a:t>Apartheid Ends</a:t>
            </a:r>
          </a:p>
          <a:p>
            <a:pPr lvl="1"/>
            <a:r>
              <a:rPr lang="en-US" sz="1600" dirty="0" smtClean="0"/>
              <a:t>In the 1980s, after facing many protests, including many abroad, South Africa moved away from apartheid policies.  Other countries imposed economic sanctions and real change began.</a:t>
            </a:r>
          </a:p>
          <a:p>
            <a:pPr lvl="1"/>
            <a:r>
              <a:rPr lang="en-US" sz="1600" dirty="0" smtClean="0"/>
              <a:t>September 1989, E.W. Klerk elected president of South Africa and he lifted the ban on anti-apartheid activities.  Ordered release of Nelson Mandela.</a:t>
            </a:r>
          </a:p>
          <a:p>
            <a:pPr lvl="1"/>
            <a:r>
              <a:rPr lang="en-US" sz="1600" dirty="0" smtClean="0"/>
              <a:t>Violence continued.</a:t>
            </a:r>
          </a:p>
        </p:txBody>
      </p:sp>
      <p:pic>
        <p:nvPicPr>
          <p:cNvPr id="8" name="Picture 2" descr="C:\Users\hahecht\Desktop\Township_Violence_in_South_Afr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2572544"/>
            <a:ext cx="38004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South Africa (continued)</a:t>
            </a:r>
          </a:p>
          <a:p>
            <a:r>
              <a:rPr lang="en-US" sz="1600" dirty="0" smtClean="0"/>
              <a:t>Nelson Mandela</a:t>
            </a:r>
          </a:p>
          <a:p>
            <a:pPr lvl="1"/>
            <a:r>
              <a:rPr lang="en-US" sz="1600" dirty="0" smtClean="0"/>
              <a:t>Black lawyer and leader of the ANC; given life sentence in jail</a:t>
            </a:r>
          </a:p>
          <a:p>
            <a:pPr lvl="1"/>
            <a:r>
              <a:rPr lang="en-US" sz="1600" dirty="0" smtClean="0"/>
              <a:t>ANC continued to work and many white South Africans joined anti-apartheid movement</a:t>
            </a:r>
          </a:p>
          <a:p>
            <a:r>
              <a:rPr lang="en-US" sz="1600" dirty="0" smtClean="0"/>
              <a:t>Apartheid Ends</a:t>
            </a:r>
          </a:p>
          <a:p>
            <a:pPr lvl="1"/>
            <a:r>
              <a:rPr lang="en-US" sz="1600" dirty="0" smtClean="0"/>
              <a:t>In the 1980s, after facing many protests, including many abroad, South Africa moved away from apartheid policies.  Other countries imposed economic sanctions and real change began.</a:t>
            </a:r>
          </a:p>
          <a:p>
            <a:pPr lvl="1"/>
            <a:r>
              <a:rPr lang="en-US" sz="1600" dirty="0" smtClean="0"/>
              <a:t>September 1989, E.W. Klerk elected president of South Africa and he lifted the ban on anti-apartheid activities.  Ordered release of Nelson Mandela.</a:t>
            </a:r>
          </a:p>
          <a:p>
            <a:pPr lvl="1"/>
            <a:r>
              <a:rPr lang="en-US" sz="1600" dirty="0" smtClean="0"/>
              <a:t>Violence continued.</a:t>
            </a:r>
          </a:p>
          <a:p>
            <a:pPr lvl="1"/>
            <a:r>
              <a:rPr lang="en-US" sz="1600" dirty="0" smtClean="0"/>
              <a:t>1994, first all-races election.  Mandela elected president of Republic of South Africa.  (Retired in 1999; died in 2013)</a:t>
            </a:r>
            <a:endParaRPr lang="en-US" sz="1600" dirty="0"/>
          </a:p>
        </p:txBody>
      </p:sp>
      <p:pic>
        <p:nvPicPr>
          <p:cNvPr id="8" name="Picture 2" descr="C:\Users\hahecht\Desktop\Nelson%20Mandela%20-%20Elections%2019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68997"/>
            <a:ext cx="4038600" cy="31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Ivory Coast (West Africa)</a:t>
            </a:r>
          </a:p>
          <a:p>
            <a:r>
              <a:rPr lang="en-US" sz="1600" dirty="0" smtClean="0"/>
              <a:t>France planned French African colonies to become a part of France itself… extending political opportunities to Africans.  While not true independence, gave Africans experience needed to be politically independent.</a:t>
            </a:r>
          </a:p>
        </p:txBody>
      </p:sp>
      <p:pic>
        <p:nvPicPr>
          <p:cNvPr id="8" name="Picture 2" descr="C:\Users\hahecht\Desktop\585px-Ecowas_map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92105"/>
            <a:ext cx="4038600" cy="414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65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Ivory Coast (West Africa)</a:t>
            </a:r>
          </a:p>
          <a:p>
            <a:r>
              <a:rPr lang="en-US" sz="1600" dirty="0" smtClean="0"/>
              <a:t>France planned French African colonies to become a part of France itself… extending political opportunities to Africans.  While not true independence, gave Africans experience needed to be politically independent.</a:t>
            </a:r>
          </a:p>
          <a:p>
            <a:r>
              <a:rPr lang="en-US" sz="1600" dirty="0" smtClean="0"/>
              <a:t>In 1958, French President Charles de Gaulle gave colonies a choice:  Become a member of French Community and accept French rule in foreign affairs, or become independent, giving up French aid.  </a:t>
            </a:r>
          </a:p>
          <a:p>
            <a:r>
              <a:rPr lang="en-US" sz="1600" dirty="0" smtClean="0"/>
              <a:t>Most states within West Africa chose to join the French Community.  Only Guinea chose complete independence. </a:t>
            </a:r>
          </a:p>
        </p:txBody>
      </p:sp>
      <p:pic>
        <p:nvPicPr>
          <p:cNvPr id="9" name="Picture 2" descr="C:\Users\hahecht\Desktop\200px-De_Gaulle-OW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1314450"/>
            <a:ext cx="33401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65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Independence Movements</a:t>
            </a:r>
          </a:p>
          <a:p>
            <a:r>
              <a:rPr lang="en-US" dirty="0" smtClean="0"/>
              <a:t>British Colonies</a:t>
            </a:r>
          </a:p>
          <a:p>
            <a:r>
              <a:rPr lang="en-US" dirty="0" smtClean="0"/>
              <a:t>French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Ivory Coast (West Africa)</a:t>
            </a:r>
          </a:p>
          <a:p>
            <a:r>
              <a:rPr lang="en-US" sz="1600" dirty="0" smtClean="0"/>
              <a:t>France planned French African colonies to become a part of France itself… extending political opportunities to Africans.  While not true independence, gave Africans experience needed to be politically independent.</a:t>
            </a:r>
          </a:p>
          <a:p>
            <a:r>
              <a:rPr lang="en-US" sz="1600" dirty="0" smtClean="0"/>
              <a:t>In 1958, French President Charles de Gaulle gave colonies a choice:  Become a member of French Community and accept French rule in foreign affairs, or become independent, giving up French aid.  </a:t>
            </a:r>
          </a:p>
          <a:p>
            <a:r>
              <a:rPr lang="en-US" sz="1600" dirty="0" smtClean="0"/>
              <a:t>Most states within West Africa chose to join the French Community.  Only Guinea chose complete independence. </a:t>
            </a:r>
          </a:p>
          <a:p>
            <a:r>
              <a:rPr lang="en-US" sz="1600" dirty="0" smtClean="0"/>
              <a:t>However, independence without foreign aid opened the door to a communist takeover (Cold War) so France decided to grant aid.</a:t>
            </a:r>
          </a:p>
          <a:p>
            <a:r>
              <a:rPr lang="en-US" sz="1600" dirty="0" smtClean="0"/>
              <a:t>By 1960, all French colonies were granted independence without losing their French connection.  Peaceful transition.</a:t>
            </a:r>
            <a:endParaRPr lang="en-US" sz="1600" dirty="0"/>
          </a:p>
        </p:txBody>
      </p:sp>
      <p:pic>
        <p:nvPicPr>
          <p:cNvPr id="8" name="Picture 2" descr="C:\Users\hahecht\Desktop\585px-Ecowas_map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92105"/>
            <a:ext cx="4038600" cy="414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Algeria</a:t>
            </a:r>
          </a:p>
        </p:txBody>
      </p:sp>
      <p:pic>
        <p:nvPicPr>
          <p:cNvPr id="7" name="Picture 2" descr="C:\Users\hahecht\Desktop\afr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3" y="1600200"/>
            <a:ext cx="35921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Algeria</a:t>
            </a:r>
          </a:p>
          <a:p>
            <a:r>
              <a:rPr lang="en-US" sz="2300" dirty="0" smtClean="0"/>
              <a:t>Although a part of the French Community, resentment against foreign control grew among Muslim majority.</a:t>
            </a:r>
          </a:p>
        </p:txBody>
      </p:sp>
      <p:pic>
        <p:nvPicPr>
          <p:cNvPr id="7" name="Picture 2" descr="C:\Users\hahecht\Desktop\alger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3" y="1600200"/>
            <a:ext cx="35921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Algeria</a:t>
            </a:r>
          </a:p>
          <a:p>
            <a:r>
              <a:rPr lang="en-US" sz="2300" dirty="0" smtClean="0"/>
              <a:t>Although a part of the French Community, resentment against foreign control grew among Muslim majority.</a:t>
            </a:r>
          </a:p>
          <a:p>
            <a:r>
              <a:rPr lang="en-US" sz="2300" dirty="0" smtClean="0"/>
              <a:t>Following a mounting campaign of violence, revolution broke out in 1958.</a:t>
            </a:r>
          </a:p>
        </p:txBody>
      </p:sp>
      <p:pic>
        <p:nvPicPr>
          <p:cNvPr id="8" name="Picture 2" descr="C:\Users\hahecht\Desktop\algerianwa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610644"/>
            <a:ext cx="34861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Algeria</a:t>
            </a:r>
          </a:p>
          <a:p>
            <a:r>
              <a:rPr lang="en-US" sz="2300" dirty="0" smtClean="0"/>
              <a:t>Although a part of the French Community, resentment against foreign control grew among Muslim majority.</a:t>
            </a:r>
          </a:p>
          <a:p>
            <a:r>
              <a:rPr lang="en-US" sz="2300" dirty="0" smtClean="0"/>
              <a:t>Following a mounting campaign of violence, revolution broke out in 1958.</a:t>
            </a:r>
          </a:p>
          <a:p>
            <a:r>
              <a:rPr lang="en-US" sz="2300" dirty="0" smtClean="0"/>
              <a:t>After 4 years of savage warfare, de Gaulle paved the way for Algeria’s independence.  In 1963, Algerians won the War of Independence from France.</a:t>
            </a:r>
            <a:endParaRPr lang="en-US" sz="2300" dirty="0"/>
          </a:p>
        </p:txBody>
      </p:sp>
      <p:pic>
        <p:nvPicPr>
          <p:cNvPr id="8" name="Picture 2" descr="C:\Users\hahecht\Desktop\november-1-1954-french-defeats-in-vietnam-emboldened-algerias-front-de-libration-nationale-fln-to-launches-armed-revolts-to-gain-national-independen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6995"/>
            <a:ext cx="4038600" cy="30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charter of the United Nations guaranteed colonial populations the right to self-determination.</a:t>
            </a:r>
          </a:p>
          <a:p>
            <a:r>
              <a:rPr lang="en-US" dirty="0" smtClean="0"/>
              <a:t>Independence movements in Africa challenged European imperialism.</a:t>
            </a:r>
          </a:p>
          <a:p>
            <a:r>
              <a:rPr lang="en-US" dirty="0" smtClean="0"/>
              <a:t>Loss of colonies by Great Britain, France, Belgium, and Portugal; influence of superpower rivalry during the Cold </a:t>
            </a:r>
            <a:r>
              <a:rPr lang="en-US" smtClean="0"/>
              <a:t>War.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25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/>
              <a:t>Right to self-determination (UN Charter)</a:t>
            </a:r>
          </a:p>
          <a:p>
            <a:r>
              <a:rPr lang="en-US" sz="2700" i="1" dirty="0" smtClean="0"/>
              <a:t>“All peoples have the right to self-determination.  By virtue of that right they freely determine their political status and freely pursue their economic, social, and cultural development.”</a:t>
            </a:r>
          </a:p>
          <a:p>
            <a:r>
              <a:rPr lang="en-US" sz="2700" dirty="0" smtClean="0"/>
              <a:t>Pan-Africanism </a:t>
            </a:r>
            <a:endParaRPr lang="en-US" sz="2700" dirty="0"/>
          </a:p>
          <a:p>
            <a:pPr lvl="1"/>
            <a:r>
              <a:rPr lang="en-US" sz="2300" dirty="0" smtClean="0"/>
              <a:t>African nationalism</a:t>
            </a:r>
          </a:p>
          <a:p>
            <a:pPr lvl="1"/>
            <a:r>
              <a:rPr lang="en-US" sz="2300" dirty="0"/>
              <a:t>P</a:t>
            </a:r>
            <a:r>
              <a:rPr lang="en-US" sz="2300" dirty="0" smtClean="0"/>
              <a:t>ride in African cultures and heritage</a:t>
            </a:r>
          </a:p>
          <a:p>
            <a:pPr marL="0" indent="0">
              <a:buNone/>
            </a:pPr>
            <a:r>
              <a:rPr lang="en-US" sz="2700" dirty="0" smtClean="0"/>
              <a:t>After WWII</a:t>
            </a:r>
          </a:p>
          <a:p>
            <a:r>
              <a:rPr lang="en-US" sz="2700" dirty="0" smtClean="0"/>
              <a:t>Resentment of imperial rule and economic exploitation</a:t>
            </a:r>
          </a:p>
          <a:p>
            <a:r>
              <a:rPr lang="en-US" sz="2700" dirty="0" smtClean="0"/>
              <a:t>Peaceful and violent revolutions after WWII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0054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Ghana (Gold Coast)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C:\Users\hahecht\Desktop\afr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3" y="1600200"/>
            <a:ext cx="35921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Ghana (Gold Coast)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 descr="C:\Users\hahecht\Desktop\gh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3" y="1600200"/>
            <a:ext cx="35921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Ghana (Gold Coast)</a:t>
            </a:r>
          </a:p>
          <a:p>
            <a:r>
              <a:rPr lang="en-US" dirty="0" smtClean="0"/>
              <a:t>Kwame Nkrumah</a:t>
            </a:r>
          </a:p>
          <a:p>
            <a:pPr lvl="1"/>
            <a:r>
              <a:rPr lang="en-US" dirty="0" smtClean="0"/>
              <a:t>Nationalist leader of the Gold Coast</a:t>
            </a:r>
          </a:p>
          <a:p>
            <a:pPr lvl="1"/>
            <a:r>
              <a:rPr lang="en-US" dirty="0" smtClean="0"/>
              <a:t>Used civil disobedience to pressure the British into granting them independence in 1951</a:t>
            </a:r>
            <a:endParaRPr lang="en-US" dirty="0"/>
          </a:p>
        </p:txBody>
      </p:sp>
      <p:pic>
        <p:nvPicPr>
          <p:cNvPr id="9" name="Picture 2" descr="C:\Users\hahecht\Desktop\Kwame_nkruma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72326"/>
            <a:ext cx="3795347" cy="46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8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/>
              <a:t>Kenya</a:t>
            </a:r>
          </a:p>
        </p:txBody>
      </p:sp>
      <p:pic>
        <p:nvPicPr>
          <p:cNvPr id="7" name="Picture 2" descr="C:\Users\hahecht\Desktop\afr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3" y="1600200"/>
            <a:ext cx="35921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1WUM5BQ9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9338"/>
            <a:ext cx="5334000" cy="6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862"/>
            <a:ext cx="9144000" cy="68311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/>
              <a:t>Kenya</a:t>
            </a:r>
          </a:p>
        </p:txBody>
      </p:sp>
      <p:pic>
        <p:nvPicPr>
          <p:cNvPr id="7" name="Picture 2" descr="C:\Users\hahecht\Desktop\ken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3" y="1600200"/>
            <a:ext cx="35921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1545</Words>
  <Application>Microsoft Office PowerPoint</Application>
  <PresentationFormat>On-screen Show (4:3)</PresentationFormat>
  <Paragraphs>192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Do Now:</vt:lpstr>
      <vt:lpstr>Objective: Independence in Africa</vt:lpstr>
      <vt:lpstr>Independence in Africa</vt:lpstr>
      <vt:lpstr>Independence Movements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British Colonies</vt:lpstr>
      <vt:lpstr>French Colonies</vt:lpstr>
      <vt:lpstr>French Colonies</vt:lpstr>
      <vt:lpstr>French Colonies</vt:lpstr>
      <vt:lpstr>French Colonies</vt:lpstr>
      <vt:lpstr>French Colonies</vt:lpstr>
      <vt:lpstr>French Colonies</vt:lpstr>
      <vt:lpstr>French Colonies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 Name</dc:creator>
  <cp:lastModifiedBy>Hana A. Hecht (hahecht)</cp:lastModifiedBy>
  <cp:revision>17</cp:revision>
  <dcterms:created xsi:type="dcterms:W3CDTF">2013-04-28T18:49:17Z</dcterms:created>
  <dcterms:modified xsi:type="dcterms:W3CDTF">2016-05-02T01:50:40Z</dcterms:modified>
</cp:coreProperties>
</file>