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56" r:id="rId38"/>
    <p:sldId id="257" r:id="rId39"/>
    <p:sldId id="25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48" y="5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5BA6FA-81CA-467A-9505-1232D6210055}"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93F72-9AD7-4CE7-B735-92D2A134E738}" type="slidenum">
              <a:rPr lang="en-US" smtClean="0"/>
              <a:t>‹#›</a:t>
            </a:fld>
            <a:endParaRPr lang="en-US"/>
          </a:p>
        </p:txBody>
      </p:sp>
    </p:spTree>
    <p:extLst>
      <p:ext uri="{BB962C8B-B14F-4D97-AF65-F5344CB8AC3E}">
        <p14:creationId xmlns:p14="http://schemas.microsoft.com/office/powerpoint/2010/main" val="3866973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5BA6FA-81CA-467A-9505-1232D6210055}"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93F72-9AD7-4CE7-B735-92D2A134E738}" type="slidenum">
              <a:rPr lang="en-US" smtClean="0"/>
              <a:t>‹#›</a:t>
            </a:fld>
            <a:endParaRPr lang="en-US"/>
          </a:p>
        </p:txBody>
      </p:sp>
    </p:spTree>
    <p:extLst>
      <p:ext uri="{BB962C8B-B14F-4D97-AF65-F5344CB8AC3E}">
        <p14:creationId xmlns:p14="http://schemas.microsoft.com/office/powerpoint/2010/main" val="2141725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5BA6FA-81CA-467A-9505-1232D6210055}"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93F72-9AD7-4CE7-B735-92D2A134E738}" type="slidenum">
              <a:rPr lang="en-US" smtClean="0"/>
              <a:t>‹#›</a:t>
            </a:fld>
            <a:endParaRPr lang="en-US"/>
          </a:p>
        </p:txBody>
      </p:sp>
    </p:spTree>
    <p:extLst>
      <p:ext uri="{BB962C8B-B14F-4D97-AF65-F5344CB8AC3E}">
        <p14:creationId xmlns:p14="http://schemas.microsoft.com/office/powerpoint/2010/main" val="3718611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5BA6FA-81CA-467A-9505-1232D6210055}"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93F72-9AD7-4CE7-B735-92D2A134E738}" type="slidenum">
              <a:rPr lang="en-US" smtClean="0"/>
              <a:t>‹#›</a:t>
            </a:fld>
            <a:endParaRPr lang="en-US"/>
          </a:p>
        </p:txBody>
      </p:sp>
    </p:spTree>
    <p:extLst>
      <p:ext uri="{BB962C8B-B14F-4D97-AF65-F5344CB8AC3E}">
        <p14:creationId xmlns:p14="http://schemas.microsoft.com/office/powerpoint/2010/main" val="1219996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5BA6FA-81CA-467A-9505-1232D6210055}"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93F72-9AD7-4CE7-B735-92D2A134E738}" type="slidenum">
              <a:rPr lang="en-US" smtClean="0"/>
              <a:t>‹#›</a:t>
            </a:fld>
            <a:endParaRPr lang="en-US"/>
          </a:p>
        </p:txBody>
      </p:sp>
    </p:spTree>
    <p:extLst>
      <p:ext uri="{BB962C8B-B14F-4D97-AF65-F5344CB8AC3E}">
        <p14:creationId xmlns:p14="http://schemas.microsoft.com/office/powerpoint/2010/main" val="3766068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5BA6FA-81CA-467A-9505-1232D6210055}" type="datetimeFigureOut">
              <a:rPr lang="en-US" smtClean="0"/>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893F72-9AD7-4CE7-B735-92D2A134E738}" type="slidenum">
              <a:rPr lang="en-US" smtClean="0"/>
              <a:t>‹#›</a:t>
            </a:fld>
            <a:endParaRPr lang="en-US"/>
          </a:p>
        </p:txBody>
      </p:sp>
    </p:spTree>
    <p:extLst>
      <p:ext uri="{BB962C8B-B14F-4D97-AF65-F5344CB8AC3E}">
        <p14:creationId xmlns:p14="http://schemas.microsoft.com/office/powerpoint/2010/main" val="3666875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5BA6FA-81CA-467A-9505-1232D6210055}" type="datetimeFigureOut">
              <a:rPr lang="en-US" smtClean="0"/>
              <a:t>5/2/2016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893F72-9AD7-4CE7-B735-92D2A134E738}" type="slidenum">
              <a:rPr lang="en-US" smtClean="0"/>
              <a:t>‹#›</a:t>
            </a:fld>
            <a:endParaRPr lang="en-US"/>
          </a:p>
        </p:txBody>
      </p:sp>
    </p:spTree>
    <p:extLst>
      <p:ext uri="{BB962C8B-B14F-4D97-AF65-F5344CB8AC3E}">
        <p14:creationId xmlns:p14="http://schemas.microsoft.com/office/powerpoint/2010/main" val="123051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5BA6FA-81CA-467A-9505-1232D6210055}" type="datetimeFigureOut">
              <a:rPr lang="en-US" smtClean="0"/>
              <a:t>5/2/2016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893F72-9AD7-4CE7-B735-92D2A134E738}" type="slidenum">
              <a:rPr lang="en-US" smtClean="0"/>
              <a:t>‹#›</a:t>
            </a:fld>
            <a:endParaRPr lang="en-US"/>
          </a:p>
        </p:txBody>
      </p:sp>
    </p:spTree>
    <p:extLst>
      <p:ext uri="{BB962C8B-B14F-4D97-AF65-F5344CB8AC3E}">
        <p14:creationId xmlns:p14="http://schemas.microsoft.com/office/powerpoint/2010/main" val="3141148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5BA6FA-81CA-467A-9505-1232D6210055}" type="datetimeFigureOut">
              <a:rPr lang="en-US" smtClean="0"/>
              <a:t>5/2/2016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893F72-9AD7-4CE7-B735-92D2A134E738}" type="slidenum">
              <a:rPr lang="en-US" smtClean="0"/>
              <a:t>‹#›</a:t>
            </a:fld>
            <a:endParaRPr lang="en-US"/>
          </a:p>
        </p:txBody>
      </p:sp>
    </p:spTree>
    <p:extLst>
      <p:ext uri="{BB962C8B-B14F-4D97-AF65-F5344CB8AC3E}">
        <p14:creationId xmlns:p14="http://schemas.microsoft.com/office/powerpoint/2010/main" val="2987362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5BA6FA-81CA-467A-9505-1232D6210055}" type="datetimeFigureOut">
              <a:rPr lang="en-US" smtClean="0"/>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893F72-9AD7-4CE7-B735-92D2A134E738}" type="slidenum">
              <a:rPr lang="en-US" smtClean="0"/>
              <a:t>‹#›</a:t>
            </a:fld>
            <a:endParaRPr lang="en-US"/>
          </a:p>
        </p:txBody>
      </p:sp>
    </p:spTree>
    <p:extLst>
      <p:ext uri="{BB962C8B-B14F-4D97-AF65-F5344CB8AC3E}">
        <p14:creationId xmlns:p14="http://schemas.microsoft.com/office/powerpoint/2010/main" val="169655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5BA6FA-81CA-467A-9505-1232D6210055}" type="datetimeFigureOut">
              <a:rPr lang="en-US" smtClean="0"/>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893F72-9AD7-4CE7-B735-92D2A134E738}" type="slidenum">
              <a:rPr lang="en-US" smtClean="0"/>
              <a:t>‹#›</a:t>
            </a:fld>
            <a:endParaRPr lang="en-US"/>
          </a:p>
        </p:txBody>
      </p:sp>
    </p:spTree>
    <p:extLst>
      <p:ext uri="{BB962C8B-B14F-4D97-AF65-F5344CB8AC3E}">
        <p14:creationId xmlns:p14="http://schemas.microsoft.com/office/powerpoint/2010/main" val="2892924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5BA6FA-81CA-467A-9505-1232D6210055}" type="datetimeFigureOut">
              <a:rPr lang="en-US" smtClean="0"/>
              <a:t>5/2/2016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893F72-9AD7-4CE7-B735-92D2A134E738}" type="slidenum">
              <a:rPr lang="en-US" smtClean="0"/>
              <a:t>‹#›</a:t>
            </a:fld>
            <a:endParaRPr lang="en-US"/>
          </a:p>
        </p:txBody>
      </p:sp>
    </p:spTree>
    <p:extLst>
      <p:ext uri="{BB962C8B-B14F-4D97-AF65-F5344CB8AC3E}">
        <p14:creationId xmlns:p14="http://schemas.microsoft.com/office/powerpoint/2010/main" val="2448421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Israel_Palestine_Fl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235" y="651073"/>
            <a:ext cx="8889365" cy="55558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dirty="0" smtClean="0"/>
              <a:t>Grab todays’ Agenda </a:t>
            </a:r>
            <a:r>
              <a:rPr lang="en-US" dirty="0" smtClean="0"/>
              <a:t>(12:3).</a:t>
            </a:r>
            <a:endParaRPr lang="en-US" dirty="0" smtClean="0"/>
          </a:p>
          <a:p>
            <a:pPr marL="0" indent="0" algn="ctr">
              <a:buNone/>
            </a:pPr>
            <a:r>
              <a:rPr lang="en-US" dirty="0" smtClean="0"/>
              <a:t>On </a:t>
            </a:r>
            <a:r>
              <a:rPr lang="en-US" smtClean="0"/>
              <a:t>the map, locate </a:t>
            </a:r>
            <a:r>
              <a:rPr lang="en-US" dirty="0" smtClean="0"/>
              <a:t>and label:</a:t>
            </a:r>
          </a:p>
          <a:p>
            <a:pPr marL="0" indent="0" algn="ctr">
              <a:buNone/>
            </a:pPr>
            <a:r>
              <a:rPr lang="en-US" dirty="0" smtClean="0"/>
              <a:t>Egypt</a:t>
            </a:r>
          </a:p>
          <a:p>
            <a:pPr marL="0" indent="0" algn="ctr">
              <a:buNone/>
            </a:pPr>
            <a:r>
              <a:rPr lang="en-US" dirty="0" smtClean="0"/>
              <a:t>Syria</a:t>
            </a:r>
          </a:p>
          <a:p>
            <a:pPr marL="0" indent="0" algn="ctr">
              <a:buNone/>
            </a:pPr>
            <a:r>
              <a:rPr lang="en-US" dirty="0" smtClean="0"/>
              <a:t>Lebanon</a:t>
            </a:r>
          </a:p>
          <a:p>
            <a:pPr marL="0" indent="0" algn="ctr">
              <a:buNone/>
            </a:pPr>
            <a:r>
              <a:rPr lang="en-US" dirty="0" smtClean="0"/>
              <a:t>Israel</a:t>
            </a:r>
          </a:p>
          <a:p>
            <a:pPr marL="0" indent="0" algn="ctr">
              <a:buNone/>
            </a:pPr>
            <a:r>
              <a:rPr lang="en-US" dirty="0" smtClean="0"/>
              <a:t>Jordan</a:t>
            </a:r>
          </a:p>
          <a:p>
            <a:pPr marL="0" indent="0" algn="ctr">
              <a:buNone/>
            </a:pPr>
            <a:r>
              <a:rPr lang="en-US" dirty="0" smtClean="0"/>
              <a:t>Iraq</a:t>
            </a:r>
            <a:endParaRPr lang="en-US" dirty="0"/>
          </a:p>
        </p:txBody>
      </p:sp>
    </p:spTree>
    <p:extLst>
      <p:ext uri="{BB962C8B-B14F-4D97-AF65-F5344CB8AC3E}">
        <p14:creationId xmlns:p14="http://schemas.microsoft.com/office/powerpoint/2010/main" val="1613350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Israel_Palestine_Fl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235" y="651073"/>
            <a:ext cx="8889365" cy="55558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Egypt</a:t>
            </a:r>
            <a:endParaRPr lang="en-US" dirty="0"/>
          </a:p>
        </p:txBody>
      </p:sp>
      <p:sp>
        <p:nvSpPr>
          <p:cNvPr id="3" name="Content Placeholder 2"/>
          <p:cNvSpPr>
            <a:spLocks noGrp="1"/>
          </p:cNvSpPr>
          <p:nvPr>
            <p:ph sz="half" idx="1"/>
          </p:nvPr>
        </p:nvSpPr>
        <p:spPr>
          <a:xfrm>
            <a:off x="102235" y="1295400"/>
            <a:ext cx="4393565" cy="5410200"/>
          </a:xfrm>
        </p:spPr>
        <p:txBody>
          <a:bodyPr>
            <a:noAutofit/>
          </a:bodyPr>
          <a:lstStyle/>
          <a:p>
            <a:pPr marL="0" indent="0">
              <a:buNone/>
            </a:pPr>
            <a:r>
              <a:rPr lang="en-US" sz="2000" dirty="0" err="1" smtClean="0"/>
              <a:t>Gamal</a:t>
            </a:r>
            <a:r>
              <a:rPr lang="en-US" sz="2000" dirty="0" smtClean="0"/>
              <a:t> Abdel Nasser</a:t>
            </a:r>
          </a:p>
          <a:p>
            <a:r>
              <a:rPr lang="en-US" sz="2000" dirty="0" smtClean="0"/>
              <a:t>Egypt’s new leader; President of Egypt</a:t>
            </a:r>
          </a:p>
          <a:p>
            <a:r>
              <a:rPr lang="en-US" sz="2000" dirty="0" smtClean="0"/>
              <a:t>Established relationship with Soviet Union – US tried to establish relationship with Egypt and offered money (needed for Aswan Dam) to keep Egypt away from Soviets…</a:t>
            </a:r>
          </a:p>
          <a:p>
            <a:r>
              <a:rPr lang="en-US" sz="2000" dirty="0" smtClean="0"/>
              <a:t>… but the US took back their offer.  Angered Nasser</a:t>
            </a:r>
          </a:p>
        </p:txBody>
      </p:sp>
      <p:pic>
        <p:nvPicPr>
          <p:cNvPr id="7" name="Picture 2" descr="C:\Users\hahecht\Desktop\nasser102.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16398"/>
            <a:ext cx="4038600" cy="3093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723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Israel_Palestine_Fl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235" y="651073"/>
            <a:ext cx="8889365" cy="55558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Egypt</a:t>
            </a:r>
            <a:endParaRPr lang="en-US" dirty="0"/>
          </a:p>
        </p:txBody>
      </p:sp>
      <p:sp>
        <p:nvSpPr>
          <p:cNvPr id="3" name="Content Placeholder 2"/>
          <p:cNvSpPr>
            <a:spLocks noGrp="1"/>
          </p:cNvSpPr>
          <p:nvPr>
            <p:ph sz="half" idx="1"/>
          </p:nvPr>
        </p:nvSpPr>
        <p:spPr>
          <a:xfrm>
            <a:off x="102235" y="1295400"/>
            <a:ext cx="4393565" cy="5410200"/>
          </a:xfrm>
        </p:spPr>
        <p:txBody>
          <a:bodyPr>
            <a:noAutofit/>
          </a:bodyPr>
          <a:lstStyle/>
          <a:p>
            <a:pPr marL="0" indent="0">
              <a:buNone/>
            </a:pPr>
            <a:r>
              <a:rPr lang="en-US" sz="2000" dirty="0" err="1" smtClean="0"/>
              <a:t>Gamal</a:t>
            </a:r>
            <a:r>
              <a:rPr lang="en-US" sz="2000" dirty="0" smtClean="0"/>
              <a:t> Abdel Nasser</a:t>
            </a:r>
          </a:p>
          <a:p>
            <a:r>
              <a:rPr lang="en-US" sz="2000" dirty="0" smtClean="0"/>
              <a:t>Egypt’s new leader; President of Egypt</a:t>
            </a:r>
          </a:p>
          <a:p>
            <a:r>
              <a:rPr lang="en-US" sz="2000" dirty="0" smtClean="0"/>
              <a:t>Established relationship with Soviet Union – US tried to establish relationship with Egypt and offered money (needed for Aswan Dam) to keep Egypt away from Soviets…</a:t>
            </a:r>
          </a:p>
          <a:p>
            <a:r>
              <a:rPr lang="en-US" sz="2000" dirty="0" smtClean="0"/>
              <a:t>… but the US took back their offer.  Angered Nasser</a:t>
            </a:r>
          </a:p>
          <a:p>
            <a:r>
              <a:rPr lang="en-US" sz="2000" dirty="0" smtClean="0"/>
              <a:t>So nationalized Suez Canal.  Took control in hopes of using revenue to build Aswan Dam.</a:t>
            </a:r>
          </a:p>
        </p:txBody>
      </p:sp>
      <p:pic>
        <p:nvPicPr>
          <p:cNvPr id="7" name="Picture 2" descr="C:\Users\hahecht\Desktop\CSF974.gif"/>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84724" y="1447800"/>
            <a:ext cx="4065895"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7234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Israel_Palestine_Fl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235" y="651073"/>
            <a:ext cx="8889365" cy="55558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Egypt</a:t>
            </a:r>
            <a:endParaRPr lang="en-US" dirty="0"/>
          </a:p>
        </p:txBody>
      </p:sp>
      <p:sp>
        <p:nvSpPr>
          <p:cNvPr id="3" name="Content Placeholder 2"/>
          <p:cNvSpPr>
            <a:spLocks noGrp="1"/>
          </p:cNvSpPr>
          <p:nvPr>
            <p:ph sz="half" idx="1"/>
          </p:nvPr>
        </p:nvSpPr>
        <p:spPr>
          <a:xfrm>
            <a:off x="102235" y="1295400"/>
            <a:ext cx="4393565" cy="5410200"/>
          </a:xfrm>
        </p:spPr>
        <p:txBody>
          <a:bodyPr>
            <a:noAutofit/>
          </a:bodyPr>
          <a:lstStyle/>
          <a:p>
            <a:pPr marL="0" indent="0">
              <a:buNone/>
            </a:pPr>
            <a:r>
              <a:rPr lang="en-US" sz="2000" dirty="0" err="1" smtClean="0"/>
              <a:t>Gamal</a:t>
            </a:r>
            <a:r>
              <a:rPr lang="en-US" sz="2000" dirty="0" smtClean="0"/>
              <a:t> Abdel Nasser</a:t>
            </a:r>
          </a:p>
          <a:p>
            <a:r>
              <a:rPr lang="en-US" sz="2000" dirty="0" smtClean="0"/>
              <a:t>Egypt’s new leader; President of Egypt</a:t>
            </a:r>
          </a:p>
          <a:p>
            <a:r>
              <a:rPr lang="en-US" sz="2000" dirty="0" smtClean="0"/>
              <a:t>Established relationship with Soviet Union – US tried to establish relationship with Egypt and offered money (needed for Aswan Dam) to keep Egypt away from Soviets…</a:t>
            </a:r>
          </a:p>
          <a:p>
            <a:r>
              <a:rPr lang="en-US" sz="2000" dirty="0" smtClean="0"/>
              <a:t>… but the US took back their offer.  Angered Nasser</a:t>
            </a:r>
          </a:p>
          <a:p>
            <a:r>
              <a:rPr lang="en-US" sz="2000" dirty="0" smtClean="0"/>
              <a:t>So nationalized Suez Canal.  Took control in hopes of using revenue to build Aswan Dam.</a:t>
            </a:r>
          </a:p>
          <a:p>
            <a:r>
              <a:rPr lang="en-US" sz="2000" dirty="0" smtClean="0"/>
              <a:t>Built Aswan High Dam on the Nile River to irrigate new lands for farming and produce hydroelectric power.</a:t>
            </a:r>
            <a:endParaRPr lang="en-US" sz="2000" dirty="0"/>
          </a:p>
        </p:txBody>
      </p:sp>
      <p:pic>
        <p:nvPicPr>
          <p:cNvPr id="7" name="Picture 2" descr="C:\Users\hahecht\Desktop\highaswan.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705827"/>
            <a:ext cx="4038600" cy="2314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7234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Israel_Palestine_Fl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235" y="651073"/>
            <a:ext cx="8889365" cy="55558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French Mandates</a:t>
            </a:r>
            <a:endParaRPr lang="en-US" dirty="0"/>
          </a:p>
        </p:txBody>
      </p:sp>
      <p:sp>
        <p:nvSpPr>
          <p:cNvPr id="3" name="Content Placeholder 2"/>
          <p:cNvSpPr>
            <a:spLocks noGrp="1"/>
          </p:cNvSpPr>
          <p:nvPr>
            <p:ph sz="half" idx="1"/>
          </p:nvPr>
        </p:nvSpPr>
        <p:spPr/>
        <p:txBody>
          <a:bodyPr>
            <a:normAutofit/>
          </a:bodyPr>
          <a:lstStyle/>
          <a:p>
            <a:pPr marL="0" indent="0">
              <a:buNone/>
            </a:pPr>
            <a:r>
              <a:rPr lang="en-US" sz="2400" dirty="0" smtClean="0"/>
              <a:t>Syria</a:t>
            </a:r>
          </a:p>
        </p:txBody>
      </p:sp>
      <p:pic>
        <p:nvPicPr>
          <p:cNvPr id="6" name="Picture 2" descr="C:\Users\hahecht\Desktop\middleeast.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173271"/>
            <a:ext cx="4038600" cy="3379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8303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Israel_Palestine_Fl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235" y="651073"/>
            <a:ext cx="8889365" cy="55558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French Mandates</a:t>
            </a:r>
            <a:endParaRPr lang="en-US" dirty="0"/>
          </a:p>
        </p:txBody>
      </p:sp>
      <p:sp>
        <p:nvSpPr>
          <p:cNvPr id="3" name="Content Placeholder 2"/>
          <p:cNvSpPr>
            <a:spLocks noGrp="1"/>
          </p:cNvSpPr>
          <p:nvPr>
            <p:ph sz="half" idx="1"/>
          </p:nvPr>
        </p:nvSpPr>
        <p:spPr/>
        <p:txBody>
          <a:bodyPr>
            <a:normAutofit/>
          </a:bodyPr>
          <a:lstStyle/>
          <a:p>
            <a:pPr marL="0" indent="0">
              <a:buNone/>
            </a:pPr>
            <a:r>
              <a:rPr lang="en-US" sz="2400" dirty="0" smtClean="0"/>
              <a:t>Syria</a:t>
            </a:r>
          </a:p>
          <a:p>
            <a:r>
              <a:rPr lang="en-US" sz="2400" dirty="0" smtClean="0"/>
              <a:t>Unsuccessfully fought for independence during WWII.</a:t>
            </a:r>
          </a:p>
          <a:p>
            <a:r>
              <a:rPr lang="en-US" sz="2400" dirty="0" smtClean="0"/>
              <a:t>When France fell to the Germans, Syria declared its independence in 1941.  Independence not recognized until 1944.</a:t>
            </a:r>
          </a:p>
          <a:p>
            <a:r>
              <a:rPr lang="en-US" sz="2400" dirty="0" smtClean="0"/>
              <a:t>Unstable republican form of government.</a:t>
            </a:r>
            <a:endParaRPr lang="en-US" sz="2400" dirty="0"/>
          </a:p>
        </p:txBody>
      </p:sp>
      <p:pic>
        <p:nvPicPr>
          <p:cNvPr id="8" name="Picture 2" descr="C:\Users\hahecht\Desktop\Syria.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173271"/>
            <a:ext cx="4038600" cy="3379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66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Israel_Palestine_Fl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235" y="651073"/>
            <a:ext cx="8889365" cy="55558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French Mandates</a:t>
            </a:r>
            <a:endParaRPr lang="en-US" dirty="0"/>
          </a:p>
        </p:txBody>
      </p:sp>
      <p:sp>
        <p:nvSpPr>
          <p:cNvPr id="3" name="Content Placeholder 2"/>
          <p:cNvSpPr>
            <a:spLocks noGrp="1"/>
          </p:cNvSpPr>
          <p:nvPr>
            <p:ph sz="half" idx="1"/>
          </p:nvPr>
        </p:nvSpPr>
        <p:spPr/>
        <p:txBody>
          <a:bodyPr>
            <a:normAutofit/>
          </a:bodyPr>
          <a:lstStyle/>
          <a:p>
            <a:pPr marL="0" indent="0">
              <a:buNone/>
            </a:pPr>
            <a:r>
              <a:rPr lang="en-US" sz="2500" dirty="0" smtClean="0"/>
              <a:t>Lebanon</a:t>
            </a:r>
          </a:p>
        </p:txBody>
      </p:sp>
      <p:pic>
        <p:nvPicPr>
          <p:cNvPr id="6" name="Picture 2" descr="C:\Users\hahecht\Desktop\middleeast.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173271"/>
            <a:ext cx="4038600" cy="3379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4588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Israel_Palestine_Fl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235" y="651073"/>
            <a:ext cx="8889365" cy="55558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French Mandates</a:t>
            </a:r>
            <a:endParaRPr lang="en-US" dirty="0"/>
          </a:p>
        </p:txBody>
      </p:sp>
      <p:sp>
        <p:nvSpPr>
          <p:cNvPr id="3" name="Content Placeholder 2"/>
          <p:cNvSpPr>
            <a:spLocks noGrp="1"/>
          </p:cNvSpPr>
          <p:nvPr>
            <p:ph sz="half" idx="1"/>
          </p:nvPr>
        </p:nvSpPr>
        <p:spPr/>
        <p:txBody>
          <a:bodyPr>
            <a:normAutofit/>
          </a:bodyPr>
          <a:lstStyle/>
          <a:p>
            <a:pPr marL="0" indent="0">
              <a:buNone/>
            </a:pPr>
            <a:r>
              <a:rPr lang="en-US" sz="2500" dirty="0" smtClean="0"/>
              <a:t>Lebanon</a:t>
            </a:r>
          </a:p>
          <a:p>
            <a:r>
              <a:rPr lang="en-US" sz="2500" dirty="0" smtClean="0"/>
              <a:t>1926, France formed the Lebanese Republic, with a parliamentary system of government</a:t>
            </a:r>
          </a:p>
          <a:p>
            <a:r>
              <a:rPr lang="en-US" sz="2500" dirty="0" smtClean="0"/>
              <a:t>Lebanon gained independence in 1943, while Germany occupied France</a:t>
            </a:r>
            <a:endParaRPr lang="en-US" sz="2500" dirty="0"/>
          </a:p>
        </p:txBody>
      </p:sp>
      <p:pic>
        <p:nvPicPr>
          <p:cNvPr id="7" name="Picture 2" descr="C:\Users\hahecht\Desktop\Lebanon.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173271"/>
            <a:ext cx="4038600" cy="3379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38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Israel_Palestine_Fl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235" y="651073"/>
            <a:ext cx="8889365" cy="55558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British Mandates</a:t>
            </a:r>
            <a:endParaRPr lang="en-US" dirty="0"/>
          </a:p>
        </p:txBody>
      </p:sp>
      <p:sp>
        <p:nvSpPr>
          <p:cNvPr id="3" name="Content Placeholder 2"/>
          <p:cNvSpPr>
            <a:spLocks noGrp="1"/>
          </p:cNvSpPr>
          <p:nvPr>
            <p:ph sz="half" idx="1"/>
          </p:nvPr>
        </p:nvSpPr>
        <p:spPr/>
        <p:txBody>
          <a:bodyPr>
            <a:normAutofit/>
          </a:bodyPr>
          <a:lstStyle/>
          <a:p>
            <a:pPr marL="0" indent="0">
              <a:buNone/>
            </a:pPr>
            <a:r>
              <a:rPr lang="en-US" sz="2500" dirty="0" smtClean="0"/>
              <a:t>Transjordan</a:t>
            </a:r>
          </a:p>
        </p:txBody>
      </p:sp>
      <p:pic>
        <p:nvPicPr>
          <p:cNvPr id="6" name="Picture 2" descr="C:\Users\hahecht\Desktop\middleeast.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173271"/>
            <a:ext cx="4038600" cy="3379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4503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Israel_Palestine_Fl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235" y="651073"/>
            <a:ext cx="8889365" cy="55558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British Mandates</a:t>
            </a:r>
            <a:endParaRPr lang="en-US" dirty="0"/>
          </a:p>
        </p:txBody>
      </p:sp>
      <p:sp>
        <p:nvSpPr>
          <p:cNvPr id="3" name="Content Placeholder 2"/>
          <p:cNvSpPr>
            <a:spLocks noGrp="1"/>
          </p:cNvSpPr>
          <p:nvPr>
            <p:ph sz="half" idx="1"/>
          </p:nvPr>
        </p:nvSpPr>
        <p:spPr/>
        <p:txBody>
          <a:bodyPr>
            <a:normAutofit/>
          </a:bodyPr>
          <a:lstStyle/>
          <a:p>
            <a:pPr marL="0" indent="0">
              <a:buNone/>
            </a:pPr>
            <a:r>
              <a:rPr lang="en-US" sz="2500" dirty="0" smtClean="0"/>
              <a:t>Transjordan</a:t>
            </a:r>
          </a:p>
          <a:p>
            <a:r>
              <a:rPr lang="en-US" sz="2500" dirty="0" smtClean="0"/>
              <a:t>1946, UN approved the end of British Mandate and recognized Jordan as an independent sovereign kingdoms.</a:t>
            </a:r>
          </a:p>
          <a:p>
            <a:r>
              <a:rPr lang="en-US" sz="2500" dirty="0" smtClean="0"/>
              <a:t>Name changed from Transjordan to Jordan.</a:t>
            </a:r>
            <a:endParaRPr lang="en-US" sz="2500" dirty="0"/>
          </a:p>
        </p:txBody>
      </p:sp>
      <p:pic>
        <p:nvPicPr>
          <p:cNvPr id="7" name="Picture 2" descr="C:\Users\hahecht\Desktop\Jordan.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173271"/>
            <a:ext cx="4038600" cy="3379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58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Israel_Palestine_Fl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235" y="651073"/>
            <a:ext cx="8889365" cy="55558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British Mandates</a:t>
            </a:r>
            <a:endParaRPr lang="en-US" dirty="0"/>
          </a:p>
        </p:txBody>
      </p:sp>
      <p:sp>
        <p:nvSpPr>
          <p:cNvPr id="3" name="Content Placeholder 2"/>
          <p:cNvSpPr>
            <a:spLocks noGrp="1"/>
          </p:cNvSpPr>
          <p:nvPr>
            <p:ph sz="half" idx="1"/>
          </p:nvPr>
        </p:nvSpPr>
        <p:spPr/>
        <p:txBody>
          <a:bodyPr/>
          <a:lstStyle/>
          <a:p>
            <a:pPr marL="0" indent="0">
              <a:buNone/>
            </a:pPr>
            <a:r>
              <a:rPr lang="en-US" dirty="0" smtClean="0"/>
              <a:t>Iraq</a:t>
            </a:r>
          </a:p>
        </p:txBody>
      </p:sp>
      <p:pic>
        <p:nvPicPr>
          <p:cNvPr id="6" name="Picture 2" descr="C:\Users\hahecht\Desktop\middleeast.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173271"/>
            <a:ext cx="4038600" cy="3379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43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Israel_Palestine_Fl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235" y="651073"/>
            <a:ext cx="8889365" cy="55558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60717" y="651073"/>
            <a:ext cx="7772400" cy="1470025"/>
          </a:xfrm>
        </p:spPr>
        <p:txBody>
          <a:bodyPr/>
          <a:lstStyle/>
          <a:p>
            <a:r>
              <a:rPr lang="en-US" dirty="0" smtClean="0"/>
              <a:t>Objective:</a:t>
            </a:r>
            <a:br>
              <a:rPr lang="en-US" dirty="0" smtClean="0"/>
            </a:br>
            <a:r>
              <a:rPr lang="en-US" b="1" dirty="0" smtClean="0"/>
              <a:t>The Middle East</a:t>
            </a:r>
            <a:endParaRPr lang="en-US" dirty="0"/>
          </a:p>
        </p:txBody>
      </p:sp>
      <p:sp>
        <p:nvSpPr>
          <p:cNvPr id="3" name="Subtitle 2"/>
          <p:cNvSpPr>
            <a:spLocks noGrp="1"/>
          </p:cNvSpPr>
          <p:nvPr>
            <p:ph type="subTitle" idx="1"/>
          </p:nvPr>
        </p:nvSpPr>
        <p:spPr>
          <a:xfrm>
            <a:off x="609600" y="2057400"/>
            <a:ext cx="7848600" cy="3581400"/>
          </a:xfrm>
        </p:spPr>
        <p:txBody>
          <a:bodyPr/>
          <a:lstStyle/>
          <a:p>
            <a:r>
              <a:rPr lang="en-US" b="1" dirty="0" smtClean="0">
                <a:solidFill>
                  <a:schemeClr val="tx1"/>
                </a:solidFill>
              </a:rPr>
              <a:t>WHII.14c</a:t>
            </a:r>
          </a:p>
          <a:p>
            <a:r>
              <a:rPr lang="en-US" dirty="0" smtClean="0">
                <a:solidFill>
                  <a:schemeClr val="tx1"/>
                </a:solidFill>
              </a:rPr>
              <a:t>TSWDK of political, economic, social, and cultural aspects of independence movements and development efforts by describing the end of the mandate system and the creation of states in the Middle East.</a:t>
            </a:r>
            <a:endParaRPr lang="en-US" dirty="0">
              <a:solidFill>
                <a:schemeClr val="tx1"/>
              </a:solidFill>
            </a:endParaRPr>
          </a:p>
        </p:txBody>
      </p:sp>
    </p:spTree>
    <p:extLst>
      <p:ext uri="{BB962C8B-B14F-4D97-AF65-F5344CB8AC3E}">
        <p14:creationId xmlns:p14="http://schemas.microsoft.com/office/powerpoint/2010/main" val="12785731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Israel_Palestine_Fl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235" y="651073"/>
            <a:ext cx="8889365" cy="55558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British Mandates</a:t>
            </a:r>
            <a:endParaRPr lang="en-US" dirty="0"/>
          </a:p>
        </p:txBody>
      </p:sp>
      <p:sp>
        <p:nvSpPr>
          <p:cNvPr id="3" name="Content Placeholder 2"/>
          <p:cNvSpPr>
            <a:spLocks noGrp="1"/>
          </p:cNvSpPr>
          <p:nvPr>
            <p:ph sz="half" idx="1"/>
          </p:nvPr>
        </p:nvSpPr>
        <p:spPr/>
        <p:txBody>
          <a:bodyPr/>
          <a:lstStyle/>
          <a:p>
            <a:pPr marL="0" indent="0">
              <a:buNone/>
            </a:pPr>
            <a:r>
              <a:rPr lang="en-US" dirty="0" smtClean="0"/>
              <a:t>Iraq</a:t>
            </a:r>
          </a:p>
          <a:p>
            <a:r>
              <a:rPr lang="en-US" dirty="0" smtClean="0"/>
              <a:t>Granted independence in 1932</a:t>
            </a:r>
            <a:endParaRPr lang="en-US" dirty="0"/>
          </a:p>
        </p:txBody>
      </p:sp>
      <p:pic>
        <p:nvPicPr>
          <p:cNvPr id="7" name="Picture 2" descr="C:\Users\hahecht\Desktop\Iraq.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173271"/>
            <a:ext cx="4038600" cy="3379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2713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Israel_Palestine_Fl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235" y="651073"/>
            <a:ext cx="8889365" cy="55558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British Mandates</a:t>
            </a:r>
            <a:endParaRPr lang="en-US" dirty="0"/>
          </a:p>
        </p:txBody>
      </p:sp>
      <p:sp>
        <p:nvSpPr>
          <p:cNvPr id="3" name="Content Placeholder 2"/>
          <p:cNvSpPr>
            <a:spLocks noGrp="1"/>
          </p:cNvSpPr>
          <p:nvPr>
            <p:ph sz="half" idx="1"/>
          </p:nvPr>
        </p:nvSpPr>
        <p:spPr/>
        <p:txBody>
          <a:bodyPr>
            <a:normAutofit/>
          </a:bodyPr>
          <a:lstStyle/>
          <a:p>
            <a:pPr marL="0" indent="0">
              <a:buNone/>
            </a:pPr>
            <a:r>
              <a:rPr lang="en-US" sz="2500" dirty="0" smtClean="0"/>
              <a:t>Palestine/Israel</a:t>
            </a:r>
          </a:p>
        </p:txBody>
      </p:sp>
      <p:pic>
        <p:nvPicPr>
          <p:cNvPr id="6" name="Picture 2" descr="C:\Users\hahecht\Desktop\middleeast.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173271"/>
            <a:ext cx="4038600" cy="3379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8513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Israel_Palestine_Fl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235" y="651073"/>
            <a:ext cx="8889365" cy="55558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British Mandates</a:t>
            </a:r>
            <a:endParaRPr lang="en-US" dirty="0"/>
          </a:p>
        </p:txBody>
      </p:sp>
      <p:sp>
        <p:nvSpPr>
          <p:cNvPr id="3" name="Content Placeholder 2"/>
          <p:cNvSpPr>
            <a:spLocks noGrp="1"/>
          </p:cNvSpPr>
          <p:nvPr>
            <p:ph sz="half" idx="1"/>
          </p:nvPr>
        </p:nvSpPr>
        <p:spPr/>
        <p:txBody>
          <a:bodyPr>
            <a:normAutofit/>
          </a:bodyPr>
          <a:lstStyle/>
          <a:p>
            <a:pPr marL="0" indent="0">
              <a:buNone/>
            </a:pPr>
            <a:r>
              <a:rPr lang="en-US" sz="2500" dirty="0" smtClean="0"/>
              <a:t>Palestine/Israel</a:t>
            </a:r>
          </a:p>
        </p:txBody>
      </p:sp>
      <p:pic>
        <p:nvPicPr>
          <p:cNvPr id="7" name="Picture 2" descr="C:\Users\hahecht\Desktop\Israel.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173271"/>
            <a:ext cx="4038600" cy="3379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9801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Israel_Palestine_Fl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235" y="651073"/>
            <a:ext cx="8889365" cy="55558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FYI</a:t>
            </a:r>
            <a:endParaRPr lang="en-US" dirty="0"/>
          </a:p>
        </p:txBody>
      </p:sp>
      <p:pic>
        <p:nvPicPr>
          <p:cNvPr id="5" name="Picture 2" descr="C:\Users\hahecht\Desktop\sizeisraelus.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70488" y="1160041"/>
            <a:ext cx="5139911" cy="5697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6195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Israel_Palestine_Fl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235" y="651073"/>
            <a:ext cx="8889365" cy="55558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British Mandates</a:t>
            </a:r>
            <a:endParaRPr lang="en-US" dirty="0"/>
          </a:p>
        </p:txBody>
      </p:sp>
      <p:sp>
        <p:nvSpPr>
          <p:cNvPr id="3" name="Content Placeholder 2"/>
          <p:cNvSpPr>
            <a:spLocks noGrp="1"/>
          </p:cNvSpPr>
          <p:nvPr>
            <p:ph sz="half" idx="1"/>
          </p:nvPr>
        </p:nvSpPr>
        <p:spPr/>
        <p:txBody>
          <a:bodyPr>
            <a:normAutofit/>
          </a:bodyPr>
          <a:lstStyle/>
          <a:p>
            <a:pPr marL="0" indent="0">
              <a:buNone/>
            </a:pPr>
            <a:r>
              <a:rPr lang="en-US" sz="2500" dirty="0" smtClean="0"/>
              <a:t>Palestine/Israel</a:t>
            </a:r>
          </a:p>
          <a:p>
            <a:r>
              <a:rPr lang="en-US" sz="2500" dirty="0" smtClean="0"/>
              <a:t>Jews from Europe immigrated to Palestine beginning in the 1880s; intensified after WWII</a:t>
            </a:r>
          </a:p>
          <a:p>
            <a:r>
              <a:rPr lang="en-US" sz="2500" dirty="0" smtClean="0"/>
              <a:t>Britain withdrew in 1947, proposing a plan for independent Arab and Jewish states</a:t>
            </a:r>
            <a:endParaRPr lang="en-US" sz="2500" dirty="0"/>
          </a:p>
        </p:txBody>
      </p:sp>
      <p:pic>
        <p:nvPicPr>
          <p:cNvPr id="7" name="Picture 2" descr="C:\Users\hahecht\Desktop\Israel.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173271"/>
            <a:ext cx="4038600" cy="3379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41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Israel_Palestine_Fl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235" y="651073"/>
            <a:ext cx="8889365" cy="55558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British Mandates</a:t>
            </a:r>
            <a:endParaRPr lang="en-US" dirty="0"/>
          </a:p>
        </p:txBody>
      </p:sp>
      <p:sp>
        <p:nvSpPr>
          <p:cNvPr id="3" name="Content Placeholder 2"/>
          <p:cNvSpPr>
            <a:spLocks noGrp="1"/>
          </p:cNvSpPr>
          <p:nvPr>
            <p:ph sz="half" idx="1"/>
          </p:nvPr>
        </p:nvSpPr>
        <p:spPr>
          <a:xfrm>
            <a:off x="457200" y="1600200"/>
            <a:ext cx="4038600" cy="5105400"/>
          </a:xfrm>
        </p:spPr>
        <p:txBody>
          <a:bodyPr>
            <a:noAutofit/>
          </a:bodyPr>
          <a:lstStyle/>
          <a:p>
            <a:pPr marL="0" indent="0">
              <a:buNone/>
            </a:pPr>
            <a:r>
              <a:rPr lang="en-US" sz="1800" dirty="0" smtClean="0"/>
              <a:t>Palestine/Israel (continued)</a:t>
            </a:r>
          </a:p>
          <a:p>
            <a:r>
              <a:rPr lang="en-US" sz="1800" dirty="0" smtClean="0"/>
              <a:t>May 1948</a:t>
            </a:r>
          </a:p>
          <a:p>
            <a:pPr lvl="1"/>
            <a:r>
              <a:rPr lang="en-US" sz="1800" dirty="0" smtClean="0"/>
              <a:t>State of Israel declared; War for Independence begins</a:t>
            </a:r>
          </a:p>
        </p:txBody>
      </p:sp>
      <p:pic>
        <p:nvPicPr>
          <p:cNvPr id="6" name="Picture 2" descr="C:\Users\hahecht\Desktop\israel-born-in-a-day.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62500" y="2601119"/>
            <a:ext cx="3810000" cy="252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47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Israel_Palestine_Fl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235" y="651073"/>
            <a:ext cx="8889365" cy="55558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British Mandates</a:t>
            </a:r>
            <a:endParaRPr lang="en-US" dirty="0"/>
          </a:p>
        </p:txBody>
      </p:sp>
      <p:sp>
        <p:nvSpPr>
          <p:cNvPr id="3" name="Content Placeholder 2"/>
          <p:cNvSpPr>
            <a:spLocks noGrp="1"/>
          </p:cNvSpPr>
          <p:nvPr>
            <p:ph sz="half" idx="1"/>
          </p:nvPr>
        </p:nvSpPr>
        <p:spPr>
          <a:xfrm>
            <a:off x="457200" y="1600200"/>
            <a:ext cx="4038600" cy="5105400"/>
          </a:xfrm>
        </p:spPr>
        <p:txBody>
          <a:bodyPr>
            <a:noAutofit/>
          </a:bodyPr>
          <a:lstStyle/>
          <a:p>
            <a:pPr marL="0" indent="0">
              <a:buNone/>
            </a:pPr>
            <a:r>
              <a:rPr lang="en-US" sz="1800" dirty="0" smtClean="0"/>
              <a:t>Palestine/Israel (continued)</a:t>
            </a:r>
          </a:p>
          <a:p>
            <a:r>
              <a:rPr lang="en-US" sz="1800" dirty="0" smtClean="0"/>
              <a:t>May 1948</a:t>
            </a:r>
          </a:p>
          <a:p>
            <a:pPr lvl="1"/>
            <a:r>
              <a:rPr lang="en-US" sz="1800" dirty="0" smtClean="0"/>
              <a:t>State of Israel declared; War for Independence begins</a:t>
            </a:r>
          </a:p>
          <a:p>
            <a:pPr lvl="1"/>
            <a:r>
              <a:rPr lang="en-US" sz="1800" dirty="0" smtClean="0"/>
              <a:t>After UN partitions Palestine into an Arab and Jewish state, British troops withdraw from Palestine.</a:t>
            </a:r>
          </a:p>
          <a:p>
            <a:pPr lvl="1"/>
            <a:r>
              <a:rPr lang="en-US" sz="1800" dirty="0" smtClean="0"/>
              <a:t>Egypt, Syria, Jordan, Lebanon, Iraq, and Saudi Arabia attacked Israel in an attempt to “drive them into the sea.”</a:t>
            </a:r>
          </a:p>
        </p:txBody>
      </p:sp>
      <p:pic>
        <p:nvPicPr>
          <p:cNvPr id="7" name="Picture 2" descr="C:\Users\hahecht\Desktop\MFAJ0d1q0.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207877" y="1600200"/>
            <a:ext cx="2919246"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34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Israel_Palestine_Fl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235" y="651073"/>
            <a:ext cx="8889365" cy="55558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British Mandates</a:t>
            </a:r>
            <a:endParaRPr lang="en-US" dirty="0"/>
          </a:p>
        </p:txBody>
      </p:sp>
      <p:sp>
        <p:nvSpPr>
          <p:cNvPr id="3" name="Content Placeholder 2"/>
          <p:cNvSpPr>
            <a:spLocks noGrp="1"/>
          </p:cNvSpPr>
          <p:nvPr>
            <p:ph sz="half" idx="1"/>
          </p:nvPr>
        </p:nvSpPr>
        <p:spPr>
          <a:xfrm>
            <a:off x="457200" y="1600200"/>
            <a:ext cx="4038600" cy="5105400"/>
          </a:xfrm>
        </p:spPr>
        <p:txBody>
          <a:bodyPr>
            <a:noAutofit/>
          </a:bodyPr>
          <a:lstStyle/>
          <a:p>
            <a:pPr marL="0" indent="0">
              <a:buNone/>
            </a:pPr>
            <a:r>
              <a:rPr lang="en-US" sz="1800" dirty="0" smtClean="0"/>
              <a:t>Palestine/Israel (continued)</a:t>
            </a:r>
          </a:p>
          <a:p>
            <a:r>
              <a:rPr lang="en-US" sz="1800" dirty="0" smtClean="0"/>
              <a:t>May 1948</a:t>
            </a:r>
          </a:p>
          <a:p>
            <a:pPr lvl="1"/>
            <a:r>
              <a:rPr lang="en-US" sz="1800" dirty="0" smtClean="0"/>
              <a:t>State of Israel declared; War for Independence begins</a:t>
            </a:r>
          </a:p>
          <a:p>
            <a:pPr lvl="1"/>
            <a:r>
              <a:rPr lang="en-US" sz="1800" dirty="0" smtClean="0"/>
              <a:t>After UN partitions Palestine into an Arab and Jewish state, British troops withdraw from Palestine.</a:t>
            </a:r>
          </a:p>
          <a:p>
            <a:pPr lvl="1"/>
            <a:r>
              <a:rPr lang="en-US" sz="1800" dirty="0" smtClean="0"/>
              <a:t>Egypt, Syria, Jordan, Lebanon, Iraq, and Saudi Arabia attacked Israel in an attempt to “drive them into the sea.”</a:t>
            </a:r>
          </a:p>
          <a:p>
            <a:pPr lvl="1"/>
            <a:r>
              <a:rPr lang="en-US" sz="1800" dirty="0" smtClean="0"/>
              <a:t>Israel succeeds at not only pushing them back but also in expanding their territory over the original UN partition.</a:t>
            </a:r>
            <a:endParaRPr lang="en-US" sz="1800" dirty="0"/>
          </a:p>
        </p:txBody>
      </p:sp>
      <p:pic>
        <p:nvPicPr>
          <p:cNvPr id="8" name="Picture 2" descr="C:\Users\hahecht\Desktop\MFAJ0d2e0.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205440" y="1600200"/>
            <a:ext cx="2924119"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3872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Israel_Palestine_Fl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235" y="651073"/>
            <a:ext cx="8889365" cy="55558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British Mandates</a:t>
            </a:r>
            <a:endParaRPr lang="en-US" dirty="0"/>
          </a:p>
        </p:txBody>
      </p:sp>
      <p:sp>
        <p:nvSpPr>
          <p:cNvPr id="3" name="Content Placeholder 2"/>
          <p:cNvSpPr>
            <a:spLocks noGrp="1"/>
          </p:cNvSpPr>
          <p:nvPr>
            <p:ph sz="half" idx="1"/>
          </p:nvPr>
        </p:nvSpPr>
        <p:spPr>
          <a:xfrm>
            <a:off x="457200" y="1600200"/>
            <a:ext cx="4038600" cy="4953000"/>
          </a:xfrm>
        </p:spPr>
        <p:txBody>
          <a:bodyPr>
            <a:normAutofit/>
          </a:bodyPr>
          <a:lstStyle/>
          <a:p>
            <a:pPr marL="0" indent="0">
              <a:buNone/>
            </a:pPr>
            <a:r>
              <a:rPr lang="en-US" sz="2000" dirty="0" smtClean="0"/>
              <a:t>Palestine/Israel (continued)</a:t>
            </a:r>
          </a:p>
          <a:p>
            <a:r>
              <a:rPr lang="en-US" sz="2000" dirty="0" smtClean="0"/>
              <a:t>Six Day War, 1967</a:t>
            </a:r>
          </a:p>
          <a:p>
            <a:pPr lvl="1"/>
            <a:r>
              <a:rPr lang="en-US" sz="2000" dirty="0" smtClean="0"/>
              <a:t>After Egypt closed some waterways essential to Israeli shipping (as well as reiterating Egypt’s desire to destroy Israel), Israel attacks Egypt (and Syria and Jordan – alliance).</a:t>
            </a:r>
          </a:p>
        </p:txBody>
      </p:sp>
      <p:pic>
        <p:nvPicPr>
          <p:cNvPr id="6" name="Picture 2" descr="C:\Users\hahecht\Desktop\MFAJ0d2e0.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205440" y="1600200"/>
            <a:ext cx="2924119"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47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Israel_Palestine_Fl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235" y="651073"/>
            <a:ext cx="8889365" cy="55558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British Mandates</a:t>
            </a:r>
            <a:endParaRPr lang="en-US" dirty="0"/>
          </a:p>
        </p:txBody>
      </p:sp>
      <p:sp>
        <p:nvSpPr>
          <p:cNvPr id="3" name="Content Placeholder 2"/>
          <p:cNvSpPr>
            <a:spLocks noGrp="1"/>
          </p:cNvSpPr>
          <p:nvPr>
            <p:ph sz="half" idx="1"/>
          </p:nvPr>
        </p:nvSpPr>
        <p:spPr>
          <a:xfrm>
            <a:off x="457200" y="1600200"/>
            <a:ext cx="4038600" cy="4953000"/>
          </a:xfrm>
        </p:spPr>
        <p:txBody>
          <a:bodyPr>
            <a:normAutofit/>
          </a:bodyPr>
          <a:lstStyle/>
          <a:p>
            <a:pPr marL="0" indent="0">
              <a:buNone/>
            </a:pPr>
            <a:r>
              <a:rPr lang="en-US" sz="2000" dirty="0" smtClean="0"/>
              <a:t>Palestine/Israel (continued)</a:t>
            </a:r>
          </a:p>
          <a:p>
            <a:r>
              <a:rPr lang="en-US" sz="2000" dirty="0" smtClean="0"/>
              <a:t>Six Day War, 1967</a:t>
            </a:r>
          </a:p>
          <a:p>
            <a:pPr lvl="1"/>
            <a:r>
              <a:rPr lang="en-US" sz="2000" dirty="0" smtClean="0"/>
              <a:t>After Egypt closed some waterways essential to Israeli shipping (as well as reiterating Egypt’s desire to destroy Israel), Israel attacks Egypt (and Syria and Jordan – alliance).</a:t>
            </a:r>
          </a:p>
          <a:p>
            <a:pPr lvl="1"/>
            <a:r>
              <a:rPr lang="en-US" sz="2000" dirty="0" smtClean="0"/>
              <a:t>Israel succeeds and takes control of </a:t>
            </a:r>
          </a:p>
          <a:p>
            <a:pPr lvl="2"/>
            <a:r>
              <a:rPr lang="en-US" sz="1600" dirty="0" smtClean="0"/>
              <a:t>the Sinai Peninsula from Egypt </a:t>
            </a:r>
          </a:p>
          <a:p>
            <a:pPr lvl="2"/>
            <a:r>
              <a:rPr lang="en-US" sz="1600" dirty="0" smtClean="0"/>
              <a:t>the West Bank from Jordan </a:t>
            </a:r>
          </a:p>
          <a:p>
            <a:pPr lvl="2"/>
            <a:r>
              <a:rPr lang="en-US" sz="1600" dirty="0" smtClean="0"/>
              <a:t>the Golan Heights </a:t>
            </a:r>
            <a:r>
              <a:rPr lang="en-US" sz="1600" dirty="0"/>
              <a:t>f</a:t>
            </a:r>
            <a:r>
              <a:rPr lang="en-US" sz="1600" dirty="0" smtClean="0"/>
              <a:t>rom Syria</a:t>
            </a:r>
            <a:endParaRPr lang="en-US" sz="1600" dirty="0"/>
          </a:p>
        </p:txBody>
      </p:sp>
      <p:pic>
        <p:nvPicPr>
          <p:cNvPr id="7" name="Picture 3" descr="C:\Users\hahecht\Desktop\MFAJ0d1v0.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200542" y="1600200"/>
            <a:ext cx="2933915"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27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Israel_Palestine_Fl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235" y="651073"/>
            <a:ext cx="8889365" cy="55558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Middle East</a:t>
            </a:r>
            <a:endParaRPr lang="en-US" dirty="0"/>
          </a:p>
        </p:txBody>
      </p:sp>
      <p:sp>
        <p:nvSpPr>
          <p:cNvPr id="3" name="Content Placeholder 2"/>
          <p:cNvSpPr>
            <a:spLocks noGrp="1"/>
          </p:cNvSpPr>
          <p:nvPr>
            <p:ph idx="1"/>
          </p:nvPr>
        </p:nvSpPr>
        <p:spPr/>
        <p:txBody>
          <a:bodyPr/>
          <a:lstStyle/>
          <a:p>
            <a:r>
              <a:rPr lang="en-US" dirty="0" smtClean="0"/>
              <a:t>Egypt</a:t>
            </a:r>
          </a:p>
          <a:p>
            <a:r>
              <a:rPr lang="en-US" dirty="0" smtClean="0"/>
              <a:t>French Mandates</a:t>
            </a:r>
          </a:p>
          <a:p>
            <a:r>
              <a:rPr lang="en-US" dirty="0" smtClean="0"/>
              <a:t>British Mandates</a:t>
            </a:r>
            <a:endParaRPr lang="en-US" dirty="0"/>
          </a:p>
        </p:txBody>
      </p:sp>
    </p:spTree>
    <p:extLst>
      <p:ext uri="{BB962C8B-B14F-4D97-AF65-F5344CB8AC3E}">
        <p14:creationId xmlns:p14="http://schemas.microsoft.com/office/powerpoint/2010/main" val="19187259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Israel_Palestine_Fl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235" y="651073"/>
            <a:ext cx="8889365" cy="55558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British Mandates</a:t>
            </a:r>
            <a:endParaRPr lang="en-US" dirty="0"/>
          </a:p>
        </p:txBody>
      </p:sp>
      <p:sp>
        <p:nvSpPr>
          <p:cNvPr id="3" name="Content Placeholder 2"/>
          <p:cNvSpPr>
            <a:spLocks noGrp="1"/>
          </p:cNvSpPr>
          <p:nvPr>
            <p:ph sz="half" idx="1"/>
          </p:nvPr>
        </p:nvSpPr>
        <p:spPr/>
        <p:txBody>
          <a:bodyPr>
            <a:normAutofit/>
          </a:bodyPr>
          <a:lstStyle/>
          <a:p>
            <a:pPr marL="0" indent="0">
              <a:buNone/>
            </a:pPr>
            <a:r>
              <a:rPr lang="en-US" sz="2000" dirty="0" smtClean="0"/>
              <a:t>Palestine/Israel (continued)</a:t>
            </a:r>
          </a:p>
          <a:p>
            <a:r>
              <a:rPr lang="en-US" sz="2000" dirty="0" smtClean="0"/>
              <a:t>Yom Kippur War, 1973</a:t>
            </a:r>
          </a:p>
          <a:p>
            <a:pPr lvl="1"/>
            <a:r>
              <a:rPr lang="en-US" sz="2000" dirty="0" smtClean="0"/>
              <a:t>On Yom Kippur, the holiest day on the Jewish calendar, Egypt and Syria attack Israeli positions along the Suez Canal and Golan Heights.</a:t>
            </a:r>
          </a:p>
        </p:txBody>
      </p:sp>
      <p:pic>
        <p:nvPicPr>
          <p:cNvPr id="6" name="Picture 3" descr="C:\Users\hahecht\Desktop\MFAJ0d1v0.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200542" y="1600200"/>
            <a:ext cx="2933915"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50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Israel_Palestine_Fl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235" y="651073"/>
            <a:ext cx="8889365" cy="55558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British Mandates</a:t>
            </a:r>
            <a:endParaRPr lang="en-US" dirty="0"/>
          </a:p>
        </p:txBody>
      </p:sp>
      <p:sp>
        <p:nvSpPr>
          <p:cNvPr id="3" name="Content Placeholder 2"/>
          <p:cNvSpPr>
            <a:spLocks noGrp="1"/>
          </p:cNvSpPr>
          <p:nvPr>
            <p:ph sz="half" idx="1"/>
          </p:nvPr>
        </p:nvSpPr>
        <p:spPr/>
        <p:txBody>
          <a:bodyPr>
            <a:normAutofit/>
          </a:bodyPr>
          <a:lstStyle/>
          <a:p>
            <a:pPr marL="0" indent="0">
              <a:buNone/>
            </a:pPr>
            <a:r>
              <a:rPr lang="en-US" sz="2000" dirty="0" smtClean="0"/>
              <a:t>Palestine/Israel (continued)</a:t>
            </a:r>
          </a:p>
          <a:p>
            <a:r>
              <a:rPr lang="en-US" sz="2000" dirty="0" smtClean="0"/>
              <a:t>Yom Kippur War, 1973</a:t>
            </a:r>
          </a:p>
          <a:p>
            <a:pPr lvl="1"/>
            <a:r>
              <a:rPr lang="en-US" sz="2000" dirty="0" smtClean="0"/>
              <a:t>On Yom Kippur, the holiest day on the Jewish calendar, Egypt and Syria attack Israeli positions along the Suez Canal and Golan Heights.</a:t>
            </a:r>
          </a:p>
          <a:p>
            <a:pPr lvl="1"/>
            <a:r>
              <a:rPr lang="en-US" sz="2000" dirty="0" smtClean="0"/>
              <a:t>Within three weeks, Israel pushed back both armies.</a:t>
            </a:r>
            <a:endParaRPr lang="en-US" sz="2000" dirty="0"/>
          </a:p>
        </p:txBody>
      </p:sp>
      <p:pic>
        <p:nvPicPr>
          <p:cNvPr id="7" name="Picture 2" descr="C:\Users\hahecht\Desktop\MFAJ0d2d0.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63858" y="1600200"/>
            <a:ext cx="300728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5894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Israel_Palestine_Fl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235" y="651073"/>
            <a:ext cx="8889365" cy="55558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British Mandates</a:t>
            </a:r>
            <a:endParaRPr lang="en-US" dirty="0"/>
          </a:p>
        </p:txBody>
      </p:sp>
      <p:sp>
        <p:nvSpPr>
          <p:cNvPr id="3" name="Content Placeholder 2"/>
          <p:cNvSpPr>
            <a:spLocks noGrp="1"/>
          </p:cNvSpPr>
          <p:nvPr>
            <p:ph sz="half" idx="1"/>
          </p:nvPr>
        </p:nvSpPr>
        <p:spPr/>
        <p:txBody>
          <a:bodyPr>
            <a:normAutofit/>
          </a:bodyPr>
          <a:lstStyle/>
          <a:p>
            <a:pPr marL="0" indent="0">
              <a:buNone/>
            </a:pPr>
            <a:r>
              <a:rPr lang="en-US" sz="2000" dirty="0" smtClean="0"/>
              <a:t>Palestine/Israel (continued)</a:t>
            </a:r>
          </a:p>
          <a:p>
            <a:r>
              <a:rPr lang="en-US" sz="2000" dirty="0" smtClean="0"/>
              <a:t>Camp David Accords, 1979</a:t>
            </a:r>
          </a:p>
        </p:txBody>
      </p:sp>
      <p:pic>
        <p:nvPicPr>
          <p:cNvPr id="7" name="Picture 2" descr="C:\Users\hahecht\Desktop\78620-004-AE3D4BEA.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251413"/>
            <a:ext cx="4038600" cy="3223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93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Israel_Palestine_Fl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235" y="651073"/>
            <a:ext cx="8889365" cy="55558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British Mandates</a:t>
            </a:r>
            <a:endParaRPr lang="en-US" dirty="0"/>
          </a:p>
        </p:txBody>
      </p:sp>
      <p:sp>
        <p:nvSpPr>
          <p:cNvPr id="3" name="Content Placeholder 2"/>
          <p:cNvSpPr>
            <a:spLocks noGrp="1"/>
          </p:cNvSpPr>
          <p:nvPr>
            <p:ph sz="half" idx="1"/>
          </p:nvPr>
        </p:nvSpPr>
        <p:spPr/>
        <p:txBody>
          <a:bodyPr>
            <a:normAutofit/>
          </a:bodyPr>
          <a:lstStyle/>
          <a:p>
            <a:pPr marL="0" indent="0">
              <a:buNone/>
            </a:pPr>
            <a:r>
              <a:rPr lang="en-US" sz="2000" dirty="0" smtClean="0"/>
              <a:t>Palestine/Israel (continued)</a:t>
            </a:r>
          </a:p>
          <a:p>
            <a:r>
              <a:rPr lang="en-US" sz="2000" dirty="0" smtClean="0"/>
              <a:t>Camp David Accords, 1979</a:t>
            </a:r>
          </a:p>
          <a:p>
            <a:pPr lvl="1"/>
            <a:r>
              <a:rPr lang="en-US" sz="2000" dirty="0" smtClean="0"/>
              <a:t>Convinced that Egypt cannot defeat Israel, Egyptian President Anwar Sadat signed a peace treaty with Israel.</a:t>
            </a:r>
          </a:p>
        </p:txBody>
      </p:sp>
      <p:pic>
        <p:nvPicPr>
          <p:cNvPr id="8" name="Picture 2" descr="C:\Users\hahecht\Desktop\anwar-sadat.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54214"/>
            <a:ext cx="4038600" cy="3017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3769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Israel_Palestine_Fl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235" y="651073"/>
            <a:ext cx="8889365" cy="55558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British Mandates</a:t>
            </a:r>
            <a:endParaRPr lang="en-US" dirty="0"/>
          </a:p>
        </p:txBody>
      </p:sp>
      <p:sp>
        <p:nvSpPr>
          <p:cNvPr id="3" name="Content Placeholder 2"/>
          <p:cNvSpPr>
            <a:spLocks noGrp="1"/>
          </p:cNvSpPr>
          <p:nvPr>
            <p:ph sz="half" idx="1"/>
          </p:nvPr>
        </p:nvSpPr>
        <p:spPr/>
        <p:txBody>
          <a:bodyPr>
            <a:normAutofit/>
          </a:bodyPr>
          <a:lstStyle/>
          <a:p>
            <a:pPr marL="0" indent="0">
              <a:buNone/>
            </a:pPr>
            <a:r>
              <a:rPr lang="en-US" sz="2000" dirty="0" smtClean="0"/>
              <a:t>Palestine/Israel (continued)</a:t>
            </a:r>
          </a:p>
          <a:p>
            <a:r>
              <a:rPr lang="en-US" sz="2000" dirty="0" smtClean="0"/>
              <a:t>Camp David Accords, 1979</a:t>
            </a:r>
          </a:p>
          <a:p>
            <a:pPr lvl="1"/>
            <a:r>
              <a:rPr lang="en-US" sz="2000" dirty="0" smtClean="0"/>
              <a:t>Convinced that Egypt cannot defeat Israel, Egyptian President Anwar Sadat signed a peace treaty with Israel.</a:t>
            </a:r>
          </a:p>
          <a:p>
            <a:pPr lvl="1"/>
            <a:r>
              <a:rPr lang="en-US" sz="2000" dirty="0" smtClean="0"/>
              <a:t>Egypt becomes first Arab nation to have peace with Israel.</a:t>
            </a:r>
            <a:endParaRPr lang="en-US" sz="2000" dirty="0"/>
          </a:p>
        </p:txBody>
      </p:sp>
      <p:pic>
        <p:nvPicPr>
          <p:cNvPr id="8" name="Picture 2" descr="C:\Users\hahecht\Desktop\sinai82.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212726" y="1600200"/>
            <a:ext cx="290954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3769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Israel_Palestine_Fl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235" y="651073"/>
            <a:ext cx="8889365" cy="55558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British Mandates</a:t>
            </a:r>
            <a:endParaRPr lang="en-US" dirty="0"/>
          </a:p>
        </p:txBody>
      </p:sp>
      <p:sp>
        <p:nvSpPr>
          <p:cNvPr id="3" name="Content Placeholder 2"/>
          <p:cNvSpPr>
            <a:spLocks noGrp="1"/>
          </p:cNvSpPr>
          <p:nvPr>
            <p:ph sz="half" idx="1"/>
          </p:nvPr>
        </p:nvSpPr>
        <p:spPr/>
        <p:txBody>
          <a:bodyPr>
            <a:normAutofit/>
          </a:bodyPr>
          <a:lstStyle/>
          <a:p>
            <a:pPr marL="0" indent="0">
              <a:buNone/>
            </a:pPr>
            <a:r>
              <a:rPr lang="en-US" sz="2000" dirty="0" smtClean="0"/>
              <a:t>Palestine/Israel (continued)</a:t>
            </a:r>
          </a:p>
          <a:p>
            <a:r>
              <a:rPr lang="en-US" sz="2000" dirty="0" smtClean="0"/>
              <a:t>Golda Meir</a:t>
            </a:r>
          </a:p>
          <a:p>
            <a:pPr lvl="1"/>
            <a:r>
              <a:rPr lang="en-US" sz="2000" dirty="0" smtClean="0"/>
              <a:t>Prime Minister of Israel 1969-1974</a:t>
            </a:r>
          </a:p>
          <a:p>
            <a:pPr lvl="1"/>
            <a:r>
              <a:rPr lang="en-US" sz="2000" dirty="0" smtClean="0"/>
              <a:t>After initial setbacks, led Israel to victory in Yom Kippur War</a:t>
            </a:r>
          </a:p>
          <a:p>
            <a:pPr lvl="1"/>
            <a:r>
              <a:rPr lang="en-US" sz="2000" dirty="0" smtClean="0"/>
              <a:t>Sought support of United States</a:t>
            </a:r>
            <a:endParaRPr lang="en-US" sz="2000" dirty="0"/>
          </a:p>
        </p:txBody>
      </p:sp>
      <p:pic>
        <p:nvPicPr>
          <p:cNvPr id="6" name="Picture 2" descr="C:\Users\hahecht\Desktop\220px-Golda_Meir_03265u.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24400" y="1301822"/>
            <a:ext cx="3868190" cy="5098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06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Israel_Palestine_Fl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235" y="651073"/>
            <a:ext cx="8889365" cy="55558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The mandate system established after WWI was phased out after WWII.</a:t>
            </a:r>
          </a:p>
          <a:p>
            <a:r>
              <a:rPr lang="en-US" dirty="0" smtClean="0"/>
              <a:t>With the end of the mandates, new states were created in the Middle East.</a:t>
            </a:r>
          </a:p>
          <a:p>
            <a:r>
              <a:rPr lang="en-US" dirty="0" smtClean="0"/>
              <a:t>Resulted in Middle East conflicts created by religious differences.</a:t>
            </a:r>
            <a:endParaRPr lang="en-US" dirty="0"/>
          </a:p>
        </p:txBody>
      </p:sp>
    </p:spTree>
    <p:extLst>
      <p:ext uri="{BB962C8B-B14F-4D97-AF65-F5344CB8AC3E}">
        <p14:creationId xmlns:p14="http://schemas.microsoft.com/office/powerpoint/2010/main" val="3791596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Israel_Palestine_Fl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235" y="651073"/>
            <a:ext cx="8889365" cy="55558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851294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Israel_Palestine_Fl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235" y="651073"/>
            <a:ext cx="8889365" cy="55558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17647357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Israel_Palestine_Fl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235" y="651073"/>
            <a:ext cx="8889365" cy="55558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593378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Israel_Palestine_Fl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235" y="651073"/>
            <a:ext cx="8889365" cy="55558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Egypt</a:t>
            </a:r>
            <a:endParaRPr lang="en-US" dirty="0"/>
          </a:p>
        </p:txBody>
      </p:sp>
      <p:sp>
        <p:nvSpPr>
          <p:cNvPr id="3" name="Content Placeholder 2"/>
          <p:cNvSpPr>
            <a:spLocks noGrp="1"/>
          </p:cNvSpPr>
          <p:nvPr>
            <p:ph sz="half" idx="1"/>
          </p:nvPr>
        </p:nvSpPr>
        <p:spPr/>
        <p:txBody>
          <a:bodyPr>
            <a:normAutofit/>
          </a:bodyPr>
          <a:lstStyle/>
          <a:p>
            <a:pPr marL="0" indent="0">
              <a:buNone/>
            </a:pPr>
            <a:r>
              <a:rPr lang="en-US" sz="2500" dirty="0" smtClean="0"/>
              <a:t>?</a:t>
            </a:r>
            <a:endParaRPr lang="en-US" sz="2500" dirty="0"/>
          </a:p>
        </p:txBody>
      </p:sp>
      <p:pic>
        <p:nvPicPr>
          <p:cNvPr id="6" name="Picture 2" descr="C:\Users\hahecht\Desktop\middleeast.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173271"/>
            <a:ext cx="4038600" cy="3379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01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Israel_Palestine_Fl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235" y="651073"/>
            <a:ext cx="8889365" cy="55558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Egypt</a:t>
            </a:r>
            <a:endParaRPr lang="en-US" dirty="0"/>
          </a:p>
        </p:txBody>
      </p:sp>
      <p:sp>
        <p:nvSpPr>
          <p:cNvPr id="3" name="Content Placeholder 2"/>
          <p:cNvSpPr>
            <a:spLocks noGrp="1"/>
          </p:cNvSpPr>
          <p:nvPr>
            <p:ph sz="half" idx="1"/>
          </p:nvPr>
        </p:nvSpPr>
        <p:spPr/>
        <p:txBody>
          <a:bodyPr>
            <a:normAutofit/>
          </a:bodyPr>
          <a:lstStyle/>
          <a:p>
            <a:pPr marL="0" indent="0">
              <a:buNone/>
            </a:pPr>
            <a:r>
              <a:rPr lang="en-US" sz="2500" dirty="0" smtClean="0"/>
              <a:t>British Rule</a:t>
            </a:r>
          </a:p>
        </p:txBody>
      </p:sp>
      <p:pic>
        <p:nvPicPr>
          <p:cNvPr id="7" name="Picture 2" descr="C:\Users\hahecht\Desktop\Egypt.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173271"/>
            <a:ext cx="4038600" cy="3379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34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Israel_Palestine_Fl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235" y="651073"/>
            <a:ext cx="8889365" cy="55558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Egypt</a:t>
            </a:r>
            <a:endParaRPr lang="en-US" dirty="0"/>
          </a:p>
        </p:txBody>
      </p:sp>
      <p:sp>
        <p:nvSpPr>
          <p:cNvPr id="3" name="Content Placeholder 2"/>
          <p:cNvSpPr>
            <a:spLocks noGrp="1"/>
          </p:cNvSpPr>
          <p:nvPr>
            <p:ph sz="half" idx="1"/>
          </p:nvPr>
        </p:nvSpPr>
        <p:spPr/>
        <p:txBody>
          <a:bodyPr>
            <a:normAutofit/>
          </a:bodyPr>
          <a:lstStyle/>
          <a:p>
            <a:pPr marL="0" indent="0">
              <a:buNone/>
            </a:pPr>
            <a:r>
              <a:rPr lang="en-US" sz="2500" dirty="0" smtClean="0"/>
              <a:t>British Rule</a:t>
            </a:r>
          </a:p>
          <a:p>
            <a:r>
              <a:rPr lang="en-US" sz="2500" dirty="0" smtClean="0"/>
              <a:t>While under British control, Egyptian government headed by King Farouk I.  Corrupt and inefficient.</a:t>
            </a:r>
          </a:p>
        </p:txBody>
      </p:sp>
      <p:pic>
        <p:nvPicPr>
          <p:cNvPr id="8" name="Picture 2" descr="C:\Users\hahecht\Desktop\220px-Kingfarouk1948.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270500" y="1754981"/>
            <a:ext cx="2794000" cy="421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346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Israel_Palestine_Fl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235" y="651073"/>
            <a:ext cx="8889365" cy="55558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Egypt</a:t>
            </a:r>
            <a:endParaRPr lang="en-US" dirty="0"/>
          </a:p>
        </p:txBody>
      </p:sp>
      <p:sp>
        <p:nvSpPr>
          <p:cNvPr id="3" name="Content Placeholder 2"/>
          <p:cNvSpPr>
            <a:spLocks noGrp="1"/>
          </p:cNvSpPr>
          <p:nvPr>
            <p:ph sz="half" idx="1"/>
          </p:nvPr>
        </p:nvSpPr>
        <p:spPr/>
        <p:txBody>
          <a:bodyPr>
            <a:normAutofit/>
          </a:bodyPr>
          <a:lstStyle/>
          <a:p>
            <a:pPr marL="0" indent="0">
              <a:buNone/>
            </a:pPr>
            <a:r>
              <a:rPr lang="en-US" sz="2500" dirty="0" smtClean="0"/>
              <a:t>British Rule</a:t>
            </a:r>
          </a:p>
          <a:p>
            <a:r>
              <a:rPr lang="en-US" sz="2500" dirty="0" smtClean="0"/>
              <a:t>While under British control, Egyptian government headed by King Farouk I.  Corrupt and inefficient.</a:t>
            </a:r>
          </a:p>
          <a:p>
            <a:r>
              <a:rPr lang="en-US" sz="2500" dirty="0" smtClean="0"/>
              <a:t>1952, a group of army leaders toppled monarchy and made Egypt a republic.</a:t>
            </a:r>
            <a:endParaRPr lang="en-US" sz="2500" dirty="0"/>
          </a:p>
        </p:txBody>
      </p:sp>
      <p:pic>
        <p:nvPicPr>
          <p:cNvPr id="8" name="Picture 2" descr="C:\Users\hahecht\Desktop\220px-Nasser_cheered_by_supporters_in_1956.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77526" y="2362200"/>
            <a:ext cx="4185474" cy="3005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346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Israel_Palestine_Fl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235" y="651073"/>
            <a:ext cx="8889365" cy="55558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Egypt</a:t>
            </a:r>
            <a:endParaRPr lang="en-US" dirty="0"/>
          </a:p>
        </p:txBody>
      </p:sp>
      <p:sp>
        <p:nvSpPr>
          <p:cNvPr id="3" name="Content Placeholder 2"/>
          <p:cNvSpPr>
            <a:spLocks noGrp="1"/>
          </p:cNvSpPr>
          <p:nvPr>
            <p:ph sz="half" idx="1"/>
          </p:nvPr>
        </p:nvSpPr>
        <p:spPr>
          <a:xfrm>
            <a:off x="102235" y="1295400"/>
            <a:ext cx="4393565" cy="5410200"/>
          </a:xfrm>
        </p:spPr>
        <p:txBody>
          <a:bodyPr>
            <a:noAutofit/>
          </a:bodyPr>
          <a:lstStyle/>
          <a:p>
            <a:pPr marL="0" indent="0">
              <a:buNone/>
            </a:pPr>
            <a:r>
              <a:rPr lang="en-US" sz="2000" dirty="0" err="1" smtClean="0"/>
              <a:t>Gamal</a:t>
            </a:r>
            <a:r>
              <a:rPr lang="en-US" sz="2000" dirty="0" smtClean="0"/>
              <a:t> Abdel Nasser</a:t>
            </a:r>
          </a:p>
          <a:p>
            <a:r>
              <a:rPr lang="en-US" sz="2000" dirty="0" smtClean="0"/>
              <a:t>Egypt’s new leader; President of Egypt</a:t>
            </a:r>
          </a:p>
        </p:txBody>
      </p:sp>
      <p:pic>
        <p:nvPicPr>
          <p:cNvPr id="11" name="Picture 2" descr="C:\Users\hahecht\Desktop\nasser109.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119241"/>
            <a:ext cx="4038600" cy="3487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57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Israel_Palestine_Flag.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235" y="651073"/>
            <a:ext cx="8889365" cy="55558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Egypt</a:t>
            </a:r>
            <a:endParaRPr lang="en-US" dirty="0"/>
          </a:p>
        </p:txBody>
      </p:sp>
      <p:sp>
        <p:nvSpPr>
          <p:cNvPr id="3" name="Content Placeholder 2"/>
          <p:cNvSpPr>
            <a:spLocks noGrp="1"/>
          </p:cNvSpPr>
          <p:nvPr>
            <p:ph sz="half" idx="1"/>
          </p:nvPr>
        </p:nvSpPr>
        <p:spPr>
          <a:xfrm>
            <a:off x="102235" y="1295400"/>
            <a:ext cx="4393565" cy="5410200"/>
          </a:xfrm>
        </p:spPr>
        <p:txBody>
          <a:bodyPr>
            <a:noAutofit/>
          </a:bodyPr>
          <a:lstStyle/>
          <a:p>
            <a:pPr marL="0" indent="0">
              <a:buNone/>
            </a:pPr>
            <a:r>
              <a:rPr lang="en-US" sz="2000" dirty="0" err="1" smtClean="0"/>
              <a:t>Gamal</a:t>
            </a:r>
            <a:r>
              <a:rPr lang="en-US" sz="2000" dirty="0" smtClean="0"/>
              <a:t> Abdel Nasser</a:t>
            </a:r>
          </a:p>
          <a:p>
            <a:r>
              <a:rPr lang="en-US" sz="2000" dirty="0" smtClean="0"/>
              <a:t>Egypt’s new leader; President of Egypt</a:t>
            </a:r>
          </a:p>
          <a:p>
            <a:r>
              <a:rPr lang="en-US" sz="2000" dirty="0" smtClean="0"/>
              <a:t>Established relationship with Soviet Union – US tried to establish relationship with Egypt and offered money (needed for Aswan Dam) to keep Egypt away from Soviets…</a:t>
            </a:r>
          </a:p>
        </p:txBody>
      </p:sp>
      <p:pic>
        <p:nvPicPr>
          <p:cNvPr id="8" name="Picture 3" descr="C:\Users\hahecht\Desktop\President Gamal Abdul Nasser from Time Inc.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62500" y="2463006"/>
            <a:ext cx="3810000" cy="2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7234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3001</TotalTime>
  <Words>1030</Words>
  <Application>Microsoft Office PowerPoint</Application>
  <PresentationFormat>On-screen Show (4:3)</PresentationFormat>
  <Paragraphs>145</Paragraphs>
  <Slides>39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Calibri</vt:lpstr>
      <vt:lpstr>Office Theme</vt:lpstr>
      <vt:lpstr>Do Now:</vt:lpstr>
      <vt:lpstr>Objective: The Middle East</vt:lpstr>
      <vt:lpstr>The Middle East</vt:lpstr>
      <vt:lpstr>Egypt</vt:lpstr>
      <vt:lpstr>Egypt</vt:lpstr>
      <vt:lpstr>Egypt</vt:lpstr>
      <vt:lpstr>Egypt</vt:lpstr>
      <vt:lpstr>Egypt</vt:lpstr>
      <vt:lpstr>Egypt</vt:lpstr>
      <vt:lpstr>Egypt</vt:lpstr>
      <vt:lpstr>Egypt</vt:lpstr>
      <vt:lpstr>Egypt</vt:lpstr>
      <vt:lpstr>French Mandates</vt:lpstr>
      <vt:lpstr>French Mandates</vt:lpstr>
      <vt:lpstr>French Mandates</vt:lpstr>
      <vt:lpstr>French Mandates</vt:lpstr>
      <vt:lpstr>British Mandates</vt:lpstr>
      <vt:lpstr>British Mandates</vt:lpstr>
      <vt:lpstr>British Mandates</vt:lpstr>
      <vt:lpstr>British Mandates</vt:lpstr>
      <vt:lpstr>British Mandates</vt:lpstr>
      <vt:lpstr>British Mandates</vt:lpstr>
      <vt:lpstr>FYI</vt:lpstr>
      <vt:lpstr>British Mandates</vt:lpstr>
      <vt:lpstr>British Mandates</vt:lpstr>
      <vt:lpstr>British Mandates</vt:lpstr>
      <vt:lpstr>British Mandates</vt:lpstr>
      <vt:lpstr>British Mandates</vt:lpstr>
      <vt:lpstr>British Mandates</vt:lpstr>
      <vt:lpstr>British Mandates</vt:lpstr>
      <vt:lpstr>British Mandates</vt:lpstr>
      <vt:lpstr>British Mandates</vt:lpstr>
      <vt:lpstr>British Mandates</vt:lpstr>
      <vt:lpstr>British Mandates</vt:lpstr>
      <vt:lpstr>British Mandates</vt:lpstr>
      <vt:lpstr>Conclusion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Default Name</dc:creator>
  <cp:lastModifiedBy>Hana A. Hecht (hahecht)</cp:lastModifiedBy>
  <cp:revision>13</cp:revision>
  <dcterms:created xsi:type="dcterms:W3CDTF">2013-04-29T13:10:36Z</dcterms:created>
  <dcterms:modified xsi:type="dcterms:W3CDTF">2016-05-02T16:05:44Z</dcterms:modified>
</cp:coreProperties>
</file>