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1" r:id="rId3"/>
    <p:sldId id="260" r:id="rId4"/>
    <p:sldId id="297" r:id="rId5"/>
    <p:sldId id="298" r:id="rId6"/>
    <p:sldId id="299" r:id="rId7"/>
    <p:sldId id="300" r:id="rId8"/>
    <p:sldId id="301" r:id="rId9"/>
    <p:sldId id="302" r:id="rId10"/>
    <p:sldId id="303" r:id="rId11"/>
    <p:sldId id="304" r:id="rId12"/>
    <p:sldId id="305" r:id="rId13"/>
    <p:sldId id="306" r:id="rId14"/>
    <p:sldId id="307" r:id="rId15"/>
    <p:sldId id="308" r:id="rId16"/>
    <p:sldId id="309" r:id="rId17"/>
    <p:sldId id="310" r:id="rId18"/>
    <p:sldId id="336" r:id="rId19"/>
    <p:sldId id="256" r:id="rId20"/>
    <p:sldId id="257" r:id="rId21"/>
    <p:sldId id="25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48" y="5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324630-0781-4B2D-A1F7-643370569F0C}" type="datetimeFigureOut">
              <a:rPr lang="en-US" smtClean="0"/>
              <a:t>5/8/2016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12AC7C-A9BE-4BB2-A47B-DAEC55834703}" type="slidenum">
              <a:rPr lang="en-US" smtClean="0"/>
              <a:t>‹#›</a:t>
            </a:fld>
            <a:endParaRPr lang="en-US"/>
          </a:p>
        </p:txBody>
      </p:sp>
    </p:spTree>
    <p:extLst>
      <p:ext uri="{BB962C8B-B14F-4D97-AF65-F5344CB8AC3E}">
        <p14:creationId xmlns:p14="http://schemas.microsoft.com/office/powerpoint/2010/main" val="3394403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324630-0781-4B2D-A1F7-643370569F0C}" type="datetimeFigureOut">
              <a:rPr lang="en-US" smtClean="0"/>
              <a:t>5/8/2016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12AC7C-A9BE-4BB2-A47B-DAEC55834703}" type="slidenum">
              <a:rPr lang="en-US" smtClean="0"/>
              <a:t>‹#›</a:t>
            </a:fld>
            <a:endParaRPr lang="en-US"/>
          </a:p>
        </p:txBody>
      </p:sp>
    </p:spTree>
    <p:extLst>
      <p:ext uri="{BB962C8B-B14F-4D97-AF65-F5344CB8AC3E}">
        <p14:creationId xmlns:p14="http://schemas.microsoft.com/office/powerpoint/2010/main" val="4091220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324630-0781-4B2D-A1F7-643370569F0C}" type="datetimeFigureOut">
              <a:rPr lang="en-US" smtClean="0"/>
              <a:t>5/8/2016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12AC7C-A9BE-4BB2-A47B-DAEC55834703}" type="slidenum">
              <a:rPr lang="en-US" smtClean="0"/>
              <a:t>‹#›</a:t>
            </a:fld>
            <a:endParaRPr lang="en-US"/>
          </a:p>
        </p:txBody>
      </p:sp>
    </p:spTree>
    <p:extLst>
      <p:ext uri="{BB962C8B-B14F-4D97-AF65-F5344CB8AC3E}">
        <p14:creationId xmlns:p14="http://schemas.microsoft.com/office/powerpoint/2010/main" val="2510610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324630-0781-4B2D-A1F7-643370569F0C}" type="datetimeFigureOut">
              <a:rPr lang="en-US" smtClean="0"/>
              <a:t>5/8/2016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12AC7C-A9BE-4BB2-A47B-DAEC55834703}" type="slidenum">
              <a:rPr lang="en-US" smtClean="0"/>
              <a:t>‹#›</a:t>
            </a:fld>
            <a:endParaRPr lang="en-US"/>
          </a:p>
        </p:txBody>
      </p:sp>
    </p:spTree>
    <p:extLst>
      <p:ext uri="{BB962C8B-B14F-4D97-AF65-F5344CB8AC3E}">
        <p14:creationId xmlns:p14="http://schemas.microsoft.com/office/powerpoint/2010/main" val="2448384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324630-0781-4B2D-A1F7-643370569F0C}" type="datetimeFigureOut">
              <a:rPr lang="en-US" smtClean="0"/>
              <a:t>5/8/2016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12AC7C-A9BE-4BB2-A47B-DAEC55834703}" type="slidenum">
              <a:rPr lang="en-US" smtClean="0"/>
              <a:t>‹#›</a:t>
            </a:fld>
            <a:endParaRPr lang="en-US"/>
          </a:p>
        </p:txBody>
      </p:sp>
    </p:spTree>
    <p:extLst>
      <p:ext uri="{BB962C8B-B14F-4D97-AF65-F5344CB8AC3E}">
        <p14:creationId xmlns:p14="http://schemas.microsoft.com/office/powerpoint/2010/main" val="2197744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324630-0781-4B2D-A1F7-643370569F0C}" type="datetimeFigureOut">
              <a:rPr lang="en-US" smtClean="0"/>
              <a:t>5/8/2016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12AC7C-A9BE-4BB2-A47B-DAEC55834703}" type="slidenum">
              <a:rPr lang="en-US" smtClean="0"/>
              <a:t>‹#›</a:t>
            </a:fld>
            <a:endParaRPr lang="en-US"/>
          </a:p>
        </p:txBody>
      </p:sp>
    </p:spTree>
    <p:extLst>
      <p:ext uri="{BB962C8B-B14F-4D97-AF65-F5344CB8AC3E}">
        <p14:creationId xmlns:p14="http://schemas.microsoft.com/office/powerpoint/2010/main" val="2542595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324630-0781-4B2D-A1F7-643370569F0C}" type="datetimeFigureOut">
              <a:rPr lang="en-US" smtClean="0"/>
              <a:t>5/8/2016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12AC7C-A9BE-4BB2-A47B-DAEC55834703}" type="slidenum">
              <a:rPr lang="en-US" smtClean="0"/>
              <a:t>‹#›</a:t>
            </a:fld>
            <a:endParaRPr lang="en-US"/>
          </a:p>
        </p:txBody>
      </p:sp>
    </p:spTree>
    <p:extLst>
      <p:ext uri="{BB962C8B-B14F-4D97-AF65-F5344CB8AC3E}">
        <p14:creationId xmlns:p14="http://schemas.microsoft.com/office/powerpoint/2010/main" val="3310887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324630-0781-4B2D-A1F7-643370569F0C}" type="datetimeFigureOut">
              <a:rPr lang="en-US" smtClean="0"/>
              <a:t>5/8/2016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12AC7C-A9BE-4BB2-A47B-DAEC55834703}" type="slidenum">
              <a:rPr lang="en-US" smtClean="0"/>
              <a:t>‹#›</a:t>
            </a:fld>
            <a:endParaRPr lang="en-US"/>
          </a:p>
        </p:txBody>
      </p:sp>
    </p:spTree>
    <p:extLst>
      <p:ext uri="{BB962C8B-B14F-4D97-AF65-F5344CB8AC3E}">
        <p14:creationId xmlns:p14="http://schemas.microsoft.com/office/powerpoint/2010/main" val="1463426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324630-0781-4B2D-A1F7-643370569F0C}" type="datetimeFigureOut">
              <a:rPr lang="en-US" smtClean="0"/>
              <a:t>5/8/2016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12AC7C-A9BE-4BB2-A47B-DAEC55834703}" type="slidenum">
              <a:rPr lang="en-US" smtClean="0"/>
              <a:t>‹#›</a:t>
            </a:fld>
            <a:endParaRPr lang="en-US"/>
          </a:p>
        </p:txBody>
      </p:sp>
    </p:spTree>
    <p:extLst>
      <p:ext uri="{BB962C8B-B14F-4D97-AF65-F5344CB8AC3E}">
        <p14:creationId xmlns:p14="http://schemas.microsoft.com/office/powerpoint/2010/main" val="2960392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324630-0781-4B2D-A1F7-643370569F0C}" type="datetimeFigureOut">
              <a:rPr lang="en-US" smtClean="0"/>
              <a:t>5/8/2016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12AC7C-A9BE-4BB2-A47B-DAEC55834703}" type="slidenum">
              <a:rPr lang="en-US" smtClean="0"/>
              <a:t>‹#›</a:t>
            </a:fld>
            <a:endParaRPr lang="en-US"/>
          </a:p>
        </p:txBody>
      </p:sp>
    </p:spTree>
    <p:extLst>
      <p:ext uri="{BB962C8B-B14F-4D97-AF65-F5344CB8AC3E}">
        <p14:creationId xmlns:p14="http://schemas.microsoft.com/office/powerpoint/2010/main" val="1742658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324630-0781-4B2D-A1F7-643370569F0C}" type="datetimeFigureOut">
              <a:rPr lang="en-US" smtClean="0"/>
              <a:t>5/8/2016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12AC7C-A9BE-4BB2-A47B-DAEC55834703}" type="slidenum">
              <a:rPr lang="en-US" smtClean="0"/>
              <a:t>‹#›</a:t>
            </a:fld>
            <a:endParaRPr lang="en-US"/>
          </a:p>
        </p:txBody>
      </p:sp>
    </p:spTree>
    <p:extLst>
      <p:ext uri="{BB962C8B-B14F-4D97-AF65-F5344CB8AC3E}">
        <p14:creationId xmlns:p14="http://schemas.microsoft.com/office/powerpoint/2010/main" val="1820301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324630-0781-4B2D-A1F7-643370569F0C}" type="datetimeFigureOut">
              <a:rPr lang="en-US" smtClean="0"/>
              <a:t>5/8/2016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12AC7C-A9BE-4BB2-A47B-DAEC55834703}" type="slidenum">
              <a:rPr lang="en-US" smtClean="0"/>
              <a:t>‹#›</a:t>
            </a:fld>
            <a:endParaRPr lang="en-US"/>
          </a:p>
        </p:txBody>
      </p:sp>
    </p:spTree>
    <p:extLst>
      <p:ext uri="{BB962C8B-B14F-4D97-AF65-F5344CB8AC3E}">
        <p14:creationId xmlns:p14="http://schemas.microsoft.com/office/powerpoint/2010/main" val="2957358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wmf"/><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w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w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AppData\Local\Microsoft\Windows\Temporary Internet Files\Content.IE5\ED4LFJ94\MC900024581[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2209800" y="123657"/>
            <a:ext cx="4876800" cy="682393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09600" y="685800"/>
            <a:ext cx="7772400" cy="1470025"/>
          </a:xfrm>
        </p:spPr>
        <p:txBody>
          <a:bodyPr/>
          <a:lstStyle/>
          <a:p>
            <a:r>
              <a:rPr lang="en-US" dirty="0" smtClean="0"/>
              <a:t>Do Now:</a:t>
            </a:r>
            <a:endParaRPr lang="en-US" dirty="0"/>
          </a:p>
        </p:txBody>
      </p:sp>
      <p:sp>
        <p:nvSpPr>
          <p:cNvPr id="3" name="Subtitle 2"/>
          <p:cNvSpPr>
            <a:spLocks noGrp="1"/>
          </p:cNvSpPr>
          <p:nvPr>
            <p:ph type="subTitle" idx="1"/>
          </p:nvPr>
        </p:nvSpPr>
        <p:spPr>
          <a:xfrm>
            <a:off x="609600" y="1981200"/>
            <a:ext cx="7924800" cy="3657600"/>
          </a:xfrm>
        </p:spPr>
        <p:txBody>
          <a:bodyPr/>
          <a:lstStyle/>
          <a:p>
            <a:r>
              <a:rPr lang="en-US" dirty="0" smtClean="0">
                <a:solidFill>
                  <a:schemeClr val="tx1"/>
                </a:solidFill>
              </a:rPr>
              <a:t>Grab today’s Agenda (</a:t>
            </a:r>
            <a:r>
              <a:rPr lang="en-US" dirty="0" smtClean="0">
                <a:solidFill>
                  <a:schemeClr val="tx1"/>
                </a:solidFill>
              </a:rPr>
              <a:t>13:3) </a:t>
            </a:r>
            <a:endParaRPr lang="en-US" dirty="0" smtClean="0">
              <a:solidFill>
                <a:schemeClr val="tx1"/>
              </a:solidFill>
            </a:endParaRPr>
          </a:p>
          <a:p>
            <a:endParaRPr lang="en-US" dirty="0" smtClean="0">
              <a:solidFill>
                <a:schemeClr val="tx1"/>
              </a:solidFill>
            </a:endParaRPr>
          </a:p>
          <a:p>
            <a:r>
              <a:rPr lang="en-US" dirty="0" smtClean="0">
                <a:solidFill>
                  <a:schemeClr val="tx1"/>
                </a:solidFill>
              </a:rPr>
              <a:t>Where are the Balkans?</a:t>
            </a:r>
            <a:endParaRPr lang="en-US" dirty="0">
              <a:solidFill>
                <a:schemeClr val="tx1"/>
              </a:solidFill>
            </a:endParaRPr>
          </a:p>
        </p:txBody>
      </p:sp>
    </p:spTree>
    <p:extLst>
      <p:ext uri="{BB962C8B-B14F-4D97-AF65-F5344CB8AC3E}">
        <p14:creationId xmlns:p14="http://schemas.microsoft.com/office/powerpoint/2010/main" val="18931315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ED4LFJ94\MC900024581[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2209800" y="123657"/>
            <a:ext cx="4876800" cy="682393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Conflict</a:t>
            </a:r>
            <a:endParaRPr lang="en-US" dirty="0"/>
          </a:p>
        </p:txBody>
      </p:sp>
      <p:sp>
        <p:nvSpPr>
          <p:cNvPr id="3" name="Content Placeholder 2"/>
          <p:cNvSpPr>
            <a:spLocks noGrp="1"/>
          </p:cNvSpPr>
          <p:nvPr>
            <p:ph sz="half" idx="1"/>
          </p:nvPr>
        </p:nvSpPr>
        <p:spPr>
          <a:xfrm>
            <a:off x="457200" y="1600200"/>
            <a:ext cx="4038600" cy="5105400"/>
          </a:xfrm>
        </p:spPr>
        <p:txBody>
          <a:bodyPr>
            <a:normAutofit/>
          </a:bodyPr>
          <a:lstStyle/>
          <a:p>
            <a:pPr marL="0" indent="0">
              <a:buNone/>
            </a:pPr>
            <a:r>
              <a:rPr lang="en-US" sz="2400" dirty="0" smtClean="0"/>
              <a:t>Background</a:t>
            </a:r>
          </a:p>
          <a:p>
            <a:r>
              <a:rPr lang="en-US" sz="2400" dirty="0" smtClean="0"/>
              <a:t>Eastern Europe lost largest trading partner when USSR fell.</a:t>
            </a:r>
          </a:p>
          <a:p>
            <a:r>
              <a:rPr lang="en-US" sz="2400" dirty="0" smtClean="0"/>
              <a:t>They had inefficient industry and weak communist governments.</a:t>
            </a:r>
          </a:p>
          <a:p>
            <a:r>
              <a:rPr lang="en-US" sz="2400" dirty="0" smtClean="0"/>
              <a:t>Countries suffered unrest and pollution.</a:t>
            </a:r>
          </a:p>
          <a:p>
            <a:r>
              <a:rPr lang="en-US" sz="2400" dirty="0" smtClean="0"/>
              <a:t>Ethnic differences intensified and grew to violence.</a:t>
            </a:r>
            <a:endParaRPr lang="en-US" sz="2400" dirty="0"/>
          </a:p>
        </p:txBody>
      </p:sp>
      <p:pic>
        <p:nvPicPr>
          <p:cNvPr id="8" name="Picture 2" descr="C:\Users\hahecht\Desktop\kosovo[1].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659758" y="2438400"/>
            <a:ext cx="4177460" cy="2743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5331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ED4LFJ94\MC900024581[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2209800" y="123657"/>
            <a:ext cx="4876800" cy="682393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Conflict</a:t>
            </a:r>
            <a:endParaRPr lang="en-US" dirty="0"/>
          </a:p>
        </p:txBody>
      </p:sp>
      <p:sp>
        <p:nvSpPr>
          <p:cNvPr id="3" name="Content Placeholder 2"/>
          <p:cNvSpPr>
            <a:spLocks noGrp="1"/>
          </p:cNvSpPr>
          <p:nvPr>
            <p:ph sz="half" idx="1"/>
          </p:nvPr>
        </p:nvSpPr>
        <p:spPr>
          <a:xfrm>
            <a:off x="228600" y="1219200"/>
            <a:ext cx="4267200" cy="5486400"/>
          </a:xfrm>
        </p:spPr>
        <p:txBody>
          <a:bodyPr>
            <a:noAutofit/>
          </a:bodyPr>
          <a:lstStyle/>
          <a:p>
            <a:pPr marL="0" indent="0">
              <a:buNone/>
            </a:pPr>
            <a:r>
              <a:rPr lang="en-US" sz="2000" dirty="0" smtClean="0"/>
              <a:t>“Ethnic Cleansing”</a:t>
            </a:r>
            <a:endParaRPr lang="en-US" sz="2000" dirty="0" smtClean="0"/>
          </a:p>
          <a:p>
            <a:r>
              <a:rPr lang="en-US" sz="2000" dirty="0" smtClean="0"/>
              <a:t>1991, Croatia and Slovenia declared independence (UN protected)</a:t>
            </a:r>
          </a:p>
        </p:txBody>
      </p:sp>
      <p:pic>
        <p:nvPicPr>
          <p:cNvPr id="7" name="Picture 2" descr="C:\Users\hahecht\Desktop\Yugoslavia Map.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607597" y="1981200"/>
            <a:ext cx="4341091"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469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ED4LFJ94\MC900024581[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2209800" y="123657"/>
            <a:ext cx="4876800" cy="682393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Conflict</a:t>
            </a:r>
            <a:endParaRPr lang="en-US" dirty="0"/>
          </a:p>
        </p:txBody>
      </p:sp>
      <p:sp>
        <p:nvSpPr>
          <p:cNvPr id="3" name="Content Placeholder 2"/>
          <p:cNvSpPr>
            <a:spLocks noGrp="1"/>
          </p:cNvSpPr>
          <p:nvPr>
            <p:ph sz="half" idx="1"/>
          </p:nvPr>
        </p:nvSpPr>
        <p:spPr>
          <a:xfrm>
            <a:off x="228600" y="1219200"/>
            <a:ext cx="4267200" cy="5486400"/>
          </a:xfrm>
        </p:spPr>
        <p:txBody>
          <a:bodyPr>
            <a:noAutofit/>
          </a:bodyPr>
          <a:lstStyle/>
          <a:p>
            <a:pPr marL="0" indent="0">
              <a:buNone/>
            </a:pPr>
            <a:r>
              <a:rPr lang="en-US" sz="2000" dirty="0" smtClean="0"/>
              <a:t>“Ethnic Cleansing”</a:t>
            </a:r>
            <a:endParaRPr lang="en-US" sz="2000" dirty="0" smtClean="0"/>
          </a:p>
          <a:p>
            <a:r>
              <a:rPr lang="en-US" sz="2000" dirty="0" smtClean="0"/>
              <a:t>1991, Croatia and Slovenia declared independence (UN protected)</a:t>
            </a:r>
          </a:p>
          <a:p>
            <a:r>
              <a:rPr lang="en-US" sz="2000" dirty="0" smtClean="0"/>
              <a:t>1995, Yugoslavian government (Bosnians who considered themselves Serbs) began program of ethnic cleansing (campaign of terror and murder intended to “cleanse” the area) to drive out the Muslims.  UN tried to help but Serbs continued to bomb Bosnian capital of Sarajevo.</a:t>
            </a:r>
          </a:p>
        </p:txBody>
      </p:sp>
      <p:pic>
        <p:nvPicPr>
          <p:cNvPr id="8" name="Picture 2" descr="C:\Users\hahecht\Desktop\sarajevo.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648200" y="2784875"/>
            <a:ext cx="4038600" cy="21566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87647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ED4LFJ94\MC900024581[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2209800" y="123657"/>
            <a:ext cx="4876800" cy="682393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Conflict</a:t>
            </a:r>
            <a:endParaRPr lang="en-US" dirty="0"/>
          </a:p>
        </p:txBody>
      </p:sp>
      <p:sp>
        <p:nvSpPr>
          <p:cNvPr id="3" name="Content Placeholder 2"/>
          <p:cNvSpPr>
            <a:spLocks noGrp="1"/>
          </p:cNvSpPr>
          <p:nvPr>
            <p:ph sz="half" idx="1"/>
          </p:nvPr>
        </p:nvSpPr>
        <p:spPr>
          <a:xfrm>
            <a:off x="228600" y="1219200"/>
            <a:ext cx="4267200" cy="5486400"/>
          </a:xfrm>
        </p:spPr>
        <p:txBody>
          <a:bodyPr>
            <a:noAutofit/>
          </a:bodyPr>
          <a:lstStyle/>
          <a:p>
            <a:pPr marL="0" indent="0">
              <a:buNone/>
            </a:pPr>
            <a:r>
              <a:rPr lang="en-US" sz="2000" dirty="0" smtClean="0"/>
              <a:t>“Ethnic Cleansing”</a:t>
            </a:r>
            <a:endParaRPr lang="en-US" sz="2000" dirty="0" smtClean="0"/>
          </a:p>
          <a:p>
            <a:r>
              <a:rPr lang="en-US" sz="2000" dirty="0" smtClean="0"/>
              <a:t>1991, Croatia and Slovenia declared independence (UN protected)</a:t>
            </a:r>
          </a:p>
          <a:p>
            <a:r>
              <a:rPr lang="en-US" sz="2000" dirty="0" smtClean="0"/>
              <a:t>1995, Yugoslavian government (Bosnians who considered themselves Serbs) began program of ethnic cleansing (campaign of terror and murder intended to “cleanse” the area) to drive out the Muslims.  UN tried to help but Serbs continued to bomb Bosnian capital of Sarajevo.</a:t>
            </a:r>
          </a:p>
          <a:p>
            <a:r>
              <a:rPr lang="en-US" sz="2000" dirty="0" smtClean="0"/>
              <a:t>1998, Yugoslavia cracked down on Albanians wanting independence in Kosovo with intense violence.  NATO responded with bombings and kept peacekeepers in Kosovo.</a:t>
            </a:r>
          </a:p>
        </p:txBody>
      </p:sp>
      <p:pic>
        <p:nvPicPr>
          <p:cNvPr id="8" name="Picture 2" descr="C:\Users\hahecht\Desktop\kosovo44.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648200" y="2492132"/>
            <a:ext cx="4038600" cy="27420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87647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ED4LFJ94\MC900024581[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2209800" y="123657"/>
            <a:ext cx="4876800" cy="682393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An End?</a:t>
            </a:r>
            <a:endParaRPr lang="en-US" dirty="0"/>
          </a:p>
        </p:txBody>
      </p:sp>
      <p:sp>
        <p:nvSpPr>
          <p:cNvPr id="3" name="Content Placeholder 2"/>
          <p:cNvSpPr>
            <a:spLocks noGrp="1"/>
          </p:cNvSpPr>
          <p:nvPr>
            <p:ph sz="half" idx="1"/>
          </p:nvPr>
        </p:nvSpPr>
        <p:spPr>
          <a:xfrm>
            <a:off x="457200" y="1600200"/>
            <a:ext cx="4038600" cy="5105400"/>
          </a:xfrm>
        </p:spPr>
        <p:txBody>
          <a:bodyPr>
            <a:normAutofit/>
          </a:bodyPr>
          <a:lstStyle/>
          <a:p>
            <a:pPr marL="0" indent="0">
              <a:buNone/>
            </a:pPr>
            <a:r>
              <a:rPr lang="en-US" sz="2200" dirty="0" smtClean="0"/>
              <a:t>Resolution</a:t>
            </a:r>
          </a:p>
          <a:p>
            <a:r>
              <a:rPr lang="en-US" sz="2200" dirty="0" smtClean="0"/>
              <a:t>1992, Czechoslovakia peacefully split into Slovakia and Czech Republic</a:t>
            </a:r>
          </a:p>
        </p:txBody>
      </p:sp>
      <p:pic>
        <p:nvPicPr>
          <p:cNvPr id="7" name="Picture 2" descr="C:\Users\hahecht\Desktop\czech_map.gif"/>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238749" y="2434430"/>
            <a:ext cx="3356769" cy="33567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2027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ED4LFJ94\MC900024581[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2209800" y="123657"/>
            <a:ext cx="4876800" cy="682393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An End?</a:t>
            </a:r>
            <a:endParaRPr lang="en-US" dirty="0"/>
          </a:p>
        </p:txBody>
      </p:sp>
      <p:sp>
        <p:nvSpPr>
          <p:cNvPr id="3" name="Content Placeholder 2"/>
          <p:cNvSpPr>
            <a:spLocks noGrp="1"/>
          </p:cNvSpPr>
          <p:nvPr>
            <p:ph sz="half" idx="1"/>
          </p:nvPr>
        </p:nvSpPr>
        <p:spPr>
          <a:xfrm>
            <a:off x="457200" y="1600200"/>
            <a:ext cx="4038600" cy="5105400"/>
          </a:xfrm>
        </p:spPr>
        <p:txBody>
          <a:bodyPr>
            <a:normAutofit/>
          </a:bodyPr>
          <a:lstStyle/>
          <a:p>
            <a:pPr marL="0" indent="0">
              <a:buNone/>
            </a:pPr>
            <a:r>
              <a:rPr lang="en-US" sz="2200" dirty="0" smtClean="0"/>
              <a:t>Resolution</a:t>
            </a:r>
          </a:p>
          <a:p>
            <a:r>
              <a:rPr lang="en-US" sz="2200" dirty="0" smtClean="0"/>
              <a:t>1992, Czechoslovakia peacefully split into Slovakia and Czech Republic</a:t>
            </a:r>
          </a:p>
          <a:p>
            <a:r>
              <a:rPr lang="en-US" sz="2200" dirty="0" smtClean="0"/>
              <a:t>1995, Bosnian Serbs would control some areas of Bosnia while still recognizing overall sovereignty of Bosnia’s Muslim-led government (Bosnia-Herzegovina).</a:t>
            </a:r>
          </a:p>
        </p:txBody>
      </p:sp>
      <p:pic>
        <p:nvPicPr>
          <p:cNvPr id="8" name="Picture 2" descr="C:\Users\hahecht\Desktop\Balkans_ethnic_map.jpg"/>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4648200" y="2069343"/>
            <a:ext cx="4038600" cy="3587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46866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ED4LFJ94\MC900024581[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2209800" y="123657"/>
            <a:ext cx="4876800" cy="682393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An End?</a:t>
            </a:r>
            <a:endParaRPr lang="en-US" dirty="0"/>
          </a:p>
        </p:txBody>
      </p:sp>
      <p:sp>
        <p:nvSpPr>
          <p:cNvPr id="3" name="Content Placeholder 2"/>
          <p:cNvSpPr>
            <a:spLocks noGrp="1"/>
          </p:cNvSpPr>
          <p:nvPr>
            <p:ph sz="half" idx="1"/>
          </p:nvPr>
        </p:nvSpPr>
        <p:spPr>
          <a:xfrm>
            <a:off x="457200" y="1600200"/>
            <a:ext cx="4038600" cy="5105400"/>
          </a:xfrm>
        </p:spPr>
        <p:txBody>
          <a:bodyPr>
            <a:normAutofit/>
          </a:bodyPr>
          <a:lstStyle/>
          <a:p>
            <a:pPr marL="0" indent="0">
              <a:buNone/>
            </a:pPr>
            <a:r>
              <a:rPr lang="en-US" sz="2200" dirty="0" smtClean="0"/>
              <a:t>Resolution</a:t>
            </a:r>
          </a:p>
          <a:p>
            <a:r>
              <a:rPr lang="en-US" sz="2200" dirty="0" smtClean="0"/>
              <a:t>1992, Czechoslovakia peacefully split into Slovakia and Czech Republic</a:t>
            </a:r>
          </a:p>
          <a:p>
            <a:r>
              <a:rPr lang="en-US" sz="2200" dirty="0" smtClean="0"/>
              <a:t>1995, Bosnian Serbs would control some areas of Bosnia while still recognizing overall sovereignty of Bosnia’s Muslim-led government (Bosnia-Herzegovina).</a:t>
            </a:r>
          </a:p>
          <a:p>
            <a:r>
              <a:rPr lang="en-US" sz="2200" dirty="0" smtClean="0"/>
              <a:t>2001, Milosevic tried for crimes against humanity for his role in the wars in Bosnia and Kosovo (ethnic cleansing).</a:t>
            </a:r>
            <a:endParaRPr lang="en-US" sz="2200" dirty="0"/>
          </a:p>
        </p:txBody>
      </p:sp>
      <p:pic>
        <p:nvPicPr>
          <p:cNvPr id="8" name="Picture 2" descr="C:\Users\hahecht\Desktop\image.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647283" y="2667000"/>
            <a:ext cx="4246880"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46866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ED4LFJ94\MC900024581[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2209800" y="123657"/>
            <a:ext cx="4876800" cy="682393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An End?</a:t>
            </a:r>
            <a:endParaRPr lang="en-US" dirty="0"/>
          </a:p>
        </p:txBody>
      </p:sp>
      <p:sp>
        <p:nvSpPr>
          <p:cNvPr id="3" name="Content Placeholder 2"/>
          <p:cNvSpPr>
            <a:spLocks noGrp="1"/>
          </p:cNvSpPr>
          <p:nvPr>
            <p:ph sz="half" idx="1"/>
          </p:nvPr>
        </p:nvSpPr>
        <p:spPr/>
        <p:txBody>
          <a:bodyPr>
            <a:normAutofit fontScale="92500" lnSpcReduction="20000"/>
          </a:bodyPr>
          <a:lstStyle/>
          <a:p>
            <a:pPr marL="0" indent="0">
              <a:buNone/>
            </a:pPr>
            <a:r>
              <a:rPr lang="en-US" dirty="0" smtClean="0"/>
              <a:t>Current Status</a:t>
            </a:r>
          </a:p>
          <a:p>
            <a:r>
              <a:rPr lang="en-US" dirty="0" smtClean="0"/>
              <a:t>Croatia still independent.</a:t>
            </a:r>
          </a:p>
          <a:p>
            <a:r>
              <a:rPr lang="en-US" dirty="0" smtClean="0"/>
              <a:t>Kosovo declared independence in 2008, with objections from Serbia.</a:t>
            </a:r>
          </a:p>
          <a:p>
            <a:r>
              <a:rPr lang="en-US" dirty="0" smtClean="0"/>
              <a:t>Bosnia and Herzegovina still independent, but with peacekeeping troops.</a:t>
            </a:r>
          </a:p>
          <a:p>
            <a:r>
              <a:rPr lang="en-US" dirty="0" smtClean="0"/>
              <a:t>2003, Yugoslavia split into Serbia and Montenegro.</a:t>
            </a:r>
            <a:endParaRPr lang="en-US" dirty="0"/>
          </a:p>
        </p:txBody>
      </p:sp>
      <p:pic>
        <p:nvPicPr>
          <p:cNvPr id="7" name="Picture 2" descr="C:\Users\hahecht\Desktop\Balkans_ethnic_map.jpg"/>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4648200" y="2069343"/>
            <a:ext cx="4038600" cy="3587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8096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AppData\Local\Microsoft\Windows\Temporary Internet Files\Content.IE5\ED4LFJ94\MC900024581[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2209800" y="123657"/>
            <a:ext cx="4876800" cy="682393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The contemporary world faces many challenges, </a:t>
            </a:r>
            <a:r>
              <a:rPr lang="en-US" dirty="0" smtClean="0"/>
              <a:t>including conflict </a:t>
            </a:r>
            <a:r>
              <a:rPr lang="en-US" smtClean="0"/>
              <a:t>in the Balkans.</a:t>
            </a:r>
            <a:endParaRPr lang="en-US" dirty="0"/>
          </a:p>
        </p:txBody>
      </p:sp>
    </p:spTree>
    <p:extLst>
      <p:ext uri="{BB962C8B-B14F-4D97-AF65-F5344CB8AC3E}">
        <p14:creationId xmlns:p14="http://schemas.microsoft.com/office/powerpoint/2010/main" val="653057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AppData\Local\Microsoft\Windows\Temporary Internet Files\Content.IE5\ED4LFJ94\MC900024581[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2209800" y="123657"/>
            <a:ext cx="4876800" cy="682393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445675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AppData\Local\Microsoft\Windows\Temporary Internet Files\Content.IE5\ED4LFJ94\MC900024581[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2209800" y="123657"/>
            <a:ext cx="4876800" cy="682393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62000" y="685800"/>
            <a:ext cx="7772400" cy="1470025"/>
          </a:xfrm>
        </p:spPr>
        <p:txBody>
          <a:bodyPr/>
          <a:lstStyle/>
          <a:p>
            <a:r>
              <a:rPr lang="en-US" dirty="0" smtClean="0"/>
              <a:t>Objective:</a:t>
            </a:r>
            <a:br>
              <a:rPr lang="en-US" dirty="0" smtClean="0"/>
            </a:br>
            <a:r>
              <a:rPr lang="en-US" b="1" dirty="0" smtClean="0"/>
              <a:t>The Balkans</a:t>
            </a:r>
            <a:endParaRPr lang="en-US" dirty="0"/>
          </a:p>
        </p:txBody>
      </p:sp>
      <p:sp>
        <p:nvSpPr>
          <p:cNvPr id="3" name="Subtitle 2"/>
          <p:cNvSpPr>
            <a:spLocks noGrp="1"/>
          </p:cNvSpPr>
          <p:nvPr>
            <p:ph type="subTitle" idx="1"/>
          </p:nvPr>
        </p:nvSpPr>
        <p:spPr>
          <a:xfrm>
            <a:off x="609600" y="2438400"/>
            <a:ext cx="8001000" cy="3810000"/>
          </a:xfrm>
        </p:spPr>
        <p:txBody>
          <a:bodyPr>
            <a:normAutofit lnSpcReduction="10000"/>
          </a:bodyPr>
          <a:lstStyle/>
          <a:p>
            <a:r>
              <a:rPr lang="en-US" b="1" dirty="0" smtClean="0">
                <a:solidFill>
                  <a:schemeClr val="tx1"/>
                </a:solidFill>
              </a:rPr>
              <a:t>WHII.16a</a:t>
            </a:r>
          </a:p>
          <a:p>
            <a:r>
              <a:rPr lang="en-US" dirty="0" smtClean="0">
                <a:solidFill>
                  <a:schemeClr val="tx1"/>
                </a:solidFill>
              </a:rPr>
              <a:t>TSWDK of cultural, economic, and social conditions in developed and developing nations of the contemporary world by identifying contemporary political issues with emphasis on migrations of refugees, and other ethnic/religious conflicts and the impact of new technologies.</a:t>
            </a:r>
            <a:endParaRPr lang="en-US" dirty="0">
              <a:solidFill>
                <a:schemeClr val="tx1"/>
              </a:solidFill>
            </a:endParaRPr>
          </a:p>
        </p:txBody>
      </p:sp>
    </p:spTree>
    <p:extLst>
      <p:ext uri="{BB962C8B-B14F-4D97-AF65-F5344CB8AC3E}">
        <p14:creationId xmlns:p14="http://schemas.microsoft.com/office/powerpoint/2010/main" val="19938089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AppData\Local\Microsoft\Windows\Temporary Internet Files\Content.IE5\ED4LFJ94\MC900024581[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2209800" y="123657"/>
            <a:ext cx="4876800" cy="682393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320756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ED4LFJ94\MC900024581[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2209800" y="123657"/>
            <a:ext cx="4876800" cy="682393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endParaRPr lang="en-US" dirty="0"/>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19728432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hahecht\AppData\Local\Microsoft\Windows\Temporary Internet Files\Content.IE5\ED4LFJ94\MC900024581[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2209800" y="123657"/>
            <a:ext cx="4876800" cy="682393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World Conflicts</a:t>
            </a:r>
            <a:endParaRPr lang="en-US" dirty="0"/>
          </a:p>
        </p:txBody>
      </p:sp>
      <p:sp>
        <p:nvSpPr>
          <p:cNvPr id="3" name="Content Placeholder 2"/>
          <p:cNvSpPr>
            <a:spLocks noGrp="1"/>
          </p:cNvSpPr>
          <p:nvPr>
            <p:ph idx="1"/>
          </p:nvPr>
        </p:nvSpPr>
        <p:spPr/>
        <p:txBody>
          <a:bodyPr/>
          <a:lstStyle/>
          <a:p>
            <a:r>
              <a:rPr lang="en-US" dirty="0" smtClean="0"/>
              <a:t>Who Is Involved?</a:t>
            </a:r>
          </a:p>
          <a:p>
            <a:r>
              <a:rPr lang="en-US" dirty="0" smtClean="0"/>
              <a:t>Conflict</a:t>
            </a:r>
          </a:p>
          <a:p>
            <a:r>
              <a:rPr lang="en-US" dirty="0" smtClean="0"/>
              <a:t>An End?</a:t>
            </a:r>
            <a:endParaRPr lang="en-US" dirty="0"/>
          </a:p>
        </p:txBody>
      </p:sp>
    </p:spTree>
    <p:extLst>
      <p:ext uri="{BB962C8B-B14F-4D97-AF65-F5344CB8AC3E}">
        <p14:creationId xmlns:p14="http://schemas.microsoft.com/office/powerpoint/2010/main" val="25623652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ED4LFJ94\MC900024581[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2209800" y="123657"/>
            <a:ext cx="4876800" cy="682393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Who Is Involved?</a:t>
            </a:r>
            <a:endParaRPr lang="en-US" dirty="0"/>
          </a:p>
        </p:txBody>
      </p:sp>
      <p:sp>
        <p:nvSpPr>
          <p:cNvPr id="3" name="Content Placeholder 2"/>
          <p:cNvSpPr>
            <a:spLocks noGrp="1"/>
          </p:cNvSpPr>
          <p:nvPr>
            <p:ph sz="half" idx="1"/>
          </p:nvPr>
        </p:nvSpPr>
        <p:spPr/>
        <p:txBody>
          <a:bodyPr/>
          <a:lstStyle/>
          <a:p>
            <a:pPr marL="0" indent="0">
              <a:buNone/>
            </a:pPr>
            <a:r>
              <a:rPr lang="en-US" dirty="0" smtClean="0"/>
              <a:t>Countries </a:t>
            </a:r>
          </a:p>
          <a:p>
            <a:r>
              <a:rPr lang="en-US" dirty="0" smtClean="0"/>
              <a:t>Czechoslovakia (sort of)</a:t>
            </a:r>
          </a:p>
        </p:txBody>
      </p:sp>
      <p:pic>
        <p:nvPicPr>
          <p:cNvPr id="6" name="Picture 2" descr="C:\Users\hahecht\Desktop\64729-004-FE5008A7.gif"/>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933950" y="2129631"/>
            <a:ext cx="3467100" cy="3467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5499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ED4LFJ94\MC900024581[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2209800" y="123657"/>
            <a:ext cx="4876800" cy="682393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Who Is Involved?</a:t>
            </a:r>
            <a:endParaRPr lang="en-US" dirty="0"/>
          </a:p>
        </p:txBody>
      </p:sp>
      <p:sp>
        <p:nvSpPr>
          <p:cNvPr id="3" name="Content Placeholder 2"/>
          <p:cNvSpPr>
            <a:spLocks noGrp="1"/>
          </p:cNvSpPr>
          <p:nvPr>
            <p:ph sz="half" idx="1"/>
          </p:nvPr>
        </p:nvSpPr>
        <p:spPr/>
        <p:txBody>
          <a:bodyPr/>
          <a:lstStyle/>
          <a:p>
            <a:pPr marL="0" indent="0">
              <a:buNone/>
            </a:pPr>
            <a:r>
              <a:rPr lang="en-US" dirty="0" smtClean="0"/>
              <a:t>Countries</a:t>
            </a:r>
            <a:endParaRPr lang="en-US" dirty="0" smtClean="0"/>
          </a:p>
          <a:p>
            <a:r>
              <a:rPr lang="en-US" dirty="0" smtClean="0"/>
              <a:t>Czechoslovakia (sort of)</a:t>
            </a:r>
          </a:p>
          <a:p>
            <a:r>
              <a:rPr lang="en-US" dirty="0" smtClean="0"/>
              <a:t>Yugoslavia</a:t>
            </a:r>
            <a:endParaRPr lang="en-US" dirty="0"/>
          </a:p>
        </p:txBody>
      </p:sp>
      <p:pic>
        <p:nvPicPr>
          <p:cNvPr id="7" name="Picture 2" descr="C:\Users\hahecht\Desktop\yug19010.gif"/>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3148995" y="2842816"/>
            <a:ext cx="5537805" cy="3634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33494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ED4LFJ94\MC900024581[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2209800" y="123657"/>
            <a:ext cx="4876800" cy="682393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Who Is Involved?</a:t>
            </a:r>
            <a:endParaRPr lang="en-US" dirty="0"/>
          </a:p>
        </p:txBody>
      </p:sp>
      <p:sp>
        <p:nvSpPr>
          <p:cNvPr id="3" name="Content Placeholder 2"/>
          <p:cNvSpPr>
            <a:spLocks noGrp="1"/>
          </p:cNvSpPr>
          <p:nvPr>
            <p:ph sz="half" idx="1"/>
          </p:nvPr>
        </p:nvSpPr>
        <p:spPr>
          <a:xfrm>
            <a:off x="0" y="1295400"/>
            <a:ext cx="4495800" cy="5562600"/>
          </a:xfrm>
        </p:spPr>
        <p:txBody>
          <a:bodyPr>
            <a:noAutofit/>
          </a:bodyPr>
          <a:lstStyle/>
          <a:p>
            <a:pPr marL="0" indent="0">
              <a:buNone/>
            </a:pPr>
            <a:r>
              <a:rPr lang="en-US" sz="1500" dirty="0" smtClean="0"/>
              <a:t>Peoples</a:t>
            </a:r>
            <a:endParaRPr lang="en-US" sz="1500" dirty="0" smtClean="0"/>
          </a:p>
          <a:p>
            <a:r>
              <a:rPr lang="en-US" sz="1500" dirty="0" smtClean="0"/>
              <a:t>Yugoslavia made of many ethnic groups</a:t>
            </a:r>
          </a:p>
          <a:p>
            <a:pPr lvl="1"/>
            <a:r>
              <a:rPr lang="en-US" sz="1500" dirty="0" smtClean="0"/>
              <a:t>Serbs</a:t>
            </a:r>
          </a:p>
          <a:p>
            <a:pPr lvl="1"/>
            <a:r>
              <a:rPr lang="en-US" sz="1500" dirty="0" smtClean="0"/>
              <a:t>Croats</a:t>
            </a:r>
          </a:p>
          <a:p>
            <a:pPr lvl="1"/>
            <a:r>
              <a:rPr lang="en-US" sz="1500" dirty="0" smtClean="0"/>
              <a:t>Slovenians</a:t>
            </a:r>
          </a:p>
          <a:p>
            <a:pPr lvl="1"/>
            <a:r>
              <a:rPr lang="en-US" sz="1500" dirty="0" smtClean="0"/>
              <a:t>Macedonians</a:t>
            </a:r>
          </a:p>
          <a:p>
            <a:pPr lvl="1"/>
            <a:r>
              <a:rPr lang="en-US" sz="1500" dirty="0" smtClean="0"/>
              <a:t>Albanians</a:t>
            </a:r>
          </a:p>
          <a:p>
            <a:r>
              <a:rPr lang="en-US" sz="1500" dirty="0" smtClean="0"/>
              <a:t>Yugoslavia also diverse in religion</a:t>
            </a:r>
          </a:p>
          <a:p>
            <a:pPr lvl="1"/>
            <a:r>
              <a:rPr lang="en-US" sz="1500" dirty="0" smtClean="0"/>
              <a:t>Serbs were Eastern Orthodox</a:t>
            </a:r>
          </a:p>
          <a:p>
            <a:pPr lvl="1"/>
            <a:r>
              <a:rPr lang="en-US" sz="1500" dirty="0" smtClean="0"/>
              <a:t>Croats and Slovenians were Roman Catholic</a:t>
            </a:r>
          </a:p>
          <a:p>
            <a:pPr lvl="1"/>
            <a:r>
              <a:rPr lang="en-US" sz="1500" dirty="0" smtClean="0"/>
              <a:t>Muslims larges t group in Bosnia and Herzegovina</a:t>
            </a:r>
          </a:p>
        </p:txBody>
      </p:sp>
      <p:pic>
        <p:nvPicPr>
          <p:cNvPr id="7" name="Picture 2" descr="C:\Users\hahecht\Desktop\image062.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419600" y="1447800"/>
            <a:ext cx="4628029" cy="4495800"/>
          </a:xfrm>
          <a:prstGeom prst="rect">
            <a:avLst/>
          </a:prstGeom>
          <a:noFill/>
          <a:extLst>
            <a:ext uri="{909E8E84-426E-40DD-AFC4-6F175D3DCCD1}">
              <a14:hiddenFill xmlns:a14="http://schemas.microsoft.com/office/drawing/2010/main">
                <a:solidFill>
                  <a:srgbClr val="FFFFFF"/>
                </a:solidFill>
              </a14:hiddenFill>
            </a:ext>
          </a:extLst>
        </p:spPr>
      </p:pic>
      <p:pic>
        <p:nvPicPr>
          <p:cNvPr id="30723" name="Picture 3" descr="C:\Users\hahecht\Desktop\Yugoslavia Map.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0" y="2693494"/>
            <a:ext cx="2041525" cy="16842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1991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ED4LFJ94\MC900024581[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2209800" y="123657"/>
            <a:ext cx="4876800" cy="682393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Who Is Involved?</a:t>
            </a:r>
            <a:endParaRPr lang="en-US" dirty="0"/>
          </a:p>
        </p:txBody>
      </p:sp>
      <p:sp>
        <p:nvSpPr>
          <p:cNvPr id="3" name="Content Placeholder 2"/>
          <p:cNvSpPr>
            <a:spLocks noGrp="1"/>
          </p:cNvSpPr>
          <p:nvPr>
            <p:ph sz="half" idx="1"/>
          </p:nvPr>
        </p:nvSpPr>
        <p:spPr>
          <a:xfrm>
            <a:off x="0" y="1295400"/>
            <a:ext cx="4495800" cy="5562600"/>
          </a:xfrm>
        </p:spPr>
        <p:txBody>
          <a:bodyPr>
            <a:noAutofit/>
          </a:bodyPr>
          <a:lstStyle/>
          <a:p>
            <a:pPr marL="0" indent="0">
              <a:buNone/>
            </a:pPr>
            <a:r>
              <a:rPr lang="en-US" sz="1500" dirty="0" smtClean="0"/>
              <a:t>Peoples </a:t>
            </a:r>
          </a:p>
          <a:p>
            <a:r>
              <a:rPr lang="en-US" sz="1500" dirty="0" smtClean="0"/>
              <a:t>Yugoslavia made of many ethnic groups</a:t>
            </a:r>
          </a:p>
          <a:p>
            <a:pPr lvl="1"/>
            <a:r>
              <a:rPr lang="en-US" sz="1500" dirty="0" smtClean="0"/>
              <a:t>Serbs</a:t>
            </a:r>
          </a:p>
          <a:p>
            <a:pPr lvl="1"/>
            <a:r>
              <a:rPr lang="en-US" sz="1500" dirty="0" smtClean="0"/>
              <a:t>Croats</a:t>
            </a:r>
          </a:p>
          <a:p>
            <a:pPr lvl="1"/>
            <a:r>
              <a:rPr lang="en-US" sz="1500" dirty="0" smtClean="0"/>
              <a:t>Slovenians</a:t>
            </a:r>
          </a:p>
          <a:p>
            <a:pPr lvl="1"/>
            <a:r>
              <a:rPr lang="en-US" sz="1500" dirty="0" smtClean="0"/>
              <a:t>Macedonians</a:t>
            </a:r>
          </a:p>
          <a:p>
            <a:pPr lvl="1"/>
            <a:r>
              <a:rPr lang="en-US" sz="1500" dirty="0" smtClean="0"/>
              <a:t>Albanians</a:t>
            </a:r>
          </a:p>
          <a:p>
            <a:r>
              <a:rPr lang="en-US" sz="1500" dirty="0" smtClean="0"/>
              <a:t>Yugoslavia also diverse in religion</a:t>
            </a:r>
          </a:p>
          <a:p>
            <a:pPr lvl="1"/>
            <a:r>
              <a:rPr lang="en-US" sz="1500" dirty="0" smtClean="0"/>
              <a:t>Serbs were Eastern Orthodox</a:t>
            </a:r>
          </a:p>
          <a:p>
            <a:pPr lvl="1"/>
            <a:r>
              <a:rPr lang="en-US" sz="1500" dirty="0" smtClean="0"/>
              <a:t>Croats and Slovenians were Roman Catholic</a:t>
            </a:r>
          </a:p>
          <a:p>
            <a:pPr lvl="1"/>
            <a:r>
              <a:rPr lang="en-US" sz="1500" dirty="0" smtClean="0"/>
              <a:t>Muslims larges t group in Bosnia and Herzegovina</a:t>
            </a:r>
          </a:p>
          <a:p>
            <a:r>
              <a:rPr lang="en-US" sz="1500" dirty="0" smtClean="0"/>
              <a:t>Slobodan Milosevic</a:t>
            </a:r>
          </a:p>
          <a:p>
            <a:pPr lvl="1"/>
            <a:r>
              <a:rPr lang="en-US" sz="1500" dirty="0" smtClean="0"/>
              <a:t>President of Yugoslavia</a:t>
            </a:r>
          </a:p>
          <a:p>
            <a:pPr lvl="1"/>
            <a:r>
              <a:rPr lang="en-US" sz="1500" dirty="0" smtClean="0"/>
              <a:t>Tried to keep Yugoslavia in one piece and rule it all</a:t>
            </a:r>
          </a:p>
        </p:txBody>
      </p:sp>
      <p:pic>
        <p:nvPicPr>
          <p:cNvPr id="8" name="Picture 2" descr="C:\Users\hahecht\Desktop\uewb_07_img0489.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876799" y="1671930"/>
            <a:ext cx="3864453" cy="47288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0557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2" end="12"/>
                                            </p:txEl>
                                          </p:spTgt>
                                        </p:tgtEl>
                                        <p:attrNameLst>
                                          <p:attrName>style.visibility</p:attrName>
                                        </p:attrNameLst>
                                      </p:cBhvr>
                                      <p:to>
                                        <p:strVal val="visible"/>
                                      </p:to>
                                    </p:set>
                                    <p:animEffect transition="in" filter="fade">
                                      <p:cBhvr>
                                        <p:cTn id="7" dur="500"/>
                                        <p:tgtEl>
                                          <p:spTgt spid="3">
                                            <p:txEl>
                                              <p:pRg st="12" end="1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3" end="13"/>
                                            </p:txEl>
                                          </p:spTgt>
                                        </p:tgtEl>
                                        <p:attrNameLst>
                                          <p:attrName>style.visibility</p:attrName>
                                        </p:attrNameLst>
                                      </p:cBhvr>
                                      <p:to>
                                        <p:strVal val="visible"/>
                                      </p:to>
                                    </p:set>
                                    <p:animEffect transition="in" filter="fade">
                                      <p:cBhvr>
                                        <p:cTn id="1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ED4LFJ94\MC900024581[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2209800" y="123657"/>
            <a:ext cx="4876800" cy="682393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Who Is Involved?</a:t>
            </a:r>
            <a:endParaRPr lang="en-US" dirty="0"/>
          </a:p>
        </p:txBody>
      </p:sp>
      <p:sp>
        <p:nvSpPr>
          <p:cNvPr id="3" name="Content Placeholder 2"/>
          <p:cNvSpPr>
            <a:spLocks noGrp="1"/>
          </p:cNvSpPr>
          <p:nvPr>
            <p:ph sz="half" idx="1"/>
          </p:nvPr>
        </p:nvSpPr>
        <p:spPr>
          <a:xfrm>
            <a:off x="0" y="1295400"/>
            <a:ext cx="4495800" cy="5562600"/>
          </a:xfrm>
        </p:spPr>
        <p:txBody>
          <a:bodyPr>
            <a:noAutofit/>
          </a:bodyPr>
          <a:lstStyle/>
          <a:p>
            <a:pPr marL="0" indent="0">
              <a:buNone/>
            </a:pPr>
            <a:r>
              <a:rPr lang="en-US" sz="1500" dirty="0" smtClean="0"/>
              <a:t>Peoples </a:t>
            </a:r>
          </a:p>
          <a:p>
            <a:r>
              <a:rPr lang="en-US" sz="1500" dirty="0" smtClean="0"/>
              <a:t>Yugoslavia made of many ethnic groups</a:t>
            </a:r>
          </a:p>
          <a:p>
            <a:pPr lvl="1"/>
            <a:r>
              <a:rPr lang="en-US" sz="1500" dirty="0" smtClean="0"/>
              <a:t>Serbs</a:t>
            </a:r>
          </a:p>
          <a:p>
            <a:pPr lvl="1"/>
            <a:r>
              <a:rPr lang="en-US" sz="1500" dirty="0" smtClean="0"/>
              <a:t>Croats</a:t>
            </a:r>
          </a:p>
          <a:p>
            <a:pPr lvl="1"/>
            <a:r>
              <a:rPr lang="en-US" sz="1500" dirty="0" smtClean="0"/>
              <a:t>Slovenians</a:t>
            </a:r>
          </a:p>
          <a:p>
            <a:pPr lvl="1"/>
            <a:r>
              <a:rPr lang="en-US" sz="1500" dirty="0" smtClean="0"/>
              <a:t>Macedonians</a:t>
            </a:r>
          </a:p>
          <a:p>
            <a:pPr lvl="1"/>
            <a:r>
              <a:rPr lang="en-US" sz="1500" dirty="0" smtClean="0"/>
              <a:t>Albanians</a:t>
            </a:r>
          </a:p>
          <a:p>
            <a:r>
              <a:rPr lang="en-US" sz="1500" dirty="0" smtClean="0"/>
              <a:t>Yugoslavia also diverse in religion</a:t>
            </a:r>
          </a:p>
          <a:p>
            <a:pPr lvl="1"/>
            <a:r>
              <a:rPr lang="en-US" sz="1500" dirty="0" smtClean="0"/>
              <a:t>Serbs were Eastern Orthodox</a:t>
            </a:r>
          </a:p>
          <a:p>
            <a:pPr lvl="1"/>
            <a:r>
              <a:rPr lang="en-US" sz="1500" dirty="0" smtClean="0"/>
              <a:t>Croats and Slovenians were Roman Catholic</a:t>
            </a:r>
          </a:p>
          <a:p>
            <a:pPr lvl="1"/>
            <a:r>
              <a:rPr lang="en-US" sz="1500" dirty="0" smtClean="0"/>
              <a:t>Muslims larges t group in Bosnia and Herzegovina</a:t>
            </a:r>
          </a:p>
          <a:p>
            <a:r>
              <a:rPr lang="en-US" sz="1500" dirty="0" smtClean="0"/>
              <a:t>Slobodan Milosevic</a:t>
            </a:r>
          </a:p>
          <a:p>
            <a:pPr lvl="1"/>
            <a:r>
              <a:rPr lang="en-US" sz="1500" dirty="0" smtClean="0"/>
              <a:t>President of Yugoslavia</a:t>
            </a:r>
          </a:p>
          <a:p>
            <a:pPr lvl="1"/>
            <a:r>
              <a:rPr lang="en-US" sz="1500" dirty="0" smtClean="0"/>
              <a:t>Tried to keep Yugoslavia in one piece and rule it all</a:t>
            </a:r>
          </a:p>
          <a:p>
            <a:r>
              <a:rPr lang="en-US" sz="1500" dirty="0" smtClean="0"/>
              <a:t>Bosnians were ethnically diverse.  Mostly Muslim; third identified themselves as Serbs and fifth identified themselves as Croatian</a:t>
            </a:r>
          </a:p>
        </p:txBody>
      </p:sp>
      <p:pic>
        <p:nvPicPr>
          <p:cNvPr id="9" name="Picture 2" descr="C:\Users\hahecht\Desktop\Yugoslavia Map.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648199" y="2197258"/>
            <a:ext cx="4263929" cy="35177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5068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hahecht\AppData\Local\Microsoft\Windows\Temporary Internet Files\Content.IE5\ED4LFJ94\MC900024581[1].wmf"/>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2209800" y="123657"/>
            <a:ext cx="4876800" cy="682393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Conflict</a:t>
            </a:r>
            <a:endParaRPr lang="en-US" dirty="0"/>
          </a:p>
        </p:txBody>
      </p:sp>
      <p:sp>
        <p:nvSpPr>
          <p:cNvPr id="3" name="Content Placeholder 2"/>
          <p:cNvSpPr>
            <a:spLocks noGrp="1"/>
          </p:cNvSpPr>
          <p:nvPr>
            <p:ph sz="half" idx="1"/>
          </p:nvPr>
        </p:nvSpPr>
        <p:spPr>
          <a:xfrm>
            <a:off x="457200" y="1600200"/>
            <a:ext cx="4038600" cy="5105400"/>
          </a:xfrm>
        </p:spPr>
        <p:txBody>
          <a:bodyPr>
            <a:normAutofit/>
          </a:bodyPr>
          <a:lstStyle/>
          <a:p>
            <a:pPr marL="0" indent="0">
              <a:buNone/>
            </a:pPr>
            <a:r>
              <a:rPr lang="en-US" sz="2400" dirty="0" smtClean="0"/>
              <a:t>Background</a:t>
            </a:r>
          </a:p>
          <a:p>
            <a:r>
              <a:rPr lang="en-US" sz="2400" dirty="0" smtClean="0"/>
              <a:t>Eastern Europe lost largest trading partner when USSR fell.</a:t>
            </a:r>
          </a:p>
          <a:p>
            <a:r>
              <a:rPr lang="en-US" sz="2400" dirty="0" smtClean="0"/>
              <a:t>They had inefficient industry and weak communist governments.</a:t>
            </a:r>
          </a:p>
        </p:txBody>
      </p:sp>
      <p:pic>
        <p:nvPicPr>
          <p:cNvPr id="7" name="Picture 2" descr="C:\Users\hahecht\Desktop\04-03-2012sarajevo.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648200" y="2544585"/>
            <a:ext cx="4038600" cy="26371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7946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6779</TotalTime>
  <Words>648</Words>
  <Application>Microsoft Office PowerPoint</Application>
  <PresentationFormat>On-screen Show (4:3)</PresentationFormat>
  <Paragraphs>103</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Do Now:</vt:lpstr>
      <vt:lpstr>Objective: The Balkans</vt:lpstr>
      <vt:lpstr>World Conflicts</vt:lpstr>
      <vt:lpstr>Who Is Involved?</vt:lpstr>
      <vt:lpstr>Who Is Involved?</vt:lpstr>
      <vt:lpstr>Who Is Involved?</vt:lpstr>
      <vt:lpstr>Who Is Involved?</vt:lpstr>
      <vt:lpstr>Who Is Involved?</vt:lpstr>
      <vt:lpstr>Conflict</vt:lpstr>
      <vt:lpstr>Conflict</vt:lpstr>
      <vt:lpstr>Conflict</vt:lpstr>
      <vt:lpstr>Conflict</vt:lpstr>
      <vt:lpstr>Conflict</vt:lpstr>
      <vt:lpstr>An End?</vt:lpstr>
      <vt:lpstr>An End?</vt:lpstr>
      <vt:lpstr>An End?</vt:lpstr>
      <vt:lpstr>An End?</vt:lpstr>
      <vt:lpstr>Conclusion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Now:</dc:title>
  <dc:creator>Default Name</dc:creator>
  <cp:lastModifiedBy>Hana A. Hecht (hahecht)</cp:lastModifiedBy>
  <cp:revision>51</cp:revision>
  <dcterms:created xsi:type="dcterms:W3CDTF">2013-05-02T01:14:15Z</dcterms:created>
  <dcterms:modified xsi:type="dcterms:W3CDTF">2016-05-09T01:02:44Z</dcterms:modified>
</cp:coreProperties>
</file>