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7" r:id="rId3"/>
    <p:sldId id="260" r:id="rId4"/>
    <p:sldId id="261" r:id="rId5"/>
    <p:sldId id="262" r:id="rId6"/>
    <p:sldId id="263" r:id="rId7"/>
    <p:sldId id="264" r:id="rId8"/>
    <p:sldId id="265" r:id="rId9"/>
    <p:sldId id="266" r:id="rId10"/>
    <p:sldId id="267" r:id="rId11"/>
    <p:sldId id="269"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56" r:id="rId41"/>
    <p:sldId id="257" r:id="rId42"/>
    <p:sldId id="25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48"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92185F-02C5-4D9A-9EFD-FA5AEA196EA5}"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DC9D0-ECDA-4AC2-8109-660D846B6D37}" type="slidenum">
              <a:rPr lang="en-US" smtClean="0"/>
              <a:t>‹#›</a:t>
            </a:fld>
            <a:endParaRPr lang="en-US"/>
          </a:p>
        </p:txBody>
      </p:sp>
    </p:spTree>
    <p:extLst>
      <p:ext uri="{BB962C8B-B14F-4D97-AF65-F5344CB8AC3E}">
        <p14:creationId xmlns:p14="http://schemas.microsoft.com/office/powerpoint/2010/main" val="424887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2185F-02C5-4D9A-9EFD-FA5AEA196EA5}"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DC9D0-ECDA-4AC2-8109-660D846B6D37}" type="slidenum">
              <a:rPr lang="en-US" smtClean="0"/>
              <a:t>‹#›</a:t>
            </a:fld>
            <a:endParaRPr lang="en-US"/>
          </a:p>
        </p:txBody>
      </p:sp>
    </p:spTree>
    <p:extLst>
      <p:ext uri="{BB962C8B-B14F-4D97-AF65-F5344CB8AC3E}">
        <p14:creationId xmlns:p14="http://schemas.microsoft.com/office/powerpoint/2010/main" val="395742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2185F-02C5-4D9A-9EFD-FA5AEA196EA5}"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DC9D0-ECDA-4AC2-8109-660D846B6D37}" type="slidenum">
              <a:rPr lang="en-US" smtClean="0"/>
              <a:t>‹#›</a:t>
            </a:fld>
            <a:endParaRPr lang="en-US"/>
          </a:p>
        </p:txBody>
      </p:sp>
    </p:spTree>
    <p:extLst>
      <p:ext uri="{BB962C8B-B14F-4D97-AF65-F5344CB8AC3E}">
        <p14:creationId xmlns:p14="http://schemas.microsoft.com/office/powerpoint/2010/main" val="284855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2185F-02C5-4D9A-9EFD-FA5AEA196EA5}"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DC9D0-ECDA-4AC2-8109-660D846B6D37}" type="slidenum">
              <a:rPr lang="en-US" smtClean="0"/>
              <a:t>‹#›</a:t>
            </a:fld>
            <a:endParaRPr lang="en-US"/>
          </a:p>
        </p:txBody>
      </p:sp>
    </p:spTree>
    <p:extLst>
      <p:ext uri="{BB962C8B-B14F-4D97-AF65-F5344CB8AC3E}">
        <p14:creationId xmlns:p14="http://schemas.microsoft.com/office/powerpoint/2010/main" val="280141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92185F-02C5-4D9A-9EFD-FA5AEA196EA5}"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DC9D0-ECDA-4AC2-8109-660D846B6D37}" type="slidenum">
              <a:rPr lang="en-US" smtClean="0"/>
              <a:t>‹#›</a:t>
            </a:fld>
            <a:endParaRPr lang="en-US"/>
          </a:p>
        </p:txBody>
      </p:sp>
    </p:spTree>
    <p:extLst>
      <p:ext uri="{BB962C8B-B14F-4D97-AF65-F5344CB8AC3E}">
        <p14:creationId xmlns:p14="http://schemas.microsoft.com/office/powerpoint/2010/main" val="349019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92185F-02C5-4D9A-9EFD-FA5AEA196EA5}"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DC9D0-ECDA-4AC2-8109-660D846B6D37}" type="slidenum">
              <a:rPr lang="en-US" smtClean="0"/>
              <a:t>‹#›</a:t>
            </a:fld>
            <a:endParaRPr lang="en-US"/>
          </a:p>
        </p:txBody>
      </p:sp>
    </p:spTree>
    <p:extLst>
      <p:ext uri="{BB962C8B-B14F-4D97-AF65-F5344CB8AC3E}">
        <p14:creationId xmlns:p14="http://schemas.microsoft.com/office/powerpoint/2010/main" val="377361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92185F-02C5-4D9A-9EFD-FA5AEA196EA5}"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ADC9D0-ECDA-4AC2-8109-660D846B6D37}" type="slidenum">
              <a:rPr lang="en-US" smtClean="0"/>
              <a:t>‹#›</a:t>
            </a:fld>
            <a:endParaRPr lang="en-US"/>
          </a:p>
        </p:txBody>
      </p:sp>
    </p:spTree>
    <p:extLst>
      <p:ext uri="{BB962C8B-B14F-4D97-AF65-F5344CB8AC3E}">
        <p14:creationId xmlns:p14="http://schemas.microsoft.com/office/powerpoint/2010/main" val="93345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2185F-02C5-4D9A-9EFD-FA5AEA196EA5}"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DC9D0-ECDA-4AC2-8109-660D846B6D37}" type="slidenum">
              <a:rPr lang="en-US" smtClean="0"/>
              <a:t>‹#›</a:t>
            </a:fld>
            <a:endParaRPr lang="en-US"/>
          </a:p>
        </p:txBody>
      </p:sp>
    </p:spTree>
    <p:extLst>
      <p:ext uri="{BB962C8B-B14F-4D97-AF65-F5344CB8AC3E}">
        <p14:creationId xmlns:p14="http://schemas.microsoft.com/office/powerpoint/2010/main" val="186819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2185F-02C5-4D9A-9EFD-FA5AEA196EA5}"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DC9D0-ECDA-4AC2-8109-660D846B6D37}" type="slidenum">
              <a:rPr lang="en-US" smtClean="0"/>
              <a:t>‹#›</a:t>
            </a:fld>
            <a:endParaRPr lang="en-US"/>
          </a:p>
        </p:txBody>
      </p:sp>
    </p:spTree>
    <p:extLst>
      <p:ext uri="{BB962C8B-B14F-4D97-AF65-F5344CB8AC3E}">
        <p14:creationId xmlns:p14="http://schemas.microsoft.com/office/powerpoint/2010/main" val="285525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2185F-02C5-4D9A-9EFD-FA5AEA196EA5}"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DC9D0-ECDA-4AC2-8109-660D846B6D37}" type="slidenum">
              <a:rPr lang="en-US" smtClean="0"/>
              <a:t>‹#›</a:t>
            </a:fld>
            <a:endParaRPr lang="en-US"/>
          </a:p>
        </p:txBody>
      </p:sp>
    </p:spTree>
    <p:extLst>
      <p:ext uri="{BB962C8B-B14F-4D97-AF65-F5344CB8AC3E}">
        <p14:creationId xmlns:p14="http://schemas.microsoft.com/office/powerpoint/2010/main" val="119602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2185F-02C5-4D9A-9EFD-FA5AEA196EA5}"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DC9D0-ECDA-4AC2-8109-660D846B6D37}" type="slidenum">
              <a:rPr lang="en-US" smtClean="0"/>
              <a:t>‹#›</a:t>
            </a:fld>
            <a:endParaRPr lang="en-US"/>
          </a:p>
        </p:txBody>
      </p:sp>
    </p:spTree>
    <p:extLst>
      <p:ext uri="{BB962C8B-B14F-4D97-AF65-F5344CB8AC3E}">
        <p14:creationId xmlns:p14="http://schemas.microsoft.com/office/powerpoint/2010/main" val="244884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2185F-02C5-4D9A-9EFD-FA5AEA196EA5}" type="datetimeFigureOut">
              <a:rPr lang="en-US" smtClean="0"/>
              <a:t>5/16/2016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DC9D0-ECDA-4AC2-8109-660D846B6D37}" type="slidenum">
              <a:rPr lang="en-US" smtClean="0"/>
              <a:t>‹#›</a:t>
            </a:fld>
            <a:endParaRPr lang="en-US"/>
          </a:p>
        </p:txBody>
      </p:sp>
    </p:spTree>
    <p:extLst>
      <p:ext uri="{BB962C8B-B14F-4D97-AF65-F5344CB8AC3E}">
        <p14:creationId xmlns:p14="http://schemas.microsoft.com/office/powerpoint/2010/main" val="970814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4348" y="609600"/>
            <a:ext cx="7772400" cy="1470025"/>
          </a:xfrm>
        </p:spPr>
        <p:txBody>
          <a:bodyPr/>
          <a:lstStyle/>
          <a:p>
            <a:r>
              <a:rPr lang="en-US" dirty="0" smtClean="0"/>
              <a:t>Do Now:</a:t>
            </a:r>
            <a:endParaRPr lang="en-US" dirty="0"/>
          </a:p>
        </p:txBody>
      </p:sp>
      <p:sp>
        <p:nvSpPr>
          <p:cNvPr id="3" name="Subtitle 2"/>
          <p:cNvSpPr>
            <a:spLocks noGrp="1"/>
          </p:cNvSpPr>
          <p:nvPr>
            <p:ph type="subTitle" idx="1"/>
          </p:nvPr>
        </p:nvSpPr>
        <p:spPr>
          <a:xfrm>
            <a:off x="1371600" y="2286000"/>
            <a:ext cx="6400800" cy="3352800"/>
          </a:xfrm>
        </p:spPr>
        <p:txBody>
          <a:bodyPr/>
          <a:lstStyle/>
          <a:p>
            <a:r>
              <a:rPr lang="en-US" dirty="0" smtClean="0">
                <a:solidFill>
                  <a:schemeClr val="tx1"/>
                </a:solidFill>
              </a:rPr>
              <a:t>Grab today’s Agenda (</a:t>
            </a:r>
            <a:r>
              <a:rPr lang="en-US" dirty="0" smtClean="0">
                <a:solidFill>
                  <a:schemeClr val="tx1"/>
                </a:solidFill>
              </a:rPr>
              <a:t>13:6).</a:t>
            </a:r>
            <a:endParaRPr lang="en-US" dirty="0" smtClean="0">
              <a:solidFill>
                <a:schemeClr val="tx1"/>
              </a:solidFill>
            </a:endParaRPr>
          </a:p>
          <a:p>
            <a:r>
              <a:rPr lang="en-US" dirty="0" smtClean="0">
                <a:solidFill>
                  <a:schemeClr val="tx1"/>
                </a:solidFill>
              </a:rPr>
              <a:t>Take out your homework.  Make sure you can locate your country on the map.  Make sure the last two questions have been completed.</a:t>
            </a:r>
            <a:endParaRPr lang="en-US" dirty="0">
              <a:solidFill>
                <a:schemeClr val="tx1"/>
              </a:solidFill>
            </a:endParaRPr>
          </a:p>
        </p:txBody>
      </p:sp>
    </p:spTree>
    <p:extLst>
      <p:ext uri="{BB962C8B-B14F-4D97-AF65-F5344CB8AC3E}">
        <p14:creationId xmlns:p14="http://schemas.microsoft.com/office/powerpoint/2010/main" val="2484785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Economic Interdependence</a:t>
            </a:r>
            <a:endParaRPr lang="en-US" dirty="0"/>
          </a:p>
        </p:txBody>
      </p:sp>
      <p:sp>
        <p:nvSpPr>
          <p:cNvPr id="3" name="Content Placeholder 2"/>
          <p:cNvSpPr>
            <a:spLocks noGrp="1"/>
          </p:cNvSpPr>
          <p:nvPr>
            <p:ph sz="half" idx="1"/>
          </p:nvPr>
        </p:nvSpPr>
        <p:spPr/>
        <p:txBody>
          <a:bodyPr>
            <a:noAutofit/>
          </a:bodyPr>
          <a:lstStyle/>
          <a:p>
            <a:pPr marL="0" indent="0">
              <a:buNone/>
            </a:pPr>
            <a:r>
              <a:rPr lang="en-US" sz="2300" dirty="0" smtClean="0"/>
              <a:t>EU</a:t>
            </a:r>
          </a:p>
          <a:p>
            <a:r>
              <a:rPr lang="en-US" sz="2300" dirty="0" smtClean="0"/>
              <a:t>European Union</a:t>
            </a:r>
          </a:p>
          <a:p>
            <a:r>
              <a:rPr lang="en-US" sz="2300" dirty="0" smtClean="0"/>
              <a:t>Created in 1957</a:t>
            </a:r>
          </a:p>
          <a:p>
            <a:r>
              <a:rPr lang="en-US" sz="2300" dirty="0" smtClean="0"/>
              <a:t>Purpose: regional integration; unite Europeans to escape from the extreme forms of nationalism.</a:t>
            </a:r>
          </a:p>
          <a:p>
            <a:r>
              <a:rPr lang="en-US" sz="2300" dirty="0" smtClean="0"/>
              <a:t>1985, open borders</a:t>
            </a:r>
          </a:p>
          <a:p>
            <a:r>
              <a:rPr lang="en-US" sz="2300" dirty="0" smtClean="0"/>
              <a:t>2002, Euro notes replace national currencies.</a:t>
            </a:r>
          </a:p>
          <a:p>
            <a:r>
              <a:rPr lang="en-US" sz="2300" dirty="0" smtClean="0"/>
              <a:t>28 members (more coming)</a:t>
            </a:r>
            <a:endParaRPr lang="en-US" sz="2300" dirty="0"/>
          </a:p>
        </p:txBody>
      </p:sp>
      <p:pic>
        <p:nvPicPr>
          <p:cNvPr id="8" name="Picture 2" descr="C:\Users\hahecht\Desktop\EU-map-larg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050871"/>
            <a:ext cx="4038600" cy="362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18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Economic Interdependence</a:t>
            </a:r>
            <a:endParaRPr lang="en-US" dirty="0"/>
          </a:p>
        </p:txBody>
      </p:sp>
      <p:sp>
        <p:nvSpPr>
          <p:cNvPr id="3" name="Content Placeholder 2"/>
          <p:cNvSpPr>
            <a:spLocks noGrp="1"/>
          </p:cNvSpPr>
          <p:nvPr>
            <p:ph sz="half" idx="1"/>
          </p:nvPr>
        </p:nvSpPr>
        <p:spPr>
          <a:xfrm>
            <a:off x="152400" y="1143000"/>
            <a:ext cx="4343400" cy="5562600"/>
          </a:xfrm>
        </p:spPr>
        <p:txBody>
          <a:bodyPr>
            <a:noAutofit/>
          </a:bodyPr>
          <a:lstStyle/>
          <a:p>
            <a:pPr marL="0" indent="0">
              <a:buNone/>
            </a:pPr>
            <a:r>
              <a:rPr lang="en-US" sz="1700" dirty="0" smtClean="0"/>
              <a:t>Trade Agreements</a:t>
            </a:r>
          </a:p>
          <a:p>
            <a:r>
              <a:rPr lang="en-US" sz="1700" dirty="0" smtClean="0"/>
              <a:t>NAFTA</a:t>
            </a:r>
          </a:p>
          <a:p>
            <a:pPr lvl="1"/>
            <a:r>
              <a:rPr lang="en-US" sz="1700" dirty="0" smtClean="0"/>
              <a:t>North Americans Free Trade Agreement</a:t>
            </a:r>
          </a:p>
          <a:p>
            <a:pPr lvl="1"/>
            <a:r>
              <a:rPr lang="en-US" sz="1700" dirty="0" smtClean="0"/>
              <a:t>Created in 1954</a:t>
            </a:r>
          </a:p>
          <a:p>
            <a:pPr lvl="1"/>
            <a:r>
              <a:rPr lang="en-US" sz="1700" dirty="0" smtClean="0"/>
              <a:t>Purpose:  eliminates barriers to trade (tariffs)</a:t>
            </a:r>
          </a:p>
          <a:p>
            <a:pPr lvl="1"/>
            <a:r>
              <a:rPr lang="en-US" sz="1700" dirty="0" smtClean="0"/>
              <a:t>Includes Canada, Mexico, and the United States</a:t>
            </a:r>
          </a:p>
        </p:txBody>
      </p:sp>
      <p:pic>
        <p:nvPicPr>
          <p:cNvPr id="7" name="Picture 2" descr="C:\Users\hahecht\Desktop\NAFTA_logosmal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9815" y="2209800"/>
            <a:ext cx="4277532"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38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Economic Interdependence</a:t>
            </a:r>
            <a:endParaRPr lang="en-US" dirty="0"/>
          </a:p>
        </p:txBody>
      </p:sp>
      <p:sp>
        <p:nvSpPr>
          <p:cNvPr id="3" name="Content Placeholder 2"/>
          <p:cNvSpPr>
            <a:spLocks noGrp="1"/>
          </p:cNvSpPr>
          <p:nvPr>
            <p:ph sz="half" idx="1"/>
          </p:nvPr>
        </p:nvSpPr>
        <p:spPr>
          <a:xfrm>
            <a:off x="152400" y="1143000"/>
            <a:ext cx="4343400" cy="5562600"/>
          </a:xfrm>
        </p:spPr>
        <p:txBody>
          <a:bodyPr>
            <a:noAutofit/>
          </a:bodyPr>
          <a:lstStyle/>
          <a:p>
            <a:pPr marL="0" indent="0">
              <a:buNone/>
            </a:pPr>
            <a:r>
              <a:rPr lang="en-US" sz="1700" dirty="0" smtClean="0"/>
              <a:t>Trade Agreements</a:t>
            </a:r>
          </a:p>
          <a:p>
            <a:r>
              <a:rPr lang="en-US" sz="1700" dirty="0" smtClean="0"/>
              <a:t>NAFTA</a:t>
            </a:r>
          </a:p>
          <a:p>
            <a:pPr lvl="1"/>
            <a:r>
              <a:rPr lang="en-US" sz="1700" dirty="0" smtClean="0"/>
              <a:t>North Americans Free Trade Agreement</a:t>
            </a:r>
          </a:p>
          <a:p>
            <a:pPr lvl="1"/>
            <a:r>
              <a:rPr lang="en-US" sz="1700" dirty="0" smtClean="0"/>
              <a:t>Created in 1954</a:t>
            </a:r>
          </a:p>
          <a:p>
            <a:pPr lvl="1"/>
            <a:r>
              <a:rPr lang="en-US" sz="1700" dirty="0" smtClean="0"/>
              <a:t>Purpose:  eliminates barriers to trade (tariffs)</a:t>
            </a:r>
          </a:p>
          <a:p>
            <a:pPr lvl="1"/>
            <a:r>
              <a:rPr lang="en-US" sz="1700" dirty="0" smtClean="0"/>
              <a:t>Includes Canada, Mexico, and the United States</a:t>
            </a:r>
          </a:p>
          <a:p>
            <a:r>
              <a:rPr lang="en-US" sz="1700" dirty="0" smtClean="0"/>
              <a:t>WTO</a:t>
            </a:r>
          </a:p>
          <a:p>
            <a:pPr lvl="1"/>
            <a:r>
              <a:rPr lang="en-US" sz="1700" dirty="0" smtClean="0"/>
              <a:t>World Trade Organization</a:t>
            </a:r>
          </a:p>
          <a:p>
            <a:pPr lvl="1"/>
            <a:r>
              <a:rPr lang="en-US" sz="1700" dirty="0" smtClean="0"/>
              <a:t>Created in 1995</a:t>
            </a:r>
          </a:p>
          <a:p>
            <a:pPr lvl="1"/>
            <a:r>
              <a:rPr lang="en-US" sz="1700" dirty="0" smtClean="0"/>
              <a:t>Purpose:  to help producers of goods and services, exporters, importers conduct their business.  Global international organization deals with rules of trade between nations.</a:t>
            </a:r>
          </a:p>
          <a:p>
            <a:pPr lvl="1"/>
            <a:r>
              <a:rPr lang="en-US" sz="1700" dirty="0" smtClean="0"/>
              <a:t>154 member countries</a:t>
            </a:r>
            <a:endParaRPr lang="en-US" sz="1700" dirty="0"/>
          </a:p>
        </p:txBody>
      </p:sp>
      <p:pic>
        <p:nvPicPr>
          <p:cNvPr id="10" name="Picture 3" descr="C:\Users\hahecht\Desktop\WTO-globalvoices.org_.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50815"/>
            <a:ext cx="4038600" cy="342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29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Economic Interdependence</a:t>
            </a:r>
            <a:endParaRPr lang="en-US" dirty="0"/>
          </a:p>
        </p:txBody>
      </p:sp>
      <p:sp>
        <p:nvSpPr>
          <p:cNvPr id="3" name="Content Placeholder 2"/>
          <p:cNvSpPr>
            <a:spLocks noGrp="1"/>
          </p:cNvSpPr>
          <p:nvPr>
            <p:ph sz="half" idx="1"/>
          </p:nvPr>
        </p:nvSpPr>
        <p:spPr>
          <a:xfrm>
            <a:off x="228600" y="1600200"/>
            <a:ext cx="4267200" cy="5257800"/>
          </a:xfrm>
        </p:spPr>
        <p:txBody>
          <a:bodyPr>
            <a:normAutofit/>
          </a:bodyPr>
          <a:lstStyle/>
          <a:p>
            <a:pPr marL="0" indent="0">
              <a:buNone/>
            </a:pPr>
            <a:r>
              <a:rPr lang="en-US" sz="2000" dirty="0" smtClean="0"/>
              <a:t>International Organizations</a:t>
            </a:r>
          </a:p>
          <a:p>
            <a:r>
              <a:rPr lang="en-US" sz="2000" dirty="0" smtClean="0"/>
              <a:t>UN</a:t>
            </a:r>
          </a:p>
          <a:p>
            <a:pPr lvl="1"/>
            <a:r>
              <a:rPr lang="en-US" sz="2000" dirty="0" smtClean="0"/>
              <a:t>(You know this!)</a:t>
            </a:r>
          </a:p>
        </p:txBody>
      </p:sp>
      <p:pic>
        <p:nvPicPr>
          <p:cNvPr id="7" name="Picture 2" descr="C:\Users\hahecht\Desktop\UN-Logo2.p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32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Economic Interdependence</a:t>
            </a:r>
            <a:endParaRPr lang="en-US" dirty="0"/>
          </a:p>
        </p:txBody>
      </p:sp>
      <p:sp>
        <p:nvSpPr>
          <p:cNvPr id="3" name="Content Placeholder 2"/>
          <p:cNvSpPr>
            <a:spLocks noGrp="1"/>
          </p:cNvSpPr>
          <p:nvPr>
            <p:ph sz="half" idx="1"/>
          </p:nvPr>
        </p:nvSpPr>
        <p:spPr>
          <a:xfrm>
            <a:off x="228600" y="1600200"/>
            <a:ext cx="4267200" cy="5257800"/>
          </a:xfrm>
        </p:spPr>
        <p:txBody>
          <a:bodyPr>
            <a:normAutofit/>
          </a:bodyPr>
          <a:lstStyle/>
          <a:p>
            <a:pPr marL="0" indent="0">
              <a:buNone/>
            </a:pPr>
            <a:r>
              <a:rPr lang="en-US" sz="2000" dirty="0" smtClean="0"/>
              <a:t>International Organizations</a:t>
            </a:r>
          </a:p>
          <a:p>
            <a:r>
              <a:rPr lang="en-US" sz="2000" dirty="0" smtClean="0"/>
              <a:t>UN</a:t>
            </a:r>
          </a:p>
          <a:p>
            <a:pPr lvl="1"/>
            <a:r>
              <a:rPr lang="en-US" sz="2000" dirty="0" smtClean="0"/>
              <a:t>(You know this!)</a:t>
            </a:r>
          </a:p>
          <a:p>
            <a:r>
              <a:rPr lang="en-US" sz="2000" dirty="0" smtClean="0"/>
              <a:t>IMF</a:t>
            </a:r>
          </a:p>
          <a:p>
            <a:pPr lvl="1"/>
            <a:r>
              <a:rPr lang="en-US" sz="2000" dirty="0" smtClean="0"/>
              <a:t>International Monetary Fund</a:t>
            </a:r>
          </a:p>
          <a:p>
            <a:pPr lvl="1"/>
            <a:r>
              <a:rPr lang="en-US" sz="2000" dirty="0" smtClean="0"/>
              <a:t>Created in 1945</a:t>
            </a:r>
          </a:p>
          <a:p>
            <a:pPr lvl="1"/>
            <a:r>
              <a:rPr lang="en-US" sz="2000" dirty="0" smtClean="0"/>
              <a:t>Purpose: to stabilize world economy by fostering global monetary cooperation, secure financial stability, facilitate international trade, promote high employment and sustainable economic growth, and reduce poverty.</a:t>
            </a:r>
          </a:p>
          <a:p>
            <a:pPr lvl="1"/>
            <a:r>
              <a:rPr lang="en-US" sz="2000" dirty="0" smtClean="0"/>
              <a:t>188 member nations</a:t>
            </a:r>
            <a:endParaRPr lang="en-US" sz="2000" dirty="0"/>
          </a:p>
        </p:txBody>
      </p:sp>
      <p:pic>
        <p:nvPicPr>
          <p:cNvPr id="8" name="Picture 2" descr="C:\Users\hahecht\Desktop\imf-logo.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943894"/>
            <a:ext cx="3886200"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3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idx="1"/>
          </p:nvPr>
        </p:nvSpPr>
        <p:spPr/>
        <p:txBody>
          <a:bodyPr/>
          <a:lstStyle/>
          <a:p>
            <a:pPr marL="0" indent="0">
              <a:buNone/>
            </a:pPr>
            <a:r>
              <a:rPr lang="en-US" dirty="0" smtClean="0"/>
              <a:t>Define “Globalization”</a:t>
            </a:r>
          </a:p>
          <a:p>
            <a:r>
              <a:rPr lang="en-US" dirty="0" smtClean="0"/>
              <a:t>Worldwide integration and development</a:t>
            </a:r>
            <a:endParaRPr lang="en-US" dirty="0"/>
          </a:p>
        </p:txBody>
      </p:sp>
    </p:spTree>
    <p:extLst>
      <p:ext uri="{BB962C8B-B14F-4D97-AF65-F5344CB8AC3E}">
        <p14:creationId xmlns:p14="http://schemas.microsoft.com/office/powerpoint/2010/main" val="426778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sz="half" idx="1"/>
          </p:nvPr>
        </p:nvSpPr>
        <p:spPr/>
        <p:txBody>
          <a:bodyPr>
            <a:noAutofit/>
          </a:bodyPr>
          <a:lstStyle/>
          <a:p>
            <a:pPr marL="0" indent="0">
              <a:buNone/>
            </a:pPr>
            <a:r>
              <a:rPr lang="en-US" sz="2300" dirty="0" smtClean="0"/>
              <a:t>Environmental Changes</a:t>
            </a:r>
          </a:p>
          <a:p>
            <a:r>
              <a:rPr lang="en-US" sz="2300" dirty="0" smtClean="0"/>
              <a:t>The growth of economic interdependence has led to an increase in developing countries around the world.</a:t>
            </a:r>
          </a:p>
        </p:txBody>
      </p:sp>
      <p:pic>
        <p:nvPicPr>
          <p:cNvPr id="7" name="Picture 2" descr="C:\Users\hahecht\Desktop\economy.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22632" y="2133600"/>
            <a:ext cx="4414440" cy="373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70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sz="half" idx="1"/>
          </p:nvPr>
        </p:nvSpPr>
        <p:spPr/>
        <p:txBody>
          <a:bodyPr>
            <a:noAutofit/>
          </a:bodyPr>
          <a:lstStyle/>
          <a:p>
            <a:pPr marL="0" indent="0">
              <a:buNone/>
            </a:pPr>
            <a:r>
              <a:rPr lang="en-US" sz="2300" dirty="0" smtClean="0"/>
              <a:t>Environmental Changes</a:t>
            </a:r>
          </a:p>
          <a:p>
            <a:r>
              <a:rPr lang="en-US" sz="2300" dirty="0" smtClean="0"/>
              <a:t>The growth of economic interdependence has led to an increase in developing countries around the world.</a:t>
            </a:r>
          </a:p>
          <a:p>
            <a:r>
              <a:rPr lang="en-US" sz="2300" dirty="0" smtClean="0"/>
              <a:t>This has created challenges on the environment:</a:t>
            </a:r>
          </a:p>
          <a:p>
            <a:pPr lvl="1"/>
            <a:r>
              <a:rPr lang="en-US" sz="2300" dirty="0" smtClean="0"/>
              <a:t>Pollution</a:t>
            </a:r>
          </a:p>
        </p:txBody>
      </p:sp>
      <p:pic>
        <p:nvPicPr>
          <p:cNvPr id="8" name="Picture 2" descr="C:\Users\hahecht\Desktop\Pollutio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11308"/>
            <a:ext cx="4038600" cy="330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2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sz="half" idx="1"/>
          </p:nvPr>
        </p:nvSpPr>
        <p:spPr/>
        <p:txBody>
          <a:bodyPr>
            <a:noAutofit/>
          </a:bodyPr>
          <a:lstStyle/>
          <a:p>
            <a:pPr marL="0" indent="0">
              <a:buNone/>
            </a:pPr>
            <a:r>
              <a:rPr lang="en-US" sz="2300" dirty="0" smtClean="0"/>
              <a:t>Environmental Changes</a:t>
            </a:r>
          </a:p>
          <a:p>
            <a:r>
              <a:rPr lang="en-US" sz="2300" dirty="0" smtClean="0"/>
              <a:t>The growth of economic interdependence has led to an increase in developing countries around the world.</a:t>
            </a:r>
          </a:p>
          <a:p>
            <a:r>
              <a:rPr lang="en-US" sz="2300" dirty="0" smtClean="0"/>
              <a:t>This has created challenges on the environment:</a:t>
            </a:r>
          </a:p>
          <a:p>
            <a:pPr lvl="1"/>
            <a:r>
              <a:rPr lang="en-US" sz="2300" dirty="0" smtClean="0"/>
              <a:t>Pollution</a:t>
            </a:r>
          </a:p>
          <a:p>
            <a:pPr lvl="1"/>
            <a:r>
              <a:rPr lang="en-US" sz="2300" dirty="0" smtClean="0"/>
              <a:t>Loss of habitat</a:t>
            </a:r>
          </a:p>
        </p:txBody>
      </p:sp>
      <p:pic>
        <p:nvPicPr>
          <p:cNvPr id="8" name="Picture 2" descr="C:\Users\hahecht\Desktop\6870572312_dec9c619c2_z.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05524" y="2133600"/>
            <a:ext cx="4572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296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sz="half" idx="1"/>
          </p:nvPr>
        </p:nvSpPr>
        <p:spPr/>
        <p:txBody>
          <a:bodyPr>
            <a:noAutofit/>
          </a:bodyPr>
          <a:lstStyle/>
          <a:p>
            <a:pPr marL="0" indent="0">
              <a:buNone/>
            </a:pPr>
            <a:r>
              <a:rPr lang="en-US" sz="2300" dirty="0" smtClean="0"/>
              <a:t>Environmental Changes</a:t>
            </a:r>
          </a:p>
          <a:p>
            <a:r>
              <a:rPr lang="en-US" sz="2300" dirty="0" smtClean="0"/>
              <a:t>The growth of economic interdependence has led to an increase in developing countries around the world.</a:t>
            </a:r>
          </a:p>
          <a:p>
            <a:r>
              <a:rPr lang="en-US" sz="2300" dirty="0" smtClean="0"/>
              <a:t>This has created challenges on the environment:</a:t>
            </a:r>
          </a:p>
          <a:p>
            <a:pPr lvl="1"/>
            <a:r>
              <a:rPr lang="en-US" sz="2300" dirty="0" smtClean="0"/>
              <a:t>Pollution</a:t>
            </a:r>
          </a:p>
          <a:p>
            <a:pPr lvl="1"/>
            <a:r>
              <a:rPr lang="en-US" sz="2300" dirty="0" smtClean="0"/>
              <a:t>Loss of habitat</a:t>
            </a:r>
          </a:p>
          <a:p>
            <a:pPr lvl="1"/>
            <a:r>
              <a:rPr lang="en-US" sz="2300" dirty="0" smtClean="0"/>
              <a:t>Global climate change</a:t>
            </a:r>
            <a:endParaRPr lang="en-US" sz="2300" dirty="0"/>
          </a:p>
        </p:txBody>
      </p:sp>
      <p:pic>
        <p:nvPicPr>
          <p:cNvPr id="8" name="Picture 2" descr="C:\Users\hahecht\Desktop\climate-change_1509200c.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98924"/>
            <a:ext cx="4038600" cy="252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296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4348" y="685800"/>
            <a:ext cx="7772400" cy="1470025"/>
          </a:xfrm>
        </p:spPr>
        <p:txBody>
          <a:bodyPr/>
          <a:lstStyle/>
          <a:p>
            <a:r>
              <a:rPr lang="en-US" dirty="0" smtClean="0"/>
              <a:t>Objective:</a:t>
            </a:r>
            <a:br>
              <a:rPr lang="en-US" dirty="0" smtClean="0"/>
            </a:br>
            <a:r>
              <a:rPr lang="en-US" b="1" dirty="0" smtClean="0"/>
              <a:t>Globalization</a:t>
            </a:r>
            <a:endParaRPr lang="en-US" dirty="0"/>
          </a:p>
        </p:txBody>
      </p:sp>
      <p:sp>
        <p:nvSpPr>
          <p:cNvPr id="3" name="Subtitle 2"/>
          <p:cNvSpPr>
            <a:spLocks noGrp="1"/>
          </p:cNvSpPr>
          <p:nvPr>
            <p:ph type="subTitle" idx="1"/>
          </p:nvPr>
        </p:nvSpPr>
        <p:spPr>
          <a:xfrm>
            <a:off x="304800" y="2133600"/>
            <a:ext cx="8458200" cy="4343400"/>
          </a:xfrm>
        </p:spPr>
        <p:txBody>
          <a:bodyPr>
            <a:normAutofit fontScale="92500" lnSpcReduction="20000"/>
          </a:bodyPr>
          <a:lstStyle/>
          <a:p>
            <a:r>
              <a:rPr lang="en-US" b="1" dirty="0" smtClean="0">
                <a:solidFill>
                  <a:schemeClr val="tx1"/>
                </a:solidFill>
              </a:rPr>
              <a:t>WHII.16b and c</a:t>
            </a:r>
          </a:p>
          <a:p>
            <a:r>
              <a:rPr lang="en-US" dirty="0" smtClean="0">
                <a:solidFill>
                  <a:schemeClr val="tx1"/>
                </a:solidFill>
              </a:rPr>
              <a:t>TSWDK of cultural, economic, and social conditions in developed and developing nations of the contemporary world by assessing the impact of economic development and global population growth on the environment and society, including an understanding of the links between economic and political freedoms, and by describing economic interdependence including the rise of multinational corporations, international organizations, and </a:t>
            </a:r>
            <a:r>
              <a:rPr lang="en-US" smtClean="0">
                <a:solidFill>
                  <a:schemeClr val="tx1"/>
                </a:solidFill>
              </a:rPr>
              <a:t>trade agreements.</a:t>
            </a:r>
            <a:endParaRPr lang="en-US" dirty="0">
              <a:solidFill>
                <a:schemeClr val="tx1"/>
              </a:solidFill>
            </a:endParaRPr>
          </a:p>
        </p:txBody>
      </p:sp>
    </p:spTree>
    <p:extLst>
      <p:ext uri="{BB962C8B-B14F-4D97-AF65-F5344CB8AC3E}">
        <p14:creationId xmlns:p14="http://schemas.microsoft.com/office/powerpoint/2010/main" val="2444921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sz="half" idx="1"/>
          </p:nvPr>
        </p:nvSpPr>
        <p:spPr/>
        <p:txBody>
          <a:bodyPr>
            <a:noAutofit/>
          </a:bodyPr>
          <a:lstStyle/>
          <a:p>
            <a:pPr marL="0" indent="0">
              <a:buNone/>
            </a:pPr>
            <a:r>
              <a:rPr lang="en-US" sz="2200" dirty="0" smtClean="0"/>
              <a:t>Social Changes</a:t>
            </a:r>
          </a:p>
          <a:p>
            <a:r>
              <a:rPr lang="en-US" sz="2200" dirty="0" smtClean="0"/>
              <a:t>The development of economies around the world has led to rapid population growth.</a:t>
            </a:r>
          </a:p>
        </p:txBody>
      </p:sp>
      <p:pic>
        <p:nvPicPr>
          <p:cNvPr id="7" name="Picture 2" descr="C:\Users\hahecht\Desktop\111104034949-african-babies-mothers-story-top.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727325"/>
            <a:ext cx="4038600" cy="227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49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sz="half" idx="1"/>
          </p:nvPr>
        </p:nvSpPr>
        <p:spPr/>
        <p:txBody>
          <a:bodyPr>
            <a:noAutofit/>
          </a:bodyPr>
          <a:lstStyle/>
          <a:p>
            <a:pPr marL="0" indent="0">
              <a:buNone/>
            </a:pPr>
            <a:r>
              <a:rPr lang="en-US" sz="2200" dirty="0" smtClean="0"/>
              <a:t>Social Changes</a:t>
            </a:r>
          </a:p>
          <a:p>
            <a:r>
              <a:rPr lang="en-US" sz="2200" dirty="0" smtClean="0"/>
              <a:t>The development of economies around the world has led to rapid population growth.</a:t>
            </a:r>
          </a:p>
          <a:p>
            <a:r>
              <a:rPr lang="en-US" sz="2200" dirty="0" smtClean="0"/>
              <a:t>This has created challenges on society:</a:t>
            </a:r>
          </a:p>
          <a:p>
            <a:pPr lvl="1"/>
            <a:r>
              <a:rPr lang="en-US" sz="2200" dirty="0" smtClean="0"/>
              <a:t>Poverty</a:t>
            </a:r>
          </a:p>
        </p:txBody>
      </p:sp>
      <p:pic>
        <p:nvPicPr>
          <p:cNvPr id="7" name="Picture 2" descr="C:\Users\hahecht\Desktop\Poverty-in-Afghanistan-007.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651601"/>
            <a:ext cx="4038600" cy="242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44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sz="half" idx="1"/>
          </p:nvPr>
        </p:nvSpPr>
        <p:spPr/>
        <p:txBody>
          <a:bodyPr>
            <a:noAutofit/>
          </a:bodyPr>
          <a:lstStyle/>
          <a:p>
            <a:pPr marL="0" indent="0">
              <a:buNone/>
            </a:pPr>
            <a:r>
              <a:rPr lang="en-US" sz="2200" dirty="0" smtClean="0"/>
              <a:t>Social Changes</a:t>
            </a:r>
          </a:p>
          <a:p>
            <a:r>
              <a:rPr lang="en-US" sz="2200" dirty="0" smtClean="0"/>
              <a:t>The development of economies around the world has led to rapid population growth.</a:t>
            </a:r>
          </a:p>
          <a:p>
            <a:r>
              <a:rPr lang="en-US" sz="2200" dirty="0" smtClean="0"/>
              <a:t>This has created challenges on society:</a:t>
            </a:r>
          </a:p>
          <a:p>
            <a:pPr lvl="1"/>
            <a:r>
              <a:rPr lang="en-US" sz="2200" dirty="0" smtClean="0"/>
              <a:t>Poverty</a:t>
            </a:r>
          </a:p>
          <a:p>
            <a:pPr lvl="1"/>
            <a:r>
              <a:rPr lang="en-US" sz="2200" dirty="0" smtClean="0"/>
              <a:t>Poor health</a:t>
            </a:r>
          </a:p>
        </p:txBody>
      </p:sp>
      <p:pic>
        <p:nvPicPr>
          <p:cNvPr id="7" name="Picture 2" descr="C:\Users\hahecht\Desktop\afgooye.bm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0547" y="2210744"/>
            <a:ext cx="4112099" cy="297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446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sz="half" idx="1"/>
          </p:nvPr>
        </p:nvSpPr>
        <p:spPr/>
        <p:txBody>
          <a:bodyPr>
            <a:noAutofit/>
          </a:bodyPr>
          <a:lstStyle/>
          <a:p>
            <a:pPr marL="0" indent="0">
              <a:buNone/>
            </a:pPr>
            <a:r>
              <a:rPr lang="en-US" sz="2200" dirty="0" smtClean="0"/>
              <a:t>Social Changes</a:t>
            </a:r>
          </a:p>
          <a:p>
            <a:r>
              <a:rPr lang="en-US" sz="2200" dirty="0" smtClean="0"/>
              <a:t>The development of economies around the world has led to rapid population growth.</a:t>
            </a:r>
          </a:p>
          <a:p>
            <a:r>
              <a:rPr lang="en-US" sz="2200" dirty="0" smtClean="0"/>
              <a:t>This has created challenges on society:</a:t>
            </a:r>
          </a:p>
          <a:p>
            <a:pPr lvl="1"/>
            <a:r>
              <a:rPr lang="en-US" sz="2200" dirty="0" smtClean="0"/>
              <a:t>Poverty</a:t>
            </a:r>
          </a:p>
          <a:p>
            <a:pPr lvl="1"/>
            <a:r>
              <a:rPr lang="en-US" sz="2200" dirty="0" smtClean="0"/>
              <a:t>Poor health</a:t>
            </a:r>
          </a:p>
          <a:p>
            <a:pPr lvl="1"/>
            <a:r>
              <a:rPr lang="en-US" sz="2200" dirty="0" smtClean="0"/>
              <a:t>Illiteracy</a:t>
            </a:r>
          </a:p>
        </p:txBody>
      </p:sp>
      <p:pic>
        <p:nvPicPr>
          <p:cNvPr id="7" name="Picture 2" descr="C:\Users\hahecht\Desktop\illiterac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96566"/>
            <a:ext cx="4038600" cy="253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446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sz="half" idx="1"/>
          </p:nvPr>
        </p:nvSpPr>
        <p:spPr/>
        <p:txBody>
          <a:bodyPr>
            <a:noAutofit/>
          </a:bodyPr>
          <a:lstStyle/>
          <a:p>
            <a:pPr marL="0" indent="0">
              <a:buNone/>
            </a:pPr>
            <a:r>
              <a:rPr lang="en-US" sz="2200" dirty="0" smtClean="0"/>
              <a:t>Social Changes</a:t>
            </a:r>
          </a:p>
          <a:p>
            <a:r>
              <a:rPr lang="en-US" sz="2200" dirty="0" smtClean="0"/>
              <a:t>The development of economies around the world has led to rapid population growth.</a:t>
            </a:r>
          </a:p>
          <a:p>
            <a:r>
              <a:rPr lang="en-US" sz="2200" dirty="0" smtClean="0"/>
              <a:t>This has created challenges on society:</a:t>
            </a:r>
          </a:p>
          <a:p>
            <a:pPr lvl="1"/>
            <a:r>
              <a:rPr lang="en-US" sz="2200" dirty="0" smtClean="0"/>
              <a:t>Poverty</a:t>
            </a:r>
          </a:p>
          <a:p>
            <a:pPr lvl="1"/>
            <a:r>
              <a:rPr lang="en-US" sz="2200" dirty="0" smtClean="0"/>
              <a:t>Poor health</a:t>
            </a:r>
          </a:p>
          <a:p>
            <a:pPr lvl="1"/>
            <a:r>
              <a:rPr lang="en-US" sz="2200" dirty="0" smtClean="0"/>
              <a:t>Illiteracy</a:t>
            </a:r>
          </a:p>
          <a:p>
            <a:pPr lvl="1"/>
            <a:r>
              <a:rPr lang="en-US" sz="2200" dirty="0" smtClean="0"/>
              <a:t>Famine</a:t>
            </a:r>
          </a:p>
        </p:txBody>
      </p:sp>
      <p:pic>
        <p:nvPicPr>
          <p:cNvPr id="7" name="Picture 2" descr="C:\Users\hahecht\Desktop\famine-hunger-spanish-english.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2463006"/>
            <a:ext cx="38100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446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sz="half" idx="1"/>
          </p:nvPr>
        </p:nvSpPr>
        <p:spPr/>
        <p:txBody>
          <a:bodyPr>
            <a:noAutofit/>
          </a:bodyPr>
          <a:lstStyle/>
          <a:p>
            <a:pPr marL="0" indent="0">
              <a:buNone/>
            </a:pPr>
            <a:r>
              <a:rPr lang="en-US" sz="2200" dirty="0" smtClean="0"/>
              <a:t>Social Changes</a:t>
            </a:r>
          </a:p>
          <a:p>
            <a:r>
              <a:rPr lang="en-US" sz="2200" dirty="0" smtClean="0"/>
              <a:t>The development of economies around the world has led to rapid population growth.</a:t>
            </a:r>
          </a:p>
          <a:p>
            <a:r>
              <a:rPr lang="en-US" sz="2200" dirty="0" smtClean="0"/>
              <a:t>This has created challenges on society:</a:t>
            </a:r>
          </a:p>
          <a:p>
            <a:pPr lvl="1"/>
            <a:r>
              <a:rPr lang="en-US" sz="2200" dirty="0" smtClean="0"/>
              <a:t>Poverty</a:t>
            </a:r>
          </a:p>
          <a:p>
            <a:pPr lvl="1"/>
            <a:r>
              <a:rPr lang="en-US" sz="2200" dirty="0" smtClean="0"/>
              <a:t>Poor health</a:t>
            </a:r>
          </a:p>
          <a:p>
            <a:pPr lvl="1"/>
            <a:r>
              <a:rPr lang="en-US" sz="2200" dirty="0" smtClean="0"/>
              <a:t>Illiteracy</a:t>
            </a:r>
          </a:p>
          <a:p>
            <a:pPr lvl="1"/>
            <a:r>
              <a:rPr lang="en-US" sz="2200" dirty="0" smtClean="0"/>
              <a:t>Famine</a:t>
            </a:r>
          </a:p>
          <a:p>
            <a:pPr lvl="1"/>
            <a:r>
              <a:rPr lang="en-US" sz="2200" dirty="0" smtClean="0"/>
              <a:t>Migration</a:t>
            </a:r>
            <a:endParaRPr lang="en-US" sz="2200" dirty="0"/>
          </a:p>
        </p:txBody>
      </p:sp>
      <p:pic>
        <p:nvPicPr>
          <p:cNvPr id="7" name="Picture 2" descr="C:\Users\hahecht\Desktop\220px-Oxcart-train1947.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35175" y="2438400"/>
            <a:ext cx="433355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446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Stages of Development</a:t>
            </a:r>
          </a:p>
          <a:p>
            <a:r>
              <a:rPr lang="en-US" dirty="0" smtClean="0"/>
              <a:t>Definitions:</a:t>
            </a:r>
          </a:p>
          <a:p>
            <a:pPr lvl="1"/>
            <a:r>
              <a:rPr lang="en-US" dirty="0" smtClean="0"/>
              <a:t>Developed Country =  a sovereign state that has a highly developed economy and advanced technological infrastructure relative to other less developed nations.</a:t>
            </a:r>
          </a:p>
          <a:p>
            <a:pPr lvl="1"/>
            <a:r>
              <a:rPr lang="en-US" dirty="0" smtClean="0"/>
              <a:t>Developing Country = a nation with a low living standard, underdeveloped industrial base, and low human development relative to other countries.</a:t>
            </a:r>
            <a:endParaRPr lang="en-US" dirty="0"/>
          </a:p>
        </p:txBody>
      </p:sp>
    </p:spTree>
    <p:extLst>
      <p:ext uri="{BB962C8B-B14F-4D97-AF65-F5344CB8AC3E}">
        <p14:creationId xmlns:p14="http://schemas.microsoft.com/office/powerpoint/2010/main" val="295216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idx="1"/>
          </p:nvPr>
        </p:nvSpPr>
        <p:spPr/>
        <p:txBody>
          <a:bodyPr>
            <a:noAutofit/>
          </a:bodyPr>
          <a:lstStyle/>
          <a:p>
            <a:pPr marL="0" indent="0">
              <a:buNone/>
            </a:pPr>
            <a:r>
              <a:rPr lang="en-US" sz="2000" dirty="0" smtClean="0"/>
              <a:t>Stages of Development</a:t>
            </a:r>
          </a:p>
          <a:p>
            <a:r>
              <a:rPr lang="en-US" sz="2000" dirty="0" smtClean="0"/>
              <a:t>Geography matters.  Where a country is geographically located determines its success in development.</a:t>
            </a:r>
          </a:p>
          <a:p>
            <a:r>
              <a:rPr lang="en-US" sz="2000" dirty="0" smtClean="0"/>
              <a:t>Economic conditions</a:t>
            </a:r>
          </a:p>
          <a:p>
            <a:pPr lvl="1"/>
            <a:r>
              <a:rPr lang="en-US" sz="2000" dirty="0" smtClean="0"/>
              <a:t>GDP – Gross Domestic Product = ?</a:t>
            </a:r>
            <a:endParaRPr lang="en-US" sz="2000" dirty="0"/>
          </a:p>
        </p:txBody>
      </p:sp>
    </p:spTree>
    <p:extLst>
      <p:ext uri="{BB962C8B-B14F-4D97-AF65-F5344CB8AC3E}">
        <p14:creationId xmlns:p14="http://schemas.microsoft.com/office/powerpoint/2010/main" val="426588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idx="1"/>
          </p:nvPr>
        </p:nvSpPr>
        <p:spPr/>
        <p:txBody>
          <a:bodyPr>
            <a:noAutofit/>
          </a:bodyPr>
          <a:lstStyle/>
          <a:p>
            <a:pPr marL="0" indent="0">
              <a:buNone/>
            </a:pPr>
            <a:r>
              <a:rPr lang="en-US" sz="2000" dirty="0" smtClean="0"/>
              <a:t>Stages of Development</a:t>
            </a:r>
          </a:p>
          <a:p>
            <a:r>
              <a:rPr lang="en-US" sz="2000" dirty="0" smtClean="0"/>
              <a:t>Geography matters.  Where a country is geographically located determines its success in development.</a:t>
            </a:r>
          </a:p>
          <a:p>
            <a:r>
              <a:rPr lang="en-US" sz="2000" dirty="0" smtClean="0"/>
              <a:t>Economic conditions</a:t>
            </a:r>
          </a:p>
          <a:p>
            <a:pPr lvl="1"/>
            <a:r>
              <a:rPr lang="en-US" sz="2000" dirty="0" smtClean="0"/>
              <a:t>GDP – Gross Domestic Product = the value of what a country can produce in both goods and services.</a:t>
            </a:r>
          </a:p>
          <a:p>
            <a:pPr lvl="1"/>
            <a:r>
              <a:rPr lang="en-US" sz="2000" dirty="0" smtClean="0"/>
              <a:t>Determined by per capita income, how much the average  citizen earns in a year.</a:t>
            </a:r>
          </a:p>
          <a:p>
            <a:pPr lvl="1"/>
            <a:r>
              <a:rPr lang="en-US" sz="2000" dirty="0" smtClean="0"/>
              <a:t>What types of industries would earn the most money?  </a:t>
            </a:r>
            <a:endParaRPr lang="en-US" sz="2000" dirty="0"/>
          </a:p>
        </p:txBody>
      </p:sp>
    </p:spTree>
    <p:extLst>
      <p:ext uri="{BB962C8B-B14F-4D97-AF65-F5344CB8AC3E}">
        <p14:creationId xmlns:p14="http://schemas.microsoft.com/office/powerpoint/2010/main" val="194517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idx="1"/>
          </p:nvPr>
        </p:nvSpPr>
        <p:spPr/>
        <p:txBody>
          <a:bodyPr>
            <a:noAutofit/>
          </a:bodyPr>
          <a:lstStyle/>
          <a:p>
            <a:pPr marL="0" indent="0">
              <a:buNone/>
            </a:pPr>
            <a:r>
              <a:rPr lang="en-US" sz="2000" dirty="0" smtClean="0"/>
              <a:t>Stages of Development</a:t>
            </a:r>
          </a:p>
          <a:p>
            <a:r>
              <a:rPr lang="en-US" sz="2000" dirty="0" smtClean="0"/>
              <a:t>Geography matters.  Where a country is geographically located determines its success in development.</a:t>
            </a:r>
          </a:p>
          <a:p>
            <a:r>
              <a:rPr lang="en-US" sz="2000" dirty="0" smtClean="0"/>
              <a:t>Economic conditions</a:t>
            </a:r>
          </a:p>
          <a:p>
            <a:pPr lvl="1"/>
            <a:r>
              <a:rPr lang="en-US" sz="2000" dirty="0" smtClean="0"/>
              <a:t>GDP – Gross Domestic Product = the value of what a country can produce in both goods and services.</a:t>
            </a:r>
          </a:p>
          <a:p>
            <a:pPr lvl="1"/>
            <a:r>
              <a:rPr lang="en-US" sz="2000" dirty="0" smtClean="0"/>
              <a:t>Determined by per capita income, how much the average  citizen earns in a year.</a:t>
            </a:r>
          </a:p>
          <a:p>
            <a:pPr lvl="1"/>
            <a:r>
              <a:rPr lang="en-US" sz="2000" dirty="0" smtClean="0"/>
              <a:t>What types of industries would earn the most money?  The least money?</a:t>
            </a:r>
            <a:endParaRPr lang="en-US" sz="2000" dirty="0"/>
          </a:p>
        </p:txBody>
      </p:sp>
    </p:spTree>
    <p:extLst>
      <p:ext uri="{BB962C8B-B14F-4D97-AF65-F5344CB8AC3E}">
        <p14:creationId xmlns:p14="http://schemas.microsoft.com/office/powerpoint/2010/main" val="1945179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Globalization</a:t>
            </a:r>
            <a:endParaRPr lang="en-US" dirty="0"/>
          </a:p>
        </p:txBody>
      </p:sp>
      <p:sp>
        <p:nvSpPr>
          <p:cNvPr id="3" name="Content Placeholder 2"/>
          <p:cNvSpPr>
            <a:spLocks noGrp="1"/>
          </p:cNvSpPr>
          <p:nvPr>
            <p:ph idx="1"/>
          </p:nvPr>
        </p:nvSpPr>
        <p:spPr/>
        <p:txBody>
          <a:bodyPr/>
          <a:lstStyle/>
          <a:p>
            <a:r>
              <a:rPr lang="en-US" dirty="0" smtClean="0"/>
              <a:t>Economic Interdependence</a:t>
            </a:r>
          </a:p>
          <a:p>
            <a:r>
              <a:rPr lang="en-US" dirty="0" smtClean="0"/>
              <a:t>Developed vs. Developing</a:t>
            </a:r>
            <a:endParaRPr lang="en-US" dirty="0"/>
          </a:p>
        </p:txBody>
      </p:sp>
    </p:spTree>
    <p:extLst>
      <p:ext uri="{BB962C8B-B14F-4D97-AF65-F5344CB8AC3E}">
        <p14:creationId xmlns:p14="http://schemas.microsoft.com/office/powerpoint/2010/main" val="2030905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marL="0" indent="0">
              <a:buNone/>
            </a:pPr>
            <a:r>
              <a:rPr lang="en-US" dirty="0" smtClean="0"/>
              <a:t>Stages of Development</a:t>
            </a:r>
          </a:p>
          <a:p>
            <a:r>
              <a:rPr lang="en-US" dirty="0" smtClean="0"/>
              <a:t>Social conditions</a:t>
            </a:r>
          </a:p>
          <a:p>
            <a:pPr lvl="1"/>
            <a:r>
              <a:rPr lang="en-US" dirty="0" smtClean="0"/>
              <a:t>Literacy rate – the percentage of a country that can read above a certain age.</a:t>
            </a:r>
          </a:p>
          <a:p>
            <a:pPr lvl="2"/>
            <a:r>
              <a:rPr lang="en-US" dirty="0" smtClean="0"/>
              <a:t>What level of literacy would a developed country need?</a:t>
            </a:r>
          </a:p>
          <a:p>
            <a:pPr lvl="2"/>
            <a:r>
              <a:rPr lang="en-US" dirty="0" smtClean="0"/>
              <a:t>What does a literacy rate tell us about the country?</a:t>
            </a:r>
          </a:p>
          <a:p>
            <a:pPr lvl="1"/>
            <a:r>
              <a:rPr lang="en-US" dirty="0" smtClean="0"/>
              <a:t>Access to health care – what indicators would tell us about a country’s access to health care?</a:t>
            </a:r>
          </a:p>
          <a:p>
            <a:pPr lvl="2"/>
            <a:r>
              <a:rPr lang="en-US" dirty="0" smtClean="0"/>
              <a:t>Life expectancy</a:t>
            </a:r>
          </a:p>
          <a:p>
            <a:pPr lvl="2"/>
            <a:r>
              <a:rPr lang="en-US" dirty="0" smtClean="0"/>
              <a:t>Death rate</a:t>
            </a:r>
          </a:p>
          <a:p>
            <a:pPr lvl="2"/>
            <a:r>
              <a:rPr lang="en-US" dirty="0" smtClean="0"/>
              <a:t>Maternal death rate</a:t>
            </a:r>
          </a:p>
          <a:p>
            <a:pPr lvl="2"/>
            <a:r>
              <a:rPr lang="en-US" dirty="0" smtClean="0"/>
              <a:t>Infant mortality rate</a:t>
            </a:r>
            <a:endParaRPr lang="en-US" dirty="0"/>
          </a:p>
        </p:txBody>
      </p:sp>
    </p:spTree>
    <p:extLst>
      <p:ext uri="{BB962C8B-B14F-4D97-AF65-F5344CB8AC3E}">
        <p14:creationId xmlns:p14="http://schemas.microsoft.com/office/powerpoint/2010/main" val="416018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idx="1"/>
          </p:nvPr>
        </p:nvSpPr>
        <p:spPr/>
        <p:txBody>
          <a:bodyPr/>
          <a:lstStyle/>
          <a:p>
            <a:pPr marL="0" indent="0">
              <a:buNone/>
            </a:pPr>
            <a:r>
              <a:rPr lang="en-US" dirty="0" smtClean="0"/>
              <a:t>Stages of Development</a:t>
            </a:r>
          </a:p>
          <a:p>
            <a:r>
              <a:rPr lang="en-US" dirty="0" smtClean="0"/>
              <a:t>Population and rate of growth</a:t>
            </a:r>
          </a:p>
          <a:p>
            <a:pPr lvl="1"/>
            <a:r>
              <a:rPr lang="en-US" dirty="0" smtClean="0"/>
              <a:t>Populations are supposed to grow but the rate of growth determines how a country’s resources should be divided among its citizens.</a:t>
            </a:r>
          </a:p>
          <a:p>
            <a:pPr lvl="1"/>
            <a:r>
              <a:rPr lang="en-US" dirty="0" smtClean="0"/>
              <a:t>A country that grows too fast will not have enough resources for its people, thus producing many challenges for the country.</a:t>
            </a:r>
            <a:endParaRPr lang="en-US" dirty="0"/>
          </a:p>
        </p:txBody>
      </p:sp>
    </p:spTree>
    <p:extLst>
      <p:ext uri="{BB962C8B-B14F-4D97-AF65-F5344CB8AC3E}">
        <p14:creationId xmlns:p14="http://schemas.microsoft.com/office/powerpoint/2010/main" val="234376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Developed vs. Developing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Freedoms</a:t>
            </a:r>
          </a:p>
          <a:p>
            <a:r>
              <a:rPr lang="en-US" dirty="0" smtClean="0"/>
              <a:t>Free market economies allow for a rising standard of living and an expanding middle class.</a:t>
            </a:r>
          </a:p>
          <a:p>
            <a:r>
              <a:rPr lang="en-US" dirty="0" smtClean="0"/>
              <a:t>An expanding middle class produces growing demands on a government, particularly for political freedoms and individual rights.</a:t>
            </a:r>
          </a:p>
          <a:p>
            <a:r>
              <a:rPr lang="en-US" dirty="0" smtClean="0"/>
              <a:t>Recent examples include Taiwan and South Korea.</a:t>
            </a:r>
            <a:endParaRPr lang="en-US" dirty="0"/>
          </a:p>
        </p:txBody>
      </p:sp>
    </p:spTree>
    <p:extLst>
      <p:ext uri="{BB962C8B-B14F-4D97-AF65-F5344CB8AC3E}">
        <p14:creationId xmlns:p14="http://schemas.microsoft.com/office/powerpoint/2010/main" val="393657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countries of the world are increasingly dependent one each other for raw materials, markets, and financial resources, although there is still a difference between the developed and developing nations.</a:t>
            </a:r>
          </a:p>
          <a:p>
            <a:r>
              <a:rPr lang="en-US" dirty="0" smtClean="0"/>
              <a:t>Developed and developing nations are characterized by different levels of economic development, population characteristics, and social conditions.</a:t>
            </a:r>
          </a:p>
          <a:p>
            <a:r>
              <a:rPr lang="en-US" dirty="0" smtClean="0"/>
              <a:t>Economic development and the rapid growth of population are having an impact on the environment.</a:t>
            </a:r>
          </a:p>
          <a:p>
            <a:r>
              <a:rPr lang="en-US" dirty="0" smtClean="0"/>
              <a:t>Sound economic conditions contribute to a stable democracy, and political freedom helps foster economic development.</a:t>
            </a:r>
            <a:endParaRPr lang="en-US" dirty="0"/>
          </a:p>
        </p:txBody>
      </p:sp>
    </p:spTree>
    <p:extLst>
      <p:ext uri="{BB962C8B-B14F-4D97-AF65-F5344CB8AC3E}">
        <p14:creationId xmlns:p14="http://schemas.microsoft.com/office/powerpoint/2010/main" val="246101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WOQSZI8S\MC900432556[1].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71600" y="152400"/>
            <a:ext cx="63246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United States of America</a:t>
            </a:r>
            <a:endParaRPr lang="en-US" dirty="0"/>
          </a:p>
        </p:txBody>
      </p:sp>
      <p:sp>
        <p:nvSpPr>
          <p:cNvPr id="3" name="Content Placeholder 2"/>
          <p:cNvSpPr>
            <a:spLocks noGrp="1"/>
          </p:cNvSpPr>
          <p:nvPr>
            <p:ph sz="half" idx="1"/>
          </p:nvPr>
        </p:nvSpPr>
        <p:spPr>
          <a:xfrm>
            <a:off x="457200" y="1295400"/>
            <a:ext cx="4038600" cy="5181600"/>
          </a:xfrm>
        </p:spPr>
        <p:txBody>
          <a:bodyPr>
            <a:normAutofit fontScale="85000" lnSpcReduction="10000"/>
          </a:bodyPr>
          <a:lstStyle/>
          <a:p>
            <a:r>
              <a:rPr lang="en-US" dirty="0" smtClean="0"/>
              <a:t>Birthrate:  13.68 (per 1,000)</a:t>
            </a:r>
          </a:p>
          <a:p>
            <a:r>
              <a:rPr lang="en-US" dirty="0" err="1" smtClean="0"/>
              <a:t>Deathrate</a:t>
            </a:r>
            <a:r>
              <a:rPr lang="en-US" dirty="0" smtClean="0"/>
              <a:t>:  8.39 (per 1,000)</a:t>
            </a:r>
          </a:p>
          <a:p>
            <a:r>
              <a:rPr lang="en-US" dirty="0" smtClean="0"/>
              <a:t>Life expectancy:  78.49</a:t>
            </a:r>
          </a:p>
          <a:p>
            <a:r>
              <a:rPr lang="en-US" dirty="0" smtClean="0"/>
              <a:t>Infant mortality rate:  5.98 (per 1,000)</a:t>
            </a:r>
          </a:p>
          <a:p>
            <a:r>
              <a:rPr lang="en-US" dirty="0" smtClean="0"/>
              <a:t>Children under the age of 5 underweight:  1.3%</a:t>
            </a:r>
          </a:p>
          <a:p>
            <a:r>
              <a:rPr lang="en-US" dirty="0" smtClean="0"/>
              <a:t>Literacy (age 15 and over):  99%</a:t>
            </a:r>
          </a:p>
          <a:p>
            <a:r>
              <a:rPr lang="en-US" dirty="0" smtClean="0"/>
              <a:t>Government type:  Republic</a:t>
            </a:r>
          </a:p>
          <a:p>
            <a:r>
              <a:rPr lang="en-US" dirty="0" smtClean="0"/>
              <a:t>GDP – per capita:  $48,100</a:t>
            </a:r>
          </a:p>
          <a:p>
            <a:r>
              <a:rPr lang="en-US" dirty="0" smtClean="0"/>
              <a:t>Population below poverty line:  15.1%</a:t>
            </a:r>
          </a:p>
        </p:txBody>
      </p:sp>
      <p:pic>
        <p:nvPicPr>
          <p:cNvPr id="3074" name="Picture 2" descr="C:\Users\hahecht\Desktop\Captur1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199"/>
            <a:ext cx="2085975" cy="265021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ahecht\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775" y="4324350"/>
            <a:ext cx="461571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hahecht\Desktop\Cap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549" y="1887538"/>
            <a:ext cx="2140743" cy="142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5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WOQSZI8S\MC900432556[1].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71600" y="152400"/>
            <a:ext cx="63246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Algeria</a:t>
            </a:r>
            <a:endParaRPr lang="en-US" dirty="0"/>
          </a:p>
        </p:txBody>
      </p:sp>
      <p:sp>
        <p:nvSpPr>
          <p:cNvPr id="3" name="Content Placeholder 2"/>
          <p:cNvSpPr>
            <a:spLocks noGrp="1"/>
          </p:cNvSpPr>
          <p:nvPr>
            <p:ph sz="half" idx="1"/>
          </p:nvPr>
        </p:nvSpPr>
        <p:spPr>
          <a:xfrm>
            <a:off x="457200" y="1295400"/>
            <a:ext cx="4038600" cy="5181600"/>
          </a:xfrm>
        </p:spPr>
        <p:txBody>
          <a:bodyPr>
            <a:normAutofit fontScale="85000" lnSpcReduction="10000"/>
          </a:bodyPr>
          <a:lstStyle/>
          <a:p>
            <a:r>
              <a:rPr lang="en-US" dirty="0" smtClean="0"/>
              <a:t>Birthrate:  16.64 (per 1,000)</a:t>
            </a:r>
          </a:p>
          <a:p>
            <a:r>
              <a:rPr lang="en-US" dirty="0" err="1" smtClean="0"/>
              <a:t>Deathrate</a:t>
            </a:r>
            <a:r>
              <a:rPr lang="en-US" dirty="0" smtClean="0"/>
              <a:t>:  4.72 (per 1,000)</a:t>
            </a:r>
          </a:p>
          <a:p>
            <a:r>
              <a:rPr lang="en-US" dirty="0" smtClean="0"/>
              <a:t>Life expectancy:  74.73</a:t>
            </a:r>
          </a:p>
          <a:p>
            <a:r>
              <a:rPr lang="en-US" dirty="0" smtClean="0"/>
              <a:t>Infant mortality rate:  24.9 (per 1,000)</a:t>
            </a:r>
          </a:p>
          <a:p>
            <a:r>
              <a:rPr lang="en-US" dirty="0" smtClean="0"/>
              <a:t>Children under the age of 5 underweight:  3.7%</a:t>
            </a:r>
          </a:p>
          <a:p>
            <a:r>
              <a:rPr lang="en-US" dirty="0" smtClean="0"/>
              <a:t>Literacy (age 15 and over):  69.9%</a:t>
            </a:r>
          </a:p>
          <a:p>
            <a:r>
              <a:rPr lang="en-US" dirty="0" smtClean="0"/>
              <a:t>Government type:  Republic</a:t>
            </a:r>
          </a:p>
          <a:p>
            <a:r>
              <a:rPr lang="en-US" dirty="0" smtClean="0"/>
              <a:t>GDP – per capita:  $7,200</a:t>
            </a:r>
          </a:p>
          <a:p>
            <a:r>
              <a:rPr lang="en-US" dirty="0" smtClean="0"/>
              <a:t>Population below poverty line:  23%</a:t>
            </a:r>
          </a:p>
        </p:txBody>
      </p:sp>
      <p:pic>
        <p:nvPicPr>
          <p:cNvPr id="2050" name="Picture 2" descr="C:\Users\hahecht\Desktop\Cap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021" y="2429164"/>
            <a:ext cx="1746463" cy="11998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ahecht\Desktop\Cap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40069"/>
            <a:ext cx="2259932" cy="2178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ahecht\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7975" y="4118119"/>
            <a:ext cx="2486025"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22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50"/>
                                        </p:tgtEl>
                                        <p:attrNameLst>
                                          <p:attrName>style.visibility</p:attrName>
                                        </p:attrNameLst>
                                      </p:cBhvr>
                                      <p:to>
                                        <p:strVal val="visible"/>
                                      </p:to>
                                    </p:set>
                                    <p:animEffect transition="in" filter="fade">
                                      <p:cBhvr>
                                        <p:cTn id="52" dur="500"/>
                                        <p:tgtEl>
                                          <p:spTgt spid="20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51"/>
                                        </p:tgtEl>
                                        <p:attrNameLst>
                                          <p:attrName>style.visibility</p:attrName>
                                        </p:attrNameLst>
                                      </p:cBhvr>
                                      <p:to>
                                        <p:strVal val="visible"/>
                                      </p:to>
                                    </p:set>
                                    <p:animEffect transition="in" filter="fade">
                                      <p:cBhvr>
                                        <p:cTn id="57" dur="500"/>
                                        <p:tgtEl>
                                          <p:spTgt spid="205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52"/>
                                        </p:tgtEl>
                                        <p:attrNameLst>
                                          <p:attrName>style.visibility</p:attrName>
                                        </p:attrNameLst>
                                      </p:cBhvr>
                                      <p:to>
                                        <p:strVal val="visible"/>
                                      </p:to>
                                    </p:set>
                                    <p:animEffect transition="in" filter="fade">
                                      <p:cBhvr>
                                        <p:cTn id="62" dur="500"/>
                                        <p:tgtEl>
                                          <p:spTgt spid="205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WOQSZI8S\MC900432556[1].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71600" y="152400"/>
            <a:ext cx="63246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Brazil</a:t>
            </a:r>
            <a:endParaRPr lang="en-US" dirty="0"/>
          </a:p>
        </p:txBody>
      </p:sp>
      <p:sp>
        <p:nvSpPr>
          <p:cNvPr id="3" name="Content Placeholder 2"/>
          <p:cNvSpPr>
            <a:spLocks noGrp="1"/>
          </p:cNvSpPr>
          <p:nvPr>
            <p:ph sz="half" idx="1"/>
          </p:nvPr>
        </p:nvSpPr>
        <p:spPr>
          <a:xfrm>
            <a:off x="457200" y="1295400"/>
            <a:ext cx="4038600" cy="5181600"/>
          </a:xfrm>
        </p:spPr>
        <p:txBody>
          <a:bodyPr>
            <a:normAutofit fontScale="85000" lnSpcReduction="10000"/>
          </a:bodyPr>
          <a:lstStyle/>
          <a:p>
            <a:r>
              <a:rPr lang="en-US" dirty="0" smtClean="0"/>
              <a:t>Birthrate:  17.48 (per 1,000)</a:t>
            </a:r>
          </a:p>
          <a:p>
            <a:r>
              <a:rPr lang="en-US" dirty="0" err="1" smtClean="0"/>
              <a:t>Deathrate</a:t>
            </a:r>
            <a:r>
              <a:rPr lang="en-US" dirty="0" smtClean="0"/>
              <a:t>:  6.38 (per 1,000)</a:t>
            </a:r>
          </a:p>
          <a:p>
            <a:r>
              <a:rPr lang="en-US" dirty="0" smtClean="0"/>
              <a:t>Life expectancy:  72.79</a:t>
            </a:r>
          </a:p>
          <a:p>
            <a:r>
              <a:rPr lang="en-US" dirty="0" smtClean="0"/>
              <a:t>Infant mortality rate:  20.5 (per 1,000)</a:t>
            </a:r>
          </a:p>
          <a:p>
            <a:r>
              <a:rPr lang="en-US" dirty="0" smtClean="0"/>
              <a:t>Children under the age of 5 underweight:  2.2%</a:t>
            </a:r>
          </a:p>
          <a:p>
            <a:r>
              <a:rPr lang="en-US" dirty="0" smtClean="0"/>
              <a:t>Literacy (age 15 and over):  88.6%</a:t>
            </a:r>
          </a:p>
          <a:p>
            <a:r>
              <a:rPr lang="en-US" dirty="0" smtClean="0"/>
              <a:t>Government type:  Republic</a:t>
            </a:r>
          </a:p>
          <a:p>
            <a:r>
              <a:rPr lang="en-US" dirty="0" smtClean="0"/>
              <a:t>GDP – per capita:  $11,600</a:t>
            </a:r>
          </a:p>
          <a:p>
            <a:r>
              <a:rPr lang="en-US" dirty="0" smtClean="0"/>
              <a:t>Population below poverty line:  26%</a:t>
            </a:r>
          </a:p>
        </p:txBody>
      </p:sp>
      <p:pic>
        <p:nvPicPr>
          <p:cNvPr id="4098" name="Picture 2" descr="C:\Users\hahecht\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524144"/>
            <a:ext cx="2248267" cy="28192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hahecht\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975" y="4145973"/>
            <a:ext cx="2486025" cy="27051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hahecht\Desktop\Cap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8363" y="1620838"/>
            <a:ext cx="1925637" cy="131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06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00"/>
                                        </p:tgtEl>
                                        <p:attrNameLst>
                                          <p:attrName>style.visibility</p:attrName>
                                        </p:attrNameLst>
                                      </p:cBhvr>
                                      <p:to>
                                        <p:strVal val="visible"/>
                                      </p:to>
                                    </p:set>
                                    <p:animEffect transition="in" filter="fade">
                                      <p:cBhvr>
                                        <p:cTn id="52" dur="500"/>
                                        <p:tgtEl>
                                          <p:spTgt spid="410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98"/>
                                        </p:tgtEl>
                                        <p:attrNameLst>
                                          <p:attrName>style.visibility</p:attrName>
                                        </p:attrNameLst>
                                      </p:cBhvr>
                                      <p:to>
                                        <p:strVal val="visible"/>
                                      </p:to>
                                    </p:set>
                                    <p:animEffect transition="in" filter="fade">
                                      <p:cBhvr>
                                        <p:cTn id="57" dur="500"/>
                                        <p:tgtEl>
                                          <p:spTgt spid="40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099"/>
                                        </p:tgtEl>
                                        <p:attrNameLst>
                                          <p:attrName>style.visibility</p:attrName>
                                        </p:attrNameLst>
                                      </p:cBhvr>
                                      <p:to>
                                        <p:strVal val="visible"/>
                                      </p:to>
                                    </p:set>
                                    <p:animEffect transition="in" filter="fade">
                                      <p:cBhvr>
                                        <p:cTn id="62" dur="500"/>
                                        <p:tgtEl>
                                          <p:spTgt spid="409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WOQSZI8S\MC900432556[1].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71600" y="152400"/>
            <a:ext cx="63246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Cambodia</a:t>
            </a:r>
            <a:endParaRPr lang="en-US" dirty="0"/>
          </a:p>
        </p:txBody>
      </p:sp>
      <p:sp>
        <p:nvSpPr>
          <p:cNvPr id="3" name="Content Placeholder 2"/>
          <p:cNvSpPr>
            <a:spLocks noGrp="1"/>
          </p:cNvSpPr>
          <p:nvPr>
            <p:ph sz="half" idx="1"/>
          </p:nvPr>
        </p:nvSpPr>
        <p:spPr>
          <a:xfrm>
            <a:off x="457200" y="1295400"/>
            <a:ext cx="4038600" cy="5181600"/>
          </a:xfrm>
        </p:spPr>
        <p:txBody>
          <a:bodyPr>
            <a:normAutofit fontScale="85000" lnSpcReduction="20000"/>
          </a:bodyPr>
          <a:lstStyle/>
          <a:p>
            <a:r>
              <a:rPr lang="en-US" dirty="0" smtClean="0"/>
              <a:t>Birthrate:  25.7 (per 1,000)</a:t>
            </a:r>
          </a:p>
          <a:p>
            <a:r>
              <a:rPr lang="en-US" dirty="0" err="1" smtClean="0"/>
              <a:t>Deathrate</a:t>
            </a:r>
            <a:r>
              <a:rPr lang="en-US" dirty="0" smtClean="0"/>
              <a:t>:  7.97 (per 1,000)</a:t>
            </a:r>
          </a:p>
          <a:p>
            <a:r>
              <a:rPr lang="en-US" dirty="0" smtClean="0"/>
              <a:t>Life expectancy:  63.04</a:t>
            </a:r>
          </a:p>
          <a:p>
            <a:r>
              <a:rPr lang="en-US" dirty="0" smtClean="0"/>
              <a:t>Infant mortality rate:  54.08 (per 1,000)</a:t>
            </a:r>
          </a:p>
          <a:p>
            <a:r>
              <a:rPr lang="en-US" dirty="0" smtClean="0"/>
              <a:t>Children under the age of 5 underweight:  28.8%</a:t>
            </a:r>
          </a:p>
          <a:p>
            <a:r>
              <a:rPr lang="en-US" dirty="0" smtClean="0"/>
              <a:t>Literacy (age 15 and over):  73.6%</a:t>
            </a:r>
          </a:p>
          <a:p>
            <a:r>
              <a:rPr lang="en-US" dirty="0" smtClean="0"/>
              <a:t>Government type:  Constitutional Monarchy</a:t>
            </a:r>
          </a:p>
          <a:p>
            <a:r>
              <a:rPr lang="en-US" dirty="0" smtClean="0"/>
              <a:t>GDP – per capita:  $2,300</a:t>
            </a:r>
          </a:p>
          <a:p>
            <a:r>
              <a:rPr lang="en-US" dirty="0" smtClean="0"/>
              <a:t>Population below poverty line:  31%</a:t>
            </a:r>
          </a:p>
        </p:txBody>
      </p:sp>
      <p:pic>
        <p:nvPicPr>
          <p:cNvPr id="5122" name="Picture 2" descr="C:\Users\hahecht\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668" y="1581726"/>
            <a:ext cx="2718487" cy="256424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ahecht\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180609"/>
            <a:ext cx="25146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hahecht\Desktop\Cap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6183" y="1734847"/>
            <a:ext cx="1900506" cy="128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04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122"/>
                                        </p:tgtEl>
                                        <p:attrNameLst>
                                          <p:attrName>style.visibility</p:attrName>
                                        </p:attrNameLst>
                                      </p:cBhvr>
                                      <p:to>
                                        <p:strVal val="visible"/>
                                      </p:to>
                                    </p:set>
                                    <p:animEffect transition="in" filter="fade">
                                      <p:cBhvr>
                                        <p:cTn id="57" dur="500"/>
                                        <p:tgtEl>
                                          <p:spTgt spid="51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123"/>
                                        </p:tgtEl>
                                        <p:attrNameLst>
                                          <p:attrName>style.visibility</p:attrName>
                                        </p:attrNameLst>
                                      </p:cBhvr>
                                      <p:to>
                                        <p:strVal val="visible"/>
                                      </p:to>
                                    </p:set>
                                    <p:animEffect transition="in" filter="fade">
                                      <p:cBhvr>
                                        <p:cTn id="62" dur="500"/>
                                        <p:tgtEl>
                                          <p:spTgt spid="51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WOQSZI8S\MC900432556[1].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71600" y="152400"/>
            <a:ext cx="63246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Luxembourg</a:t>
            </a:r>
            <a:endParaRPr lang="en-US" dirty="0"/>
          </a:p>
        </p:txBody>
      </p:sp>
      <p:sp>
        <p:nvSpPr>
          <p:cNvPr id="3" name="Content Placeholder 2"/>
          <p:cNvSpPr>
            <a:spLocks noGrp="1"/>
          </p:cNvSpPr>
          <p:nvPr>
            <p:ph sz="half" idx="1"/>
          </p:nvPr>
        </p:nvSpPr>
        <p:spPr>
          <a:xfrm>
            <a:off x="457200" y="1295400"/>
            <a:ext cx="4038600" cy="5181600"/>
          </a:xfrm>
        </p:spPr>
        <p:txBody>
          <a:bodyPr>
            <a:normAutofit fontScale="85000" lnSpcReduction="20000"/>
          </a:bodyPr>
          <a:lstStyle/>
          <a:p>
            <a:r>
              <a:rPr lang="en-US" dirty="0" smtClean="0"/>
              <a:t>Birthrate:  11.7 (per 1,000)</a:t>
            </a:r>
          </a:p>
          <a:p>
            <a:r>
              <a:rPr lang="en-US" dirty="0" err="1" smtClean="0"/>
              <a:t>Deathrate</a:t>
            </a:r>
            <a:r>
              <a:rPr lang="en-US" dirty="0" smtClean="0"/>
              <a:t>:  8.5 (per 1,000)</a:t>
            </a:r>
          </a:p>
          <a:p>
            <a:r>
              <a:rPr lang="en-US" dirty="0" smtClean="0"/>
              <a:t>Life expectancy:  79.75</a:t>
            </a:r>
          </a:p>
          <a:p>
            <a:r>
              <a:rPr lang="en-US" dirty="0" smtClean="0"/>
              <a:t>Infant mortality rate:  4.39 (per 1,000)</a:t>
            </a:r>
          </a:p>
          <a:p>
            <a:r>
              <a:rPr lang="en-US" dirty="0" smtClean="0"/>
              <a:t>Children under the age of 5 underweight:  NA</a:t>
            </a:r>
          </a:p>
          <a:p>
            <a:r>
              <a:rPr lang="en-US" dirty="0" smtClean="0"/>
              <a:t>Literacy (age 15 and over):  100%</a:t>
            </a:r>
          </a:p>
          <a:p>
            <a:r>
              <a:rPr lang="en-US" dirty="0" smtClean="0"/>
              <a:t>Government type:  Constitutional Monarchy</a:t>
            </a:r>
          </a:p>
          <a:p>
            <a:r>
              <a:rPr lang="en-US" dirty="0" smtClean="0"/>
              <a:t>GDP – per capita:  $84,700</a:t>
            </a:r>
          </a:p>
          <a:p>
            <a:r>
              <a:rPr lang="en-US" dirty="0" smtClean="0"/>
              <a:t>Population below poverty line:  NA</a:t>
            </a:r>
          </a:p>
        </p:txBody>
      </p:sp>
      <p:pic>
        <p:nvPicPr>
          <p:cNvPr id="6146" name="Picture 2" descr="C:\Users\hahecht\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579563"/>
            <a:ext cx="2457450" cy="260689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hahecht\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0164" y="4161414"/>
            <a:ext cx="252412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hahecht\Desktop\Captur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2731" y="1704975"/>
            <a:ext cx="1787360" cy="117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20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148"/>
                                        </p:tgtEl>
                                        <p:attrNameLst>
                                          <p:attrName>style.visibility</p:attrName>
                                        </p:attrNameLst>
                                      </p:cBhvr>
                                      <p:to>
                                        <p:strVal val="visible"/>
                                      </p:to>
                                    </p:set>
                                    <p:animEffect transition="in" filter="fade">
                                      <p:cBhvr>
                                        <p:cTn id="52" dur="500"/>
                                        <p:tgtEl>
                                          <p:spTgt spid="614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146"/>
                                        </p:tgtEl>
                                        <p:attrNameLst>
                                          <p:attrName>style.visibility</p:attrName>
                                        </p:attrNameLst>
                                      </p:cBhvr>
                                      <p:to>
                                        <p:strVal val="visible"/>
                                      </p:to>
                                    </p:set>
                                    <p:animEffect transition="in" filter="fade">
                                      <p:cBhvr>
                                        <p:cTn id="57" dur="500"/>
                                        <p:tgtEl>
                                          <p:spTgt spid="61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147"/>
                                        </p:tgtEl>
                                        <p:attrNameLst>
                                          <p:attrName>style.visibility</p:attrName>
                                        </p:attrNameLst>
                                      </p:cBhvr>
                                      <p:to>
                                        <p:strVal val="visible"/>
                                      </p:to>
                                    </p:set>
                                    <p:animEffect transition="in" filter="fade">
                                      <p:cBhvr>
                                        <p:cTn id="62" dur="500"/>
                                        <p:tgtEl>
                                          <p:spTgt spid="614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WOQSZI8S\MC900432556[1].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71600" y="152400"/>
            <a:ext cx="63246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Ethiopia</a:t>
            </a:r>
            <a:endParaRPr lang="en-US" dirty="0"/>
          </a:p>
        </p:txBody>
      </p:sp>
      <p:sp>
        <p:nvSpPr>
          <p:cNvPr id="3" name="Content Placeholder 2"/>
          <p:cNvSpPr>
            <a:spLocks noGrp="1"/>
          </p:cNvSpPr>
          <p:nvPr>
            <p:ph sz="half" idx="1"/>
          </p:nvPr>
        </p:nvSpPr>
        <p:spPr>
          <a:xfrm>
            <a:off x="457200" y="1295400"/>
            <a:ext cx="4038600" cy="5181600"/>
          </a:xfrm>
        </p:spPr>
        <p:txBody>
          <a:bodyPr>
            <a:normAutofit fontScale="85000" lnSpcReduction="20000"/>
          </a:bodyPr>
          <a:lstStyle/>
          <a:p>
            <a:r>
              <a:rPr lang="en-US" dirty="0" smtClean="0"/>
              <a:t>Birthrate:  42.59 (per 1,000)</a:t>
            </a:r>
          </a:p>
          <a:p>
            <a:r>
              <a:rPr lang="en-US" dirty="0" err="1" smtClean="0"/>
              <a:t>Deathrate</a:t>
            </a:r>
            <a:r>
              <a:rPr lang="en-US" dirty="0" smtClean="0"/>
              <a:t>:  10.79 (per 1,000)</a:t>
            </a:r>
          </a:p>
          <a:p>
            <a:r>
              <a:rPr lang="en-US" dirty="0" smtClean="0"/>
              <a:t>Life expectancy:  56.56</a:t>
            </a:r>
          </a:p>
          <a:p>
            <a:r>
              <a:rPr lang="en-US" dirty="0" smtClean="0"/>
              <a:t>Infant mortality rate:  75.29 (per 1,000)</a:t>
            </a:r>
          </a:p>
          <a:p>
            <a:r>
              <a:rPr lang="en-US" dirty="0" smtClean="0"/>
              <a:t>Children under the age of 5 underweight:  34.6%</a:t>
            </a:r>
          </a:p>
          <a:p>
            <a:r>
              <a:rPr lang="en-US" dirty="0" smtClean="0"/>
              <a:t>Literacy (age 15 and over):  42.7%</a:t>
            </a:r>
          </a:p>
          <a:p>
            <a:r>
              <a:rPr lang="en-US" dirty="0" smtClean="0"/>
              <a:t>Government type:  Republic</a:t>
            </a:r>
          </a:p>
          <a:p>
            <a:r>
              <a:rPr lang="en-US" dirty="0" smtClean="0"/>
              <a:t>GDP – per capita:  $1,100</a:t>
            </a:r>
          </a:p>
          <a:p>
            <a:r>
              <a:rPr lang="en-US" dirty="0" smtClean="0"/>
              <a:t>Population below poverty line:  29.2%</a:t>
            </a:r>
          </a:p>
        </p:txBody>
      </p:sp>
      <p:pic>
        <p:nvPicPr>
          <p:cNvPr id="7170" name="Picture 2" descr="C:\Users\hahecht\Desktop\Cap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611" y="1568558"/>
            <a:ext cx="2630434" cy="259285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hahecht\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500" y="4133850"/>
            <a:ext cx="251460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hahecht\Desktop\Cap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1395" y="1631480"/>
            <a:ext cx="1998866" cy="141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9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2"/>
                                        </p:tgtEl>
                                        <p:attrNameLst>
                                          <p:attrName>style.visibility</p:attrName>
                                        </p:attrNameLst>
                                      </p:cBhvr>
                                      <p:to>
                                        <p:strVal val="visible"/>
                                      </p:to>
                                    </p:set>
                                    <p:animEffect transition="in" filter="fade">
                                      <p:cBhvr>
                                        <p:cTn id="52" dur="500"/>
                                        <p:tgtEl>
                                          <p:spTgt spid="717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0"/>
                                        </p:tgtEl>
                                        <p:attrNameLst>
                                          <p:attrName>style.visibility</p:attrName>
                                        </p:attrNameLst>
                                      </p:cBhvr>
                                      <p:to>
                                        <p:strVal val="visible"/>
                                      </p:to>
                                    </p:set>
                                    <p:animEffect transition="in" filter="fade">
                                      <p:cBhvr>
                                        <p:cTn id="57" dur="500"/>
                                        <p:tgtEl>
                                          <p:spTgt spid="717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71"/>
                                        </p:tgtEl>
                                        <p:attrNameLst>
                                          <p:attrName>style.visibility</p:attrName>
                                        </p:attrNameLst>
                                      </p:cBhvr>
                                      <p:to>
                                        <p:strVal val="visible"/>
                                      </p:to>
                                    </p:set>
                                    <p:animEffect transition="in" filter="fade">
                                      <p:cBhvr>
                                        <p:cTn id="62" dur="500"/>
                                        <p:tgtEl>
                                          <p:spTgt spid="717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ahecht\Desktop\800px-BlankMap-Worl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27" y="2660073"/>
            <a:ext cx="887288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6271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34674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56867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731314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Economic Interdependence</a:t>
            </a:r>
            <a:endParaRPr lang="en-US" dirty="0"/>
          </a:p>
        </p:txBody>
      </p:sp>
      <p:sp>
        <p:nvSpPr>
          <p:cNvPr id="3" name="Content Placeholder 2"/>
          <p:cNvSpPr>
            <a:spLocks noGrp="1"/>
          </p:cNvSpPr>
          <p:nvPr>
            <p:ph idx="1"/>
          </p:nvPr>
        </p:nvSpPr>
        <p:spPr/>
        <p:txBody>
          <a:bodyPr/>
          <a:lstStyle/>
          <a:p>
            <a:pPr marL="0" indent="0">
              <a:buNone/>
            </a:pPr>
            <a:r>
              <a:rPr lang="en-US" dirty="0" smtClean="0"/>
              <a:t>Definitions</a:t>
            </a:r>
            <a:endParaRPr lang="en-US" dirty="0" smtClean="0"/>
          </a:p>
          <a:p>
            <a:r>
              <a:rPr lang="en-US" dirty="0" smtClean="0"/>
              <a:t>Interdependence = ?</a:t>
            </a:r>
            <a:endParaRPr lang="en-US" dirty="0"/>
          </a:p>
        </p:txBody>
      </p:sp>
    </p:spTree>
    <p:extLst>
      <p:ext uri="{BB962C8B-B14F-4D97-AF65-F5344CB8AC3E}">
        <p14:creationId xmlns:p14="http://schemas.microsoft.com/office/powerpoint/2010/main" val="426862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Economic Interdependence</a:t>
            </a:r>
            <a:endParaRPr lang="en-US" dirty="0"/>
          </a:p>
        </p:txBody>
      </p:sp>
      <p:sp>
        <p:nvSpPr>
          <p:cNvPr id="3" name="Content Placeholder 2"/>
          <p:cNvSpPr>
            <a:spLocks noGrp="1"/>
          </p:cNvSpPr>
          <p:nvPr>
            <p:ph idx="1"/>
          </p:nvPr>
        </p:nvSpPr>
        <p:spPr/>
        <p:txBody>
          <a:bodyPr/>
          <a:lstStyle/>
          <a:p>
            <a:pPr marL="0" indent="0">
              <a:buNone/>
            </a:pPr>
            <a:r>
              <a:rPr lang="en-US" dirty="0" smtClean="0"/>
              <a:t>Definitions</a:t>
            </a:r>
          </a:p>
          <a:p>
            <a:r>
              <a:rPr lang="en-US" dirty="0" smtClean="0"/>
              <a:t>Interdependence = a reciprocal relation between independent groups.</a:t>
            </a:r>
          </a:p>
          <a:p>
            <a:r>
              <a:rPr lang="en-US" dirty="0" smtClean="0"/>
              <a:t>Economic interdependence = ?</a:t>
            </a:r>
            <a:endParaRPr lang="en-US" dirty="0"/>
          </a:p>
        </p:txBody>
      </p:sp>
    </p:spTree>
    <p:extLst>
      <p:ext uri="{BB962C8B-B14F-4D97-AF65-F5344CB8AC3E}">
        <p14:creationId xmlns:p14="http://schemas.microsoft.com/office/powerpoint/2010/main" val="39980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Economic Interdependence</a:t>
            </a:r>
            <a:endParaRPr lang="en-US" dirty="0"/>
          </a:p>
        </p:txBody>
      </p:sp>
      <p:sp>
        <p:nvSpPr>
          <p:cNvPr id="3" name="Content Placeholder 2"/>
          <p:cNvSpPr>
            <a:spLocks noGrp="1"/>
          </p:cNvSpPr>
          <p:nvPr>
            <p:ph idx="1"/>
          </p:nvPr>
        </p:nvSpPr>
        <p:spPr/>
        <p:txBody>
          <a:bodyPr/>
          <a:lstStyle/>
          <a:p>
            <a:pPr marL="0" indent="0">
              <a:buNone/>
            </a:pPr>
            <a:r>
              <a:rPr lang="en-US" dirty="0" smtClean="0"/>
              <a:t>Definitions</a:t>
            </a:r>
          </a:p>
          <a:p>
            <a:r>
              <a:rPr lang="en-US" dirty="0" smtClean="0"/>
              <a:t>Interdependence = a reciprocal relation between independent groups.</a:t>
            </a:r>
          </a:p>
          <a:p>
            <a:r>
              <a:rPr lang="en-US" dirty="0" smtClean="0"/>
              <a:t>Economic interdependence = participants in an economic system are dependent on others for the products they cannot produce or produce efficiently themselves. </a:t>
            </a:r>
            <a:endParaRPr lang="en-US" dirty="0"/>
          </a:p>
        </p:txBody>
      </p:sp>
    </p:spTree>
    <p:extLst>
      <p:ext uri="{BB962C8B-B14F-4D97-AF65-F5344CB8AC3E}">
        <p14:creationId xmlns:p14="http://schemas.microsoft.com/office/powerpoint/2010/main" val="242848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Economic Interdependence</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New Technologies</a:t>
            </a:r>
          </a:p>
          <a:p>
            <a:r>
              <a:rPr lang="en-US" sz="2800" dirty="0" smtClean="0"/>
              <a:t>New technologies such as rapid transportation, communication, and computer networks have made trade easier, faster, and cheaper.</a:t>
            </a:r>
          </a:p>
          <a:p>
            <a:r>
              <a:rPr lang="en-US" sz="2800" dirty="0" smtClean="0"/>
              <a:t>Vast trading networks have led to the rise and influence of multinational corporations (corporations that move across international boundaries).</a:t>
            </a:r>
          </a:p>
          <a:p>
            <a:r>
              <a:rPr lang="en-US" sz="2800" dirty="0" smtClean="0"/>
              <a:t>As a result of vast trading networks and multinational corporations, the role of international boundaries has changed.</a:t>
            </a:r>
            <a:endParaRPr lang="en-US" sz="2800" dirty="0"/>
          </a:p>
        </p:txBody>
      </p:sp>
    </p:spTree>
    <p:extLst>
      <p:ext uri="{BB962C8B-B14F-4D97-AF65-F5344CB8AC3E}">
        <p14:creationId xmlns:p14="http://schemas.microsoft.com/office/powerpoint/2010/main" val="346517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1WUM5BQ9\MC900439273[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177"/>
            <a:ext cx="9141099" cy="6860177"/>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Economic Interdependence</a:t>
            </a:r>
            <a:endParaRPr lang="en-US" dirty="0"/>
          </a:p>
        </p:txBody>
      </p:sp>
      <p:sp>
        <p:nvSpPr>
          <p:cNvPr id="3" name="Content Placeholder 2"/>
          <p:cNvSpPr>
            <a:spLocks noGrp="1"/>
          </p:cNvSpPr>
          <p:nvPr>
            <p:ph sz="half" idx="1"/>
          </p:nvPr>
        </p:nvSpPr>
        <p:spPr/>
        <p:txBody>
          <a:bodyPr>
            <a:noAutofit/>
          </a:bodyPr>
          <a:lstStyle/>
          <a:p>
            <a:pPr marL="0" indent="0">
              <a:buNone/>
            </a:pPr>
            <a:r>
              <a:rPr lang="en-US" sz="2300" dirty="0" smtClean="0"/>
              <a:t>EU</a:t>
            </a:r>
          </a:p>
          <a:p>
            <a:r>
              <a:rPr lang="en-US" sz="2300" dirty="0" smtClean="0"/>
              <a:t>European Union</a:t>
            </a:r>
          </a:p>
          <a:p>
            <a:r>
              <a:rPr lang="en-US" sz="2300" dirty="0" smtClean="0"/>
              <a:t>Created in 1957</a:t>
            </a:r>
          </a:p>
          <a:p>
            <a:r>
              <a:rPr lang="en-US" sz="2300" dirty="0" smtClean="0"/>
              <a:t>Purpose: regional integration; unite Europeans to escape from the extreme forms of nationalism.</a:t>
            </a:r>
          </a:p>
        </p:txBody>
      </p:sp>
      <p:pic>
        <p:nvPicPr>
          <p:cNvPr id="7" name="Picture 2" descr="C:\Users\hahecht\Desktop\Europe-flag.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360888"/>
            <a:ext cx="4038600" cy="300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10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5355</TotalTime>
  <Words>1669</Words>
  <Application>Microsoft Office PowerPoint</Application>
  <PresentationFormat>On-screen Show (4:3)</PresentationFormat>
  <Paragraphs>242</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Do Now:</vt:lpstr>
      <vt:lpstr>Objective: Globalization</vt:lpstr>
      <vt:lpstr>Globalization</vt:lpstr>
      <vt:lpstr>PowerPoint Presentation</vt:lpstr>
      <vt:lpstr>Economic Interdependence</vt:lpstr>
      <vt:lpstr>Economic Interdependence</vt:lpstr>
      <vt:lpstr>Economic Interdependence</vt:lpstr>
      <vt:lpstr>Economic Interdependence</vt:lpstr>
      <vt:lpstr>Economic Interdependence</vt:lpstr>
      <vt:lpstr>Economic Interdependence</vt:lpstr>
      <vt:lpstr>Economic Interdependence</vt:lpstr>
      <vt:lpstr>Economic Interdependence</vt:lpstr>
      <vt:lpstr>Economic Interdependence</vt:lpstr>
      <vt:lpstr>Economic Interdependence</vt:lpstr>
      <vt:lpstr>Developed vs. Developing</vt:lpstr>
      <vt:lpstr>Developed vs. Developing</vt:lpstr>
      <vt:lpstr>Developed vs. Developing</vt:lpstr>
      <vt:lpstr>Developed vs. Developing</vt:lpstr>
      <vt:lpstr>Developed vs. Developing</vt:lpstr>
      <vt:lpstr>Developed vs. Developing</vt:lpstr>
      <vt:lpstr>Developed vs. Developing</vt:lpstr>
      <vt:lpstr>Developed vs. Developing</vt:lpstr>
      <vt:lpstr>Developed vs. Developing</vt:lpstr>
      <vt:lpstr>Developed vs. Developing</vt:lpstr>
      <vt:lpstr>Developed vs. Developing</vt:lpstr>
      <vt:lpstr>Developed vs. Developing</vt:lpstr>
      <vt:lpstr>Developed vs. Developing</vt:lpstr>
      <vt:lpstr>Developed vs. Developing</vt:lpstr>
      <vt:lpstr>Developed vs. Developing</vt:lpstr>
      <vt:lpstr>Developed vs. Developing</vt:lpstr>
      <vt:lpstr>Developed vs. Developing</vt:lpstr>
      <vt:lpstr>Developed vs. Developing</vt:lpstr>
      <vt:lpstr>Conclusion</vt:lpstr>
      <vt:lpstr>United States of America</vt:lpstr>
      <vt:lpstr>Algeria</vt:lpstr>
      <vt:lpstr>Brazil</vt:lpstr>
      <vt:lpstr>Cambodia</vt:lpstr>
      <vt:lpstr>Luxembourg</vt:lpstr>
      <vt:lpstr>Ethiopia</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Name</dc:creator>
  <cp:lastModifiedBy>Hana A. Hecht (hahecht)</cp:lastModifiedBy>
  <cp:revision>23</cp:revision>
  <dcterms:created xsi:type="dcterms:W3CDTF">2013-05-03T15:47:46Z</dcterms:created>
  <dcterms:modified xsi:type="dcterms:W3CDTF">2016-05-16T12:38:51Z</dcterms:modified>
</cp:coreProperties>
</file>