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89" r:id="rId7"/>
    <p:sldId id="290" r:id="rId8"/>
    <p:sldId id="291" r:id="rId9"/>
    <p:sldId id="292" r:id="rId10"/>
    <p:sldId id="293" r:id="rId11"/>
    <p:sldId id="294" r:id="rId12"/>
    <p:sldId id="264" r:id="rId13"/>
    <p:sldId id="265" r:id="rId14"/>
    <p:sldId id="266" r:id="rId15"/>
    <p:sldId id="267" r:id="rId16"/>
    <p:sldId id="268" r:id="rId17"/>
    <p:sldId id="295" r:id="rId18"/>
    <p:sldId id="296" r:id="rId19"/>
    <p:sldId id="297" r:id="rId20"/>
    <p:sldId id="298" r:id="rId21"/>
    <p:sldId id="299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278" r:id="rId40"/>
    <p:sldId id="279" r:id="rId41"/>
    <p:sldId id="280" r:id="rId42"/>
    <p:sldId id="281" r:id="rId43"/>
    <p:sldId id="284" r:id="rId44"/>
    <p:sldId id="282" r:id="rId45"/>
    <p:sldId id="283" r:id="rId46"/>
    <p:sldId id="308" r:id="rId47"/>
    <p:sldId id="309" r:id="rId48"/>
    <p:sldId id="310" r:id="rId49"/>
    <p:sldId id="285" r:id="rId50"/>
    <p:sldId id="286" r:id="rId51"/>
    <p:sldId id="287" r:id="rId52"/>
    <p:sldId id="288" r:id="rId53"/>
    <p:sldId id="311" r:id="rId54"/>
    <p:sldId id="312" r:id="rId55"/>
    <p:sldId id="313" r:id="rId56"/>
    <p:sldId id="314" r:id="rId57"/>
    <p:sldId id="256" r:id="rId58"/>
    <p:sldId id="257" r:id="rId59"/>
    <p:sldId id="258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0FE8-5CB0-40B9-AB70-4D59C95AD1A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4905-A1C0-4628-BC67-7B5A1165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1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0FE8-5CB0-40B9-AB70-4D59C95AD1A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4905-A1C0-4628-BC67-7B5A1165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7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0FE8-5CB0-40B9-AB70-4D59C95AD1A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4905-A1C0-4628-BC67-7B5A1165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0FE8-5CB0-40B9-AB70-4D59C95AD1A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4905-A1C0-4628-BC67-7B5A1165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0FE8-5CB0-40B9-AB70-4D59C95AD1A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4905-A1C0-4628-BC67-7B5A1165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7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0FE8-5CB0-40B9-AB70-4D59C95AD1A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4905-A1C0-4628-BC67-7B5A1165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0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0FE8-5CB0-40B9-AB70-4D59C95AD1A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4905-A1C0-4628-BC67-7B5A1165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7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0FE8-5CB0-40B9-AB70-4D59C95AD1A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4905-A1C0-4628-BC67-7B5A1165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0FE8-5CB0-40B9-AB70-4D59C95AD1A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4905-A1C0-4628-BC67-7B5A1165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6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0FE8-5CB0-40B9-AB70-4D59C95AD1A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4905-A1C0-4628-BC67-7B5A1165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1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0FE8-5CB0-40B9-AB70-4D59C95AD1A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4905-A1C0-4628-BC67-7B5A1165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6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0FE8-5CB0-40B9-AB70-4D59C95AD1A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4905-A1C0-4628-BC67-7B5A1165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685800"/>
            <a:ext cx="7772400" cy="1470025"/>
          </a:xfrm>
        </p:spPr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Please grab a map from your Out Box.  Then take out your KWL Chart </a:t>
            </a:r>
            <a:r>
              <a:rPr lang="en-US" smtClean="0">
                <a:solidFill>
                  <a:schemeClr val="tx1"/>
                </a:solidFill>
              </a:rPr>
              <a:t>from yesterday.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Judaism</a:t>
            </a:r>
            <a:br>
              <a:rPr lang="en-US" dirty="0" smtClean="0"/>
            </a:br>
            <a:r>
              <a:rPr lang="en-US" dirty="0" smtClean="0"/>
              <a:t>Area of Concentration Today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5161" y="6091389"/>
            <a:ext cx="1189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Israel</a:t>
            </a:r>
            <a:endParaRPr lang="en-US" sz="3600" dirty="0"/>
          </a:p>
        </p:txBody>
      </p:sp>
      <p:pic>
        <p:nvPicPr>
          <p:cNvPr id="9" name="Picture 2" descr="\\w-sch-staff-12\UserDesktops\hahecht\Desktop\A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Judaism</a:t>
            </a:r>
            <a:br>
              <a:rPr lang="en-US" dirty="0" smtClean="0"/>
            </a:br>
            <a:r>
              <a:rPr lang="en-US" dirty="0" smtClean="0"/>
              <a:t>Area of Concentration Today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4314" y="6091389"/>
            <a:ext cx="2931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North America</a:t>
            </a:r>
            <a:endParaRPr lang="en-US" sz="3600" dirty="0"/>
          </a:p>
        </p:txBody>
      </p:sp>
      <p:pic>
        <p:nvPicPr>
          <p:cNvPr id="8" name="Picture 2" descr="\\w-sch-staff-12\UserDesktops\hahecht\Desktop\B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Type</a:t>
            </a:r>
          </a:p>
          <a:p>
            <a:pPr lvl="1"/>
            <a:r>
              <a:rPr lang="en-US" sz="2000" dirty="0" smtClean="0"/>
              <a:t>Monotheism</a:t>
            </a:r>
          </a:p>
        </p:txBody>
      </p:sp>
      <p:pic>
        <p:nvPicPr>
          <p:cNvPr id="7" name="Picture 2" descr="\\w-sch-staff-12\UserDesktops\hahecht\Desktop\g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35626"/>
            <a:ext cx="4038600" cy="32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Type</a:t>
            </a:r>
          </a:p>
          <a:p>
            <a:pPr lvl="1"/>
            <a:r>
              <a:rPr lang="en-US" sz="2000" dirty="0" smtClean="0"/>
              <a:t>Monotheism</a:t>
            </a:r>
          </a:p>
          <a:p>
            <a:r>
              <a:rPr lang="en-US" sz="2000" dirty="0" smtClean="0"/>
              <a:t>Founder</a:t>
            </a:r>
          </a:p>
          <a:p>
            <a:pPr lvl="1"/>
            <a:r>
              <a:rPr lang="en-US" sz="2000" dirty="0" smtClean="0"/>
              <a:t>Jesus</a:t>
            </a:r>
          </a:p>
        </p:txBody>
      </p:sp>
      <p:pic>
        <p:nvPicPr>
          <p:cNvPr id="7" name="Picture 2" descr="\\w-sch-staff-12\UserDesktops\hahecht\Desktop\Jes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12" y="1524000"/>
            <a:ext cx="3361988" cy="47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Type</a:t>
            </a:r>
          </a:p>
          <a:p>
            <a:pPr lvl="1"/>
            <a:r>
              <a:rPr lang="en-US" sz="2000" dirty="0" smtClean="0"/>
              <a:t>Monotheism</a:t>
            </a:r>
          </a:p>
          <a:p>
            <a:r>
              <a:rPr lang="en-US" sz="2000" dirty="0" smtClean="0"/>
              <a:t>Founder</a:t>
            </a:r>
          </a:p>
          <a:p>
            <a:pPr lvl="1"/>
            <a:r>
              <a:rPr lang="en-US" sz="2000" dirty="0" smtClean="0"/>
              <a:t>Jesus</a:t>
            </a:r>
          </a:p>
          <a:p>
            <a:r>
              <a:rPr lang="en-US" sz="2000" dirty="0" smtClean="0"/>
              <a:t>Book</a:t>
            </a:r>
          </a:p>
          <a:p>
            <a:pPr lvl="1"/>
            <a:r>
              <a:rPr lang="en-US" sz="2000" dirty="0" smtClean="0"/>
              <a:t>New Testament:  Life and teachings of Jesus</a:t>
            </a:r>
          </a:p>
        </p:txBody>
      </p:sp>
      <p:pic>
        <p:nvPicPr>
          <p:cNvPr id="7" name="Picture 2" descr="\\w-sch-staff-12\UserDesktops\hahecht\Desktop\new-testament-bible-and-suicide-suicidemethod.net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Type</a:t>
            </a:r>
          </a:p>
          <a:p>
            <a:pPr lvl="1"/>
            <a:r>
              <a:rPr lang="en-US" sz="2000" dirty="0" smtClean="0"/>
              <a:t>Monotheism</a:t>
            </a:r>
          </a:p>
          <a:p>
            <a:r>
              <a:rPr lang="en-US" sz="2000" dirty="0" smtClean="0"/>
              <a:t>Founder</a:t>
            </a:r>
          </a:p>
          <a:p>
            <a:pPr lvl="1"/>
            <a:r>
              <a:rPr lang="en-US" sz="2000" dirty="0" smtClean="0"/>
              <a:t>Jesus</a:t>
            </a:r>
          </a:p>
          <a:p>
            <a:r>
              <a:rPr lang="en-US" sz="2000" dirty="0" smtClean="0"/>
              <a:t>Book</a:t>
            </a:r>
          </a:p>
          <a:p>
            <a:pPr lvl="1"/>
            <a:r>
              <a:rPr lang="en-US" sz="2000" dirty="0" smtClean="0"/>
              <a:t>New Testament:  Life and teachings of Jesus</a:t>
            </a:r>
          </a:p>
          <a:p>
            <a:r>
              <a:rPr lang="en-US" sz="2000" dirty="0" smtClean="0"/>
              <a:t>Basic Ideas</a:t>
            </a:r>
          </a:p>
          <a:p>
            <a:pPr lvl="1"/>
            <a:r>
              <a:rPr lang="en-US" sz="2000" dirty="0" smtClean="0"/>
              <a:t>Jesus as Son of God</a:t>
            </a:r>
          </a:p>
        </p:txBody>
      </p:sp>
      <p:pic>
        <p:nvPicPr>
          <p:cNvPr id="7" name="Picture 2" descr="\\w-sch-staff-12\UserDesktops\hahecht\Desktop\christianity_1559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36605"/>
            <a:ext cx="4038600" cy="38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Type</a:t>
            </a:r>
          </a:p>
          <a:p>
            <a:pPr lvl="1"/>
            <a:r>
              <a:rPr lang="en-US" sz="2000" dirty="0" smtClean="0"/>
              <a:t>Monotheism</a:t>
            </a:r>
          </a:p>
          <a:p>
            <a:r>
              <a:rPr lang="en-US" sz="2000" dirty="0" smtClean="0"/>
              <a:t>Founder</a:t>
            </a:r>
          </a:p>
          <a:p>
            <a:pPr lvl="1"/>
            <a:r>
              <a:rPr lang="en-US" sz="2000" dirty="0" smtClean="0"/>
              <a:t>Jesus</a:t>
            </a:r>
          </a:p>
          <a:p>
            <a:r>
              <a:rPr lang="en-US" sz="2000" dirty="0" smtClean="0"/>
              <a:t>Book</a:t>
            </a:r>
          </a:p>
          <a:p>
            <a:pPr lvl="1"/>
            <a:r>
              <a:rPr lang="en-US" sz="2000" dirty="0" smtClean="0"/>
              <a:t>New Testament:  Life and teachings of Jesus</a:t>
            </a:r>
          </a:p>
          <a:p>
            <a:r>
              <a:rPr lang="en-US" sz="2000" dirty="0" smtClean="0"/>
              <a:t>Basic Ideas</a:t>
            </a:r>
          </a:p>
          <a:p>
            <a:pPr lvl="1"/>
            <a:r>
              <a:rPr lang="en-US" sz="2000" dirty="0" smtClean="0"/>
              <a:t>Jesus as Son of God</a:t>
            </a:r>
          </a:p>
          <a:p>
            <a:pPr lvl="1"/>
            <a:r>
              <a:rPr lang="en-US" sz="2000" dirty="0" smtClean="0"/>
              <a:t>Church Doctrines:  Establishment of Christian doctrines by early church councils.</a:t>
            </a:r>
            <a:endParaRPr lang="en-US" sz="2000" dirty="0"/>
          </a:p>
        </p:txBody>
      </p:sp>
      <p:pic>
        <p:nvPicPr>
          <p:cNvPr id="7" name="Picture 2" descr="\\w-sch-staff-12\UserDesktops\hahecht\Desktop\Council_Tr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62800"/>
            <a:ext cx="4038600" cy="280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Christianity</a:t>
            </a:r>
            <a:br>
              <a:rPr lang="en-US" dirty="0" smtClean="0"/>
            </a:br>
            <a:r>
              <a:rPr lang="en-US" dirty="0" smtClean="0"/>
              <a:t>Area of Concentration in 1500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49828" y="6082510"/>
            <a:ext cx="152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Europe</a:t>
            </a:r>
            <a:endParaRPr lang="en-US" sz="3600" dirty="0"/>
          </a:p>
        </p:txBody>
      </p:sp>
      <p:pic>
        <p:nvPicPr>
          <p:cNvPr id="8" name="Picture 2" descr="\\w-sch-staff-12\UserDesktops\hahecht\Desktop\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Christianity</a:t>
            </a:r>
            <a:br>
              <a:rPr lang="en-US" dirty="0" smtClean="0"/>
            </a:br>
            <a:r>
              <a:rPr lang="en-US" dirty="0" smtClean="0"/>
              <a:t>Area of Concentration in 1500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1345" y="6082510"/>
            <a:ext cx="237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Middle East</a:t>
            </a:r>
            <a:endParaRPr lang="en-US" sz="3600" dirty="0"/>
          </a:p>
        </p:txBody>
      </p:sp>
      <p:pic>
        <p:nvPicPr>
          <p:cNvPr id="9" name="Picture 2" descr="\\w-sch-staff-12\UserDesktops\hahecht\Desktop\4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Christianity</a:t>
            </a:r>
            <a:br>
              <a:rPr lang="en-US" dirty="0" smtClean="0"/>
            </a:br>
            <a:r>
              <a:rPr lang="en-US" dirty="0" smtClean="0"/>
              <a:t>Area of Concentration Today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49828" y="6082509"/>
            <a:ext cx="152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Europe</a:t>
            </a:r>
            <a:endParaRPr lang="en-US" sz="3600" dirty="0"/>
          </a:p>
        </p:txBody>
      </p:sp>
      <p:pic>
        <p:nvPicPr>
          <p:cNvPr id="8" name="Picture 2" descr="\\w-sch-staff-12\UserDesktops\hahecht\Desktop\C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Type</a:t>
            </a:r>
          </a:p>
          <a:p>
            <a:pPr lvl="1"/>
            <a:r>
              <a:rPr lang="en-US" dirty="0" smtClean="0"/>
              <a:t>Monotheism</a:t>
            </a:r>
          </a:p>
        </p:txBody>
      </p:sp>
      <p:pic>
        <p:nvPicPr>
          <p:cNvPr id="7" name="Picture 2" descr="\\w-sch-staff-12\UserDesktops\hahecht\Desktop\g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35626"/>
            <a:ext cx="4038600" cy="32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1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Christianity</a:t>
            </a:r>
            <a:br>
              <a:rPr lang="en-US" dirty="0" smtClean="0"/>
            </a:br>
            <a:r>
              <a:rPr lang="en-US" dirty="0" smtClean="0"/>
              <a:t>Area of Concentration Today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4314" y="6082510"/>
            <a:ext cx="2931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North America</a:t>
            </a:r>
            <a:endParaRPr lang="en-US" sz="3600" dirty="0"/>
          </a:p>
        </p:txBody>
      </p:sp>
      <p:pic>
        <p:nvPicPr>
          <p:cNvPr id="9" name="Picture 2" descr="\\w-sch-staff-12\UserDesktops\hahecht\Desktop\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Christianity</a:t>
            </a:r>
            <a:br>
              <a:rPr lang="en-US" dirty="0" smtClean="0"/>
            </a:br>
            <a:r>
              <a:rPr lang="en-US" dirty="0" smtClean="0"/>
              <a:t>Area of Concentration Today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6718" y="6082510"/>
            <a:ext cx="2926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South America</a:t>
            </a:r>
            <a:endParaRPr lang="en-US" sz="3600" dirty="0"/>
          </a:p>
        </p:txBody>
      </p:sp>
      <p:pic>
        <p:nvPicPr>
          <p:cNvPr id="8" name="Picture 2" descr="\\w-sch-staff-12\UserDesktops\hahecht\Desktop\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</a:t>
            </a:r>
          </a:p>
        </p:txBody>
      </p:sp>
      <p:pic>
        <p:nvPicPr>
          <p:cNvPr id="7" name="Picture 2" descr="\\w-sch-staff-12\UserDesktops\hahecht\Desktop\g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35626"/>
            <a:ext cx="4038600" cy="32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Muhammad, the prophet</a:t>
            </a:r>
          </a:p>
        </p:txBody>
      </p:sp>
      <p:pic>
        <p:nvPicPr>
          <p:cNvPr id="7" name="Picture 2" descr="\\w-sch-staff-12\UserDesktops\hahecht\Desktop\Islam(7)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2196306"/>
            <a:ext cx="3286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Muhammad, the prophet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err="1" smtClean="0"/>
              <a:t>Qu’ran</a:t>
            </a:r>
            <a:r>
              <a:rPr lang="en-US" sz="1800" dirty="0" smtClean="0"/>
              <a:t> (Koran): Revelations of God to Muhammad</a:t>
            </a:r>
          </a:p>
        </p:txBody>
      </p:sp>
      <p:pic>
        <p:nvPicPr>
          <p:cNvPr id="7" name="Picture 2" descr="\\w-sch-staff-12\UserDesktops\hahecht\Desktop\kor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0817"/>
            <a:ext cx="4038600" cy="32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Muhammad, the prophet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err="1" smtClean="0"/>
              <a:t>Qu’ran</a:t>
            </a:r>
            <a:r>
              <a:rPr lang="en-US" sz="1800" dirty="0" smtClean="0"/>
              <a:t> (Koran): Revelations of God to Muhammad</a:t>
            </a:r>
          </a:p>
          <a:p>
            <a:r>
              <a:rPr lang="en-US" sz="1800" dirty="0" smtClean="0"/>
              <a:t>Basic Ideas</a:t>
            </a:r>
          </a:p>
          <a:p>
            <a:pPr lvl="1"/>
            <a:r>
              <a:rPr lang="en-US" sz="1800" dirty="0" smtClean="0"/>
              <a:t>Five Pillars of Islam:</a:t>
            </a:r>
          </a:p>
        </p:txBody>
      </p:sp>
      <p:pic>
        <p:nvPicPr>
          <p:cNvPr id="7" name="Picture 2" descr="\\w-sch-staff-12\UserDesktops\hahecht\Desktop\5-pillars-OF ISL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7" y="1958181"/>
            <a:ext cx="2981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Muhammad, the prophet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err="1" smtClean="0"/>
              <a:t>Qu’ran</a:t>
            </a:r>
            <a:r>
              <a:rPr lang="en-US" sz="1800" dirty="0" smtClean="0"/>
              <a:t> (Koran): Revelations of God to Muhammad</a:t>
            </a:r>
          </a:p>
          <a:p>
            <a:r>
              <a:rPr lang="en-US" sz="1800" dirty="0" smtClean="0"/>
              <a:t>Basic Ideas</a:t>
            </a:r>
          </a:p>
          <a:p>
            <a:pPr lvl="1"/>
            <a:r>
              <a:rPr lang="en-US" sz="1800" dirty="0" smtClean="0"/>
              <a:t>Five Pillars of Islam:</a:t>
            </a:r>
          </a:p>
          <a:p>
            <a:pPr lvl="2"/>
            <a:r>
              <a:rPr lang="en-US" sz="1800" dirty="0" smtClean="0"/>
              <a:t>Declaration of faith</a:t>
            </a:r>
          </a:p>
        </p:txBody>
      </p:sp>
      <p:pic>
        <p:nvPicPr>
          <p:cNvPr id="7" name="Picture 2" descr="\\w-sch-staff-12\UserDesktops\hahecht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65627"/>
            <a:ext cx="3657600" cy="51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Muhammad, the prophet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err="1" smtClean="0"/>
              <a:t>Qu’ran</a:t>
            </a:r>
            <a:r>
              <a:rPr lang="en-US" sz="1800" dirty="0" smtClean="0"/>
              <a:t> (Koran): Revelations of God to Muhammad</a:t>
            </a:r>
          </a:p>
          <a:p>
            <a:r>
              <a:rPr lang="en-US" sz="1800" dirty="0" smtClean="0"/>
              <a:t>Basic Ideas</a:t>
            </a:r>
          </a:p>
          <a:p>
            <a:pPr lvl="1"/>
            <a:r>
              <a:rPr lang="en-US" sz="1800" dirty="0" smtClean="0"/>
              <a:t>Five Pillars of Islam:</a:t>
            </a:r>
          </a:p>
          <a:p>
            <a:pPr lvl="2"/>
            <a:r>
              <a:rPr lang="en-US" sz="1800" dirty="0" smtClean="0"/>
              <a:t>Declaration of faith</a:t>
            </a:r>
          </a:p>
          <a:p>
            <a:pPr lvl="2"/>
            <a:r>
              <a:rPr lang="en-US" sz="1800" dirty="0" smtClean="0"/>
              <a:t>Pray 5 times a day</a:t>
            </a:r>
          </a:p>
        </p:txBody>
      </p:sp>
      <p:pic>
        <p:nvPicPr>
          <p:cNvPr id="7" name="Picture 2" descr="\\w-sch-staff-12\UserDesktops\hahecht\Desktop\salat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5469"/>
            <a:ext cx="4038600" cy="26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Muhammad, the prophet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err="1" smtClean="0"/>
              <a:t>Qu’ran</a:t>
            </a:r>
            <a:r>
              <a:rPr lang="en-US" sz="1800" dirty="0" smtClean="0"/>
              <a:t> (Koran): Revelations of God to Muhammad</a:t>
            </a:r>
          </a:p>
          <a:p>
            <a:r>
              <a:rPr lang="en-US" sz="1800" dirty="0" smtClean="0"/>
              <a:t>Basic Ideas</a:t>
            </a:r>
          </a:p>
          <a:p>
            <a:pPr lvl="1"/>
            <a:r>
              <a:rPr lang="en-US" sz="1800" dirty="0" smtClean="0"/>
              <a:t>Five Pillars of Islam:</a:t>
            </a:r>
          </a:p>
          <a:p>
            <a:pPr lvl="2"/>
            <a:r>
              <a:rPr lang="en-US" sz="1800" dirty="0" smtClean="0"/>
              <a:t>Declaration of faith</a:t>
            </a:r>
          </a:p>
          <a:p>
            <a:pPr lvl="2"/>
            <a:r>
              <a:rPr lang="en-US" sz="1800" dirty="0" smtClean="0"/>
              <a:t>Pray 5 times a day</a:t>
            </a:r>
          </a:p>
          <a:p>
            <a:pPr lvl="2"/>
            <a:r>
              <a:rPr lang="en-US" sz="1800" dirty="0" smtClean="0"/>
              <a:t>Charity</a:t>
            </a:r>
          </a:p>
        </p:txBody>
      </p:sp>
      <p:pic>
        <p:nvPicPr>
          <p:cNvPr id="7" name="Picture 2" descr="\\w-sch-staff-12\UserDesktops\hahecht\Desktop\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87" y="1600200"/>
            <a:ext cx="337422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Muhammad, the prophet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err="1" smtClean="0"/>
              <a:t>Qu’ran</a:t>
            </a:r>
            <a:r>
              <a:rPr lang="en-US" sz="1800" dirty="0" smtClean="0"/>
              <a:t> (Koran): Revelations of God to Muhammad</a:t>
            </a:r>
          </a:p>
          <a:p>
            <a:r>
              <a:rPr lang="en-US" sz="1800" dirty="0" smtClean="0"/>
              <a:t>Basic Ideas</a:t>
            </a:r>
          </a:p>
          <a:p>
            <a:pPr lvl="1"/>
            <a:r>
              <a:rPr lang="en-US" sz="1800" dirty="0" smtClean="0"/>
              <a:t>Five Pillars of Islam:</a:t>
            </a:r>
          </a:p>
          <a:p>
            <a:pPr lvl="2"/>
            <a:r>
              <a:rPr lang="en-US" sz="1800" dirty="0" smtClean="0"/>
              <a:t>Declaration of faith</a:t>
            </a:r>
          </a:p>
          <a:p>
            <a:pPr lvl="2"/>
            <a:r>
              <a:rPr lang="en-US" sz="1800" dirty="0" smtClean="0"/>
              <a:t>Pray 5 times a day</a:t>
            </a:r>
          </a:p>
          <a:p>
            <a:pPr lvl="2"/>
            <a:r>
              <a:rPr lang="en-US" sz="1800" dirty="0" smtClean="0"/>
              <a:t>Charity</a:t>
            </a:r>
          </a:p>
          <a:p>
            <a:pPr lvl="2"/>
            <a:r>
              <a:rPr lang="en-US" sz="1800" dirty="0" smtClean="0"/>
              <a:t>Ramadan: ritual fasting during month</a:t>
            </a:r>
          </a:p>
        </p:txBody>
      </p:sp>
      <p:pic>
        <p:nvPicPr>
          <p:cNvPr id="7" name="Picture 2" descr="\\w-sch-staff-12\UserDesktops\hahecht\Desktop\Ramadan-Karee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Type</a:t>
            </a:r>
          </a:p>
          <a:p>
            <a:pPr lvl="1"/>
            <a:r>
              <a:rPr lang="en-US" dirty="0" smtClean="0"/>
              <a:t>Monotheism</a:t>
            </a:r>
          </a:p>
          <a:p>
            <a:r>
              <a:rPr lang="en-US" sz="2400" dirty="0" smtClean="0"/>
              <a:t>Founder</a:t>
            </a:r>
          </a:p>
          <a:p>
            <a:pPr lvl="1"/>
            <a:r>
              <a:rPr lang="en-US" dirty="0" smtClean="0"/>
              <a:t>Abraham</a:t>
            </a:r>
          </a:p>
        </p:txBody>
      </p:sp>
      <p:pic>
        <p:nvPicPr>
          <p:cNvPr id="7" name="Picture 2" descr="\\w-sch-staff-12\UserDesktops\hahecht\Desktop\abrah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8386"/>
            <a:ext cx="3701933" cy="462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Muhammad, the prophet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err="1" smtClean="0"/>
              <a:t>Qu’ran</a:t>
            </a:r>
            <a:r>
              <a:rPr lang="en-US" sz="1800" dirty="0" smtClean="0"/>
              <a:t> (Koran): Revelations of God to Muhammad</a:t>
            </a:r>
          </a:p>
          <a:p>
            <a:r>
              <a:rPr lang="en-US" sz="1800" dirty="0" smtClean="0"/>
              <a:t>Basic Ideas</a:t>
            </a:r>
          </a:p>
          <a:p>
            <a:pPr lvl="1"/>
            <a:r>
              <a:rPr lang="en-US" sz="1800" dirty="0" smtClean="0"/>
              <a:t>Five Pillars of Islam:</a:t>
            </a:r>
          </a:p>
          <a:p>
            <a:pPr lvl="2"/>
            <a:r>
              <a:rPr lang="en-US" sz="1800" dirty="0" smtClean="0"/>
              <a:t>Declaration of faith</a:t>
            </a:r>
          </a:p>
          <a:p>
            <a:pPr lvl="2"/>
            <a:r>
              <a:rPr lang="en-US" sz="1800" dirty="0" smtClean="0"/>
              <a:t>Pray 5 times a day</a:t>
            </a:r>
          </a:p>
          <a:p>
            <a:pPr lvl="2"/>
            <a:r>
              <a:rPr lang="en-US" sz="1800" dirty="0" smtClean="0"/>
              <a:t>Charity</a:t>
            </a:r>
          </a:p>
          <a:p>
            <a:pPr lvl="2"/>
            <a:r>
              <a:rPr lang="en-US" sz="1800" dirty="0" smtClean="0"/>
              <a:t>Ramadan: ritual fasting during month</a:t>
            </a:r>
          </a:p>
          <a:p>
            <a:pPr lvl="2"/>
            <a:r>
              <a:rPr lang="en-US" sz="1800" dirty="0" smtClean="0"/>
              <a:t>Pilgrimage to Mecca (if can)</a:t>
            </a:r>
            <a:endParaRPr lang="en-US" sz="1800" dirty="0"/>
          </a:p>
        </p:txBody>
      </p:sp>
      <p:pic>
        <p:nvPicPr>
          <p:cNvPr id="7" name="Picture 2" descr="\\w-sch-staff-12\UserDesktops\hahecht\Desktop\hajj_tech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7998"/>
            <a:ext cx="4038600" cy="267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Islam</a:t>
            </a:r>
            <a:br>
              <a:rPr lang="en-US" dirty="0" smtClean="0"/>
            </a:br>
            <a:r>
              <a:rPr lang="en-US" dirty="0" smtClean="0"/>
              <a:t>Area of Concentration in 1500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2029" y="6082510"/>
            <a:ext cx="229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Asia (West)</a:t>
            </a:r>
            <a:endParaRPr lang="en-US" sz="3600" dirty="0"/>
          </a:p>
        </p:txBody>
      </p:sp>
      <p:pic>
        <p:nvPicPr>
          <p:cNvPr id="9" name="Picture 2" descr="\\w-sch-staff-12\UserDesktops\hahecht\Desktop\5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Islam</a:t>
            </a:r>
            <a:br>
              <a:rPr lang="en-US" dirty="0" smtClean="0"/>
            </a:br>
            <a:r>
              <a:rPr lang="en-US" dirty="0" smtClean="0"/>
              <a:t>Area of Concentration in 1500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3280" y="6082510"/>
            <a:ext cx="2753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Africa (North)</a:t>
            </a:r>
            <a:endParaRPr lang="en-US" sz="3600" dirty="0"/>
          </a:p>
        </p:txBody>
      </p:sp>
      <p:pic>
        <p:nvPicPr>
          <p:cNvPr id="8" name="Picture 2" descr="\\w-sch-staff-12\UserDesktops\hahecht\Desktop\6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Islam</a:t>
            </a:r>
            <a:br>
              <a:rPr lang="en-US" dirty="0" smtClean="0"/>
            </a:br>
            <a:r>
              <a:rPr lang="en-US" dirty="0" smtClean="0"/>
              <a:t>Area of Concentration in 1500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5314" y="6082510"/>
            <a:ext cx="3349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Southern Europe</a:t>
            </a:r>
            <a:endParaRPr lang="en-US" sz="3600" dirty="0"/>
          </a:p>
        </p:txBody>
      </p:sp>
      <p:pic>
        <p:nvPicPr>
          <p:cNvPr id="9" name="Picture 2" descr="\\w-sch-staff-12\UserDesktops\hahecht\Desktop\7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Islam</a:t>
            </a:r>
            <a:br>
              <a:rPr lang="en-US" dirty="0" smtClean="0"/>
            </a:br>
            <a:r>
              <a:rPr lang="en-US" dirty="0" smtClean="0"/>
              <a:t>Very Important 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1733" y="6082509"/>
            <a:ext cx="1416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Mecca</a:t>
            </a:r>
            <a:endParaRPr lang="en-US" sz="3600" dirty="0"/>
          </a:p>
        </p:txBody>
      </p:sp>
      <p:pic>
        <p:nvPicPr>
          <p:cNvPr id="8" name="Picture 2" descr="\\w-sch-staff-12\UserDesktops\hahecht\Desktop\8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Islam</a:t>
            </a:r>
            <a:br>
              <a:rPr lang="en-US" dirty="0" smtClean="0"/>
            </a:br>
            <a:r>
              <a:rPr lang="en-US" dirty="0" smtClean="0"/>
              <a:t>Very Important 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1733" y="6082509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Medina</a:t>
            </a:r>
            <a:endParaRPr lang="en-US" sz="3600" dirty="0"/>
          </a:p>
        </p:txBody>
      </p:sp>
      <p:pic>
        <p:nvPicPr>
          <p:cNvPr id="9" name="Picture 2" descr="\\w-sch-staff-12\UserDesktops\hahecht\Desktop\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Islam</a:t>
            </a:r>
            <a:br>
              <a:rPr lang="en-US" dirty="0" smtClean="0"/>
            </a:br>
            <a:r>
              <a:rPr lang="en-US" dirty="0" smtClean="0"/>
              <a:t>Area of Concentration Today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1345" y="6069020"/>
            <a:ext cx="237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Middle East</a:t>
            </a:r>
            <a:endParaRPr lang="en-US" sz="3600" dirty="0"/>
          </a:p>
        </p:txBody>
      </p:sp>
      <p:pic>
        <p:nvPicPr>
          <p:cNvPr id="8" name="Picture 2" descr="\\w-sch-staff-12\UserDesktops\hahecht\Desktop\F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Islam</a:t>
            </a:r>
            <a:br>
              <a:rPr lang="en-US" dirty="0" smtClean="0"/>
            </a:br>
            <a:r>
              <a:rPr lang="en-US" dirty="0" smtClean="0"/>
              <a:t>Area of Concentration Today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72742" y="6069019"/>
            <a:ext cx="2474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North Africa</a:t>
            </a:r>
            <a:endParaRPr lang="en-US" sz="3600" dirty="0"/>
          </a:p>
        </p:txBody>
      </p:sp>
      <p:pic>
        <p:nvPicPr>
          <p:cNvPr id="9" name="Picture 2" descr="\\w-sch-staff-12\UserDesktops\hahecht\Desktop\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Islam</a:t>
            </a:r>
            <a:br>
              <a:rPr lang="en-US" dirty="0" smtClean="0"/>
            </a:br>
            <a:r>
              <a:rPr lang="en-US" dirty="0" smtClean="0"/>
              <a:t>Area of Concentration Today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7871" y="6069019"/>
            <a:ext cx="4804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West and Southeast Asia</a:t>
            </a:r>
            <a:endParaRPr lang="en-US" sz="3600" dirty="0"/>
          </a:p>
        </p:txBody>
      </p:sp>
      <p:pic>
        <p:nvPicPr>
          <p:cNvPr id="8" name="Picture 2" descr="\\w-sch-staff-12\UserDesktops\hahecht\Desktop\H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Hinduism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 (Many forms of one God)</a:t>
            </a:r>
          </a:p>
        </p:txBody>
      </p:sp>
      <p:pic>
        <p:nvPicPr>
          <p:cNvPr id="7" name="Picture 2" descr="\\w-sch-staff-12\UserDesktops\hahecht\Desktop\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41" y="2514600"/>
            <a:ext cx="460744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0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Type</a:t>
            </a:r>
          </a:p>
          <a:p>
            <a:pPr lvl="1"/>
            <a:r>
              <a:rPr lang="en-US" dirty="0" smtClean="0"/>
              <a:t>Monotheism</a:t>
            </a:r>
          </a:p>
          <a:p>
            <a:r>
              <a:rPr lang="en-US" sz="2400" dirty="0" smtClean="0"/>
              <a:t>Founder</a:t>
            </a:r>
          </a:p>
          <a:p>
            <a:pPr lvl="1"/>
            <a:r>
              <a:rPr lang="en-US" dirty="0" smtClean="0"/>
              <a:t>Abraham</a:t>
            </a:r>
          </a:p>
          <a:p>
            <a:r>
              <a:rPr lang="en-US" sz="2400" dirty="0" smtClean="0"/>
              <a:t>Book</a:t>
            </a:r>
          </a:p>
          <a:p>
            <a:pPr lvl="1"/>
            <a:r>
              <a:rPr lang="en-US" dirty="0" smtClean="0"/>
              <a:t>Torah:  written records and beliefs of the Jews</a:t>
            </a:r>
          </a:p>
        </p:txBody>
      </p:sp>
      <p:pic>
        <p:nvPicPr>
          <p:cNvPr id="7" name="Picture 2" descr="\\w-sch-staff-12\UserDesktops\hahecht\Desktop\torah-scro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0468"/>
            <a:ext cx="4038600" cy="288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Hinduism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 (Many forms of one God)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Not available – one of the oldest religions</a:t>
            </a:r>
          </a:p>
        </p:txBody>
      </p:sp>
      <p:pic>
        <p:nvPicPr>
          <p:cNvPr id="7" name="Picture 2" descr="\\w-sch-staff-12\UserDesktops\hahecht\Desktop\Hindui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7823"/>
            <a:ext cx="4038600" cy="26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Hinduism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 (Many forms of one God)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Not available – one of the oldest religions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smtClean="0"/>
              <a:t>Vedas and others</a:t>
            </a:r>
          </a:p>
        </p:txBody>
      </p:sp>
      <p:pic>
        <p:nvPicPr>
          <p:cNvPr id="7" name="Picture 2" descr="\\w-sch-staff-12\UserDesktops\hahecht\Desktop\purana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2339"/>
            <a:ext cx="4038600" cy="27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Hinduism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 (Many forms of one God)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Not available – one of the oldest religions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smtClean="0"/>
              <a:t>Vedas and others</a:t>
            </a:r>
          </a:p>
          <a:p>
            <a:r>
              <a:rPr lang="en-US" sz="1800" dirty="0" smtClean="0"/>
              <a:t>Basic Ideas</a:t>
            </a:r>
          </a:p>
          <a:p>
            <a:pPr lvl="1"/>
            <a:r>
              <a:rPr lang="en-US" sz="1800" dirty="0" smtClean="0"/>
              <a:t>Reincarnation:  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Hinduism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 (Many forms of one God)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Not available – one of the oldest religions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smtClean="0"/>
              <a:t>Vedas and others</a:t>
            </a:r>
          </a:p>
          <a:p>
            <a:r>
              <a:rPr lang="en-US" sz="1800" dirty="0" smtClean="0"/>
              <a:t>Basic Ideas</a:t>
            </a:r>
          </a:p>
          <a:p>
            <a:pPr lvl="1"/>
            <a:r>
              <a:rPr lang="en-US" sz="1800" dirty="0" smtClean="0"/>
              <a:t>Reincarnation:  A soul is reborn, based on karma, until it reaches nirvana (?).</a:t>
            </a:r>
          </a:p>
        </p:txBody>
      </p:sp>
      <p:pic>
        <p:nvPicPr>
          <p:cNvPr id="7" name="Picture 2" descr="\\w-sch-staff-12\UserDesktops\hahecht\Desktop\Reincarn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663031"/>
            <a:ext cx="3810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Hinduism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 (Many forms of one God)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Not available – one of the oldest religions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smtClean="0"/>
              <a:t>Vedas and others</a:t>
            </a:r>
          </a:p>
          <a:p>
            <a:r>
              <a:rPr lang="en-US" sz="1800" dirty="0" smtClean="0"/>
              <a:t>Basic Ideas</a:t>
            </a:r>
          </a:p>
          <a:p>
            <a:pPr lvl="1"/>
            <a:r>
              <a:rPr lang="en-US" sz="1800" dirty="0" smtClean="0"/>
              <a:t>Reincarnation:  A soul is reborn, based on karma, until it reaches nirvana (peace).</a:t>
            </a:r>
          </a:p>
          <a:p>
            <a:pPr lvl="1"/>
            <a:r>
              <a:rPr lang="en-US" sz="1800" dirty="0" smtClean="0"/>
              <a:t>Karma:  ?</a:t>
            </a:r>
            <a:endParaRPr lang="en-US" sz="1800" dirty="0"/>
          </a:p>
        </p:txBody>
      </p:sp>
      <p:pic>
        <p:nvPicPr>
          <p:cNvPr id="7" name="Picture 2" descr="\\w-sch-staff-12\UserDesktops\hahecht\Desktop\Hindu-brahm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491581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Hinduism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 (Many forms of one God)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Not available – one of the oldest religions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smtClean="0"/>
              <a:t>Vedas and others</a:t>
            </a:r>
          </a:p>
          <a:p>
            <a:r>
              <a:rPr lang="en-US" sz="1800" dirty="0" smtClean="0"/>
              <a:t>Basic Ideas</a:t>
            </a:r>
          </a:p>
          <a:p>
            <a:pPr lvl="1"/>
            <a:r>
              <a:rPr lang="en-US" sz="1800" dirty="0" smtClean="0"/>
              <a:t>Reincarnation:  A soul is reborn, based on karma, until it reaches nirvana (peace).</a:t>
            </a:r>
          </a:p>
          <a:p>
            <a:pPr lvl="1"/>
            <a:r>
              <a:rPr lang="en-US" sz="1800" dirty="0" smtClean="0"/>
              <a:t>Karma:  “What goes around comes around.”  How you live in one life determines the level of your next life.</a:t>
            </a:r>
            <a:endParaRPr lang="en-US" sz="1800" dirty="0"/>
          </a:p>
        </p:txBody>
      </p:sp>
      <p:pic>
        <p:nvPicPr>
          <p:cNvPr id="7" name="Picture 2" descr="\\w-sch-staff-12\UserDesktops\hahecht\Desktop\karma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58728"/>
            <a:ext cx="4028559" cy="25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Hinduism</a:t>
            </a:r>
            <a:br>
              <a:rPr lang="en-US" dirty="0" smtClean="0"/>
            </a:br>
            <a:r>
              <a:rPr lang="en-US" dirty="0" smtClean="0"/>
              <a:t>Area of Concentration in 1500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53697" y="6069018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India</a:t>
            </a:r>
            <a:endParaRPr lang="en-US" sz="3600" dirty="0"/>
          </a:p>
        </p:txBody>
      </p:sp>
      <p:pic>
        <p:nvPicPr>
          <p:cNvPr id="9" name="Picture 2" descr="\\w-sch-staff-12\UserDesktops\hahecht\Desktop\1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Hinduism</a:t>
            </a:r>
            <a:br>
              <a:rPr lang="en-US" dirty="0" smtClean="0"/>
            </a:br>
            <a:r>
              <a:rPr lang="en-US" dirty="0" smtClean="0"/>
              <a:t>Area of Concentration in 1500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0980" y="6069017"/>
            <a:ext cx="2938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Southeast Asia</a:t>
            </a:r>
            <a:endParaRPr lang="en-US" sz="3600" dirty="0"/>
          </a:p>
        </p:txBody>
      </p:sp>
      <p:pic>
        <p:nvPicPr>
          <p:cNvPr id="8" name="Picture 2" descr="\\w-sch-staff-12\UserDesktops\hahecht\Desktop\1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3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Hinduism</a:t>
            </a:r>
            <a:br>
              <a:rPr lang="en-US" dirty="0" smtClean="0"/>
            </a:br>
            <a:r>
              <a:rPr lang="en-US" dirty="0" smtClean="0"/>
              <a:t>Area of Concentration Today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53697" y="6069016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India</a:t>
            </a:r>
            <a:endParaRPr lang="en-US" sz="3600" dirty="0"/>
          </a:p>
        </p:txBody>
      </p:sp>
      <p:pic>
        <p:nvPicPr>
          <p:cNvPr id="9" name="Picture 2" descr="\\w-sch-staff-12\UserDesktops\hahecht\Desktop\I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2864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Siddhartha Gautama (Buddha)</a:t>
            </a:r>
          </a:p>
        </p:txBody>
      </p:sp>
      <p:pic>
        <p:nvPicPr>
          <p:cNvPr id="7" name="Picture 2" descr="\\w-sch-staff-12\UserDesktops\hahecht\Desktop\buddha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08" y="1600200"/>
            <a:ext cx="32819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35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Type</a:t>
            </a:r>
          </a:p>
          <a:p>
            <a:pPr lvl="1"/>
            <a:r>
              <a:rPr lang="en-US" dirty="0" smtClean="0"/>
              <a:t>Monotheism</a:t>
            </a:r>
          </a:p>
          <a:p>
            <a:r>
              <a:rPr lang="en-US" sz="2400" dirty="0" smtClean="0"/>
              <a:t>Founder</a:t>
            </a:r>
          </a:p>
          <a:p>
            <a:pPr lvl="1"/>
            <a:r>
              <a:rPr lang="en-US" dirty="0" smtClean="0"/>
              <a:t>Abraham</a:t>
            </a:r>
          </a:p>
          <a:p>
            <a:r>
              <a:rPr lang="en-US" sz="2400" dirty="0" smtClean="0"/>
              <a:t>Book</a:t>
            </a:r>
          </a:p>
          <a:p>
            <a:pPr lvl="1"/>
            <a:r>
              <a:rPr lang="en-US" dirty="0" smtClean="0"/>
              <a:t>Torah:  written records and beliefs of the Jews</a:t>
            </a:r>
          </a:p>
          <a:p>
            <a:r>
              <a:rPr lang="en-US" sz="2400" dirty="0" smtClean="0"/>
              <a:t>Basic Ideas</a:t>
            </a:r>
          </a:p>
          <a:p>
            <a:pPr lvl="1"/>
            <a:r>
              <a:rPr lang="en-US" dirty="0" smtClean="0"/>
              <a:t>Ten Commandments of moral and religious conduct</a:t>
            </a:r>
            <a:endParaRPr lang="en-US" dirty="0"/>
          </a:p>
        </p:txBody>
      </p:sp>
      <p:pic>
        <p:nvPicPr>
          <p:cNvPr id="7" name="Picture 2" descr="\\w-sch-staff-12\UserDesktops\hahecht\Desktop\ten-commandmen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9363"/>
            <a:ext cx="4038600" cy="23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2864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Siddhartha Gautama (Buddha)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smtClean="0"/>
              <a:t>Varies</a:t>
            </a:r>
          </a:p>
        </p:txBody>
      </p:sp>
      <p:pic>
        <p:nvPicPr>
          <p:cNvPr id="7" name="Picture 2" descr="\\w-sch-staff-12\UserDesktops\hahecht\Desktop\diamond_sutr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4424"/>
            <a:ext cx="4038600" cy="22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2864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Type</a:t>
            </a:r>
          </a:p>
          <a:p>
            <a:pPr lvl="1"/>
            <a:r>
              <a:rPr lang="en-US" sz="1800" dirty="0" smtClean="0"/>
              <a:t>Monotheism</a:t>
            </a:r>
          </a:p>
          <a:p>
            <a:r>
              <a:rPr lang="en-US" sz="1800" dirty="0" smtClean="0"/>
              <a:t>Founder</a:t>
            </a:r>
          </a:p>
          <a:p>
            <a:pPr lvl="1"/>
            <a:r>
              <a:rPr lang="en-US" sz="1800" dirty="0" smtClean="0"/>
              <a:t>Siddhartha Gautama (Buddha)</a:t>
            </a:r>
          </a:p>
          <a:p>
            <a:r>
              <a:rPr lang="en-US" sz="1800" dirty="0" smtClean="0"/>
              <a:t>Book</a:t>
            </a:r>
          </a:p>
          <a:p>
            <a:pPr lvl="1"/>
            <a:r>
              <a:rPr lang="en-US" sz="1800" dirty="0" smtClean="0"/>
              <a:t>Varies</a:t>
            </a:r>
          </a:p>
          <a:p>
            <a:r>
              <a:rPr lang="en-US" sz="1800" dirty="0" smtClean="0"/>
              <a:t>Basic Ideas</a:t>
            </a:r>
          </a:p>
          <a:p>
            <a:pPr lvl="1"/>
            <a:r>
              <a:rPr lang="en-US" sz="1800" dirty="0" smtClean="0"/>
              <a:t>Four Noble Truths: central teachings</a:t>
            </a:r>
          </a:p>
          <a:p>
            <a:pPr lvl="2"/>
            <a:r>
              <a:rPr lang="en-US" sz="1400" dirty="0" err="1" smtClean="0"/>
              <a:t>Dukkha</a:t>
            </a:r>
            <a:r>
              <a:rPr lang="en-US" sz="1400" dirty="0" smtClean="0"/>
              <a:t> (suffering, anxiety, dissatisfaction)</a:t>
            </a:r>
          </a:p>
          <a:p>
            <a:pPr lvl="2"/>
            <a:r>
              <a:rPr lang="en-US" sz="1400" dirty="0" smtClean="0"/>
              <a:t>Origin of </a:t>
            </a:r>
            <a:r>
              <a:rPr lang="en-US" sz="1400" dirty="0" err="1" smtClean="0"/>
              <a:t>dukkha</a:t>
            </a:r>
            <a:endParaRPr lang="en-US" sz="1400" dirty="0" smtClean="0"/>
          </a:p>
          <a:p>
            <a:pPr lvl="2"/>
            <a:r>
              <a:rPr lang="en-US" sz="1400" dirty="0" smtClean="0"/>
              <a:t>Possibility of cessation of </a:t>
            </a:r>
            <a:r>
              <a:rPr lang="en-US" sz="1400" dirty="0" err="1" smtClean="0"/>
              <a:t>dukkha</a:t>
            </a:r>
            <a:endParaRPr lang="en-US" sz="1400" dirty="0" smtClean="0"/>
          </a:p>
          <a:p>
            <a:pPr lvl="2"/>
            <a:r>
              <a:rPr lang="en-US" sz="1400" dirty="0" smtClean="0"/>
              <a:t>Path leading to cessation of </a:t>
            </a:r>
            <a:r>
              <a:rPr lang="en-US" sz="1400" dirty="0" err="1" smtClean="0"/>
              <a:t>dukkha</a:t>
            </a:r>
            <a:endParaRPr lang="en-US" sz="1400" dirty="0" smtClean="0"/>
          </a:p>
        </p:txBody>
      </p:sp>
      <p:pic>
        <p:nvPicPr>
          <p:cNvPr id="7" name="Picture 2" descr="\\w-sch-staff-12\UserDesktops\hahecht\Desktop\noble200x31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7756"/>
            <a:ext cx="1905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28641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 smtClean="0"/>
              <a:t>Type</a:t>
            </a:r>
          </a:p>
          <a:p>
            <a:pPr lvl="1"/>
            <a:r>
              <a:rPr lang="en-US" sz="5500" dirty="0" smtClean="0"/>
              <a:t>Monotheism</a:t>
            </a:r>
          </a:p>
          <a:p>
            <a:r>
              <a:rPr lang="en-US" sz="5500" dirty="0" smtClean="0"/>
              <a:t>Founder</a:t>
            </a:r>
          </a:p>
          <a:p>
            <a:pPr lvl="1"/>
            <a:r>
              <a:rPr lang="en-US" sz="5500" dirty="0" smtClean="0"/>
              <a:t>Siddhartha Gautama (Buddha)</a:t>
            </a:r>
          </a:p>
          <a:p>
            <a:r>
              <a:rPr lang="en-US" sz="5500" dirty="0" smtClean="0"/>
              <a:t>Book</a:t>
            </a:r>
          </a:p>
          <a:p>
            <a:pPr lvl="1"/>
            <a:r>
              <a:rPr lang="en-US" sz="5500" dirty="0" smtClean="0"/>
              <a:t>Varies</a:t>
            </a:r>
          </a:p>
          <a:p>
            <a:r>
              <a:rPr lang="en-US" sz="5500" dirty="0" smtClean="0"/>
              <a:t>Basic Ideas</a:t>
            </a:r>
          </a:p>
          <a:p>
            <a:pPr lvl="1"/>
            <a:r>
              <a:rPr lang="en-US" sz="5500" dirty="0" smtClean="0"/>
              <a:t>Four Noble Truths: central teachings</a:t>
            </a:r>
          </a:p>
          <a:p>
            <a:pPr lvl="2"/>
            <a:r>
              <a:rPr lang="en-US" sz="3700" dirty="0" err="1" smtClean="0"/>
              <a:t>Dukkha</a:t>
            </a:r>
            <a:r>
              <a:rPr lang="en-US" sz="3700" dirty="0" smtClean="0"/>
              <a:t> (suffering, anxiety, dissatisfaction)</a:t>
            </a:r>
          </a:p>
          <a:p>
            <a:pPr lvl="2"/>
            <a:r>
              <a:rPr lang="en-US" sz="3700" dirty="0" smtClean="0"/>
              <a:t>Origin of </a:t>
            </a:r>
            <a:r>
              <a:rPr lang="en-US" sz="3700" dirty="0" err="1" smtClean="0"/>
              <a:t>dukkha</a:t>
            </a:r>
            <a:endParaRPr lang="en-US" sz="3700" dirty="0" smtClean="0"/>
          </a:p>
          <a:p>
            <a:pPr lvl="2"/>
            <a:r>
              <a:rPr lang="en-US" sz="3700" dirty="0" smtClean="0"/>
              <a:t>Possibility of cessation of </a:t>
            </a:r>
            <a:r>
              <a:rPr lang="en-US" sz="3700" dirty="0" err="1" smtClean="0"/>
              <a:t>dukkha</a:t>
            </a:r>
            <a:endParaRPr lang="en-US" sz="3700" dirty="0" smtClean="0"/>
          </a:p>
          <a:p>
            <a:pPr lvl="2"/>
            <a:r>
              <a:rPr lang="en-US" sz="3700" dirty="0" smtClean="0"/>
              <a:t>Path leading to cessation of </a:t>
            </a:r>
            <a:r>
              <a:rPr lang="en-US" sz="3700" dirty="0" err="1" smtClean="0"/>
              <a:t>dukkha</a:t>
            </a:r>
            <a:endParaRPr lang="en-US" sz="3700" dirty="0" smtClean="0"/>
          </a:p>
          <a:p>
            <a:pPr lvl="1"/>
            <a:r>
              <a:rPr lang="en-US" sz="5500" dirty="0" smtClean="0"/>
              <a:t>Eightfold Paths to Enlightenment:</a:t>
            </a:r>
          </a:p>
          <a:p>
            <a:pPr lvl="2"/>
            <a:r>
              <a:rPr lang="en-US" sz="3700" dirty="0" smtClean="0"/>
              <a:t>Right view (wisdom)</a:t>
            </a:r>
          </a:p>
          <a:p>
            <a:pPr lvl="2"/>
            <a:r>
              <a:rPr lang="en-US" sz="3700" dirty="0" smtClean="0"/>
              <a:t>Right intention (wisdom)</a:t>
            </a:r>
          </a:p>
          <a:p>
            <a:pPr lvl="2"/>
            <a:r>
              <a:rPr lang="en-US" sz="3700" dirty="0" smtClean="0"/>
              <a:t>Right speech (ethical conduct)</a:t>
            </a:r>
          </a:p>
          <a:p>
            <a:pPr lvl="2"/>
            <a:r>
              <a:rPr lang="en-US" sz="3700" dirty="0" smtClean="0"/>
              <a:t>Right action (ethical conduct)</a:t>
            </a:r>
          </a:p>
          <a:p>
            <a:pPr lvl="2"/>
            <a:r>
              <a:rPr lang="en-US" sz="3700" dirty="0" smtClean="0"/>
              <a:t>Right livelihood (ethical conduct)</a:t>
            </a:r>
          </a:p>
          <a:p>
            <a:pPr lvl="2"/>
            <a:r>
              <a:rPr lang="en-US" sz="3700" dirty="0" smtClean="0"/>
              <a:t>Right effort (concentration)</a:t>
            </a:r>
          </a:p>
          <a:p>
            <a:pPr lvl="2"/>
            <a:r>
              <a:rPr lang="en-US" sz="3700" dirty="0" smtClean="0"/>
              <a:t>Right mindfulness (concentration)</a:t>
            </a:r>
          </a:p>
          <a:p>
            <a:pPr lvl="2"/>
            <a:r>
              <a:rPr lang="en-US" sz="3700" dirty="0" smtClean="0"/>
              <a:t>Right concentration (concentration)</a:t>
            </a:r>
            <a:endParaRPr lang="en-US" sz="3700" dirty="0"/>
          </a:p>
        </p:txBody>
      </p:sp>
      <p:pic>
        <p:nvPicPr>
          <p:cNvPr id="7" name="Picture 2" descr="\\w-sch-staff-12\UserDesktops\hahecht\Desktop\vos_eightfold_pa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8937"/>
            <a:ext cx="4038600" cy="26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Buddhism</a:t>
            </a:r>
            <a:br>
              <a:rPr lang="en-US" dirty="0" smtClean="0"/>
            </a:br>
            <a:r>
              <a:rPr lang="en-US" dirty="0" smtClean="0"/>
              <a:t>Area of Concentration in 1500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53697" y="5934635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India</a:t>
            </a:r>
            <a:endParaRPr lang="en-US" sz="3600" dirty="0"/>
          </a:p>
        </p:txBody>
      </p:sp>
      <p:pic>
        <p:nvPicPr>
          <p:cNvPr id="8" name="Picture 2" descr="\\w-sch-staff-12\UserDesktops\hahecht\Desktop\1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Buddhism</a:t>
            </a:r>
            <a:br>
              <a:rPr lang="en-US" dirty="0" smtClean="0"/>
            </a:br>
            <a:r>
              <a:rPr lang="en-US" dirty="0" smtClean="0"/>
              <a:t>Area of Concentration in 1500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Asoka (</a:t>
            </a:r>
            <a:r>
              <a:rPr lang="en-US" dirty="0" err="1" smtClean="0"/>
              <a:t>Ashoka</a:t>
            </a:r>
            <a:r>
              <a:rPr lang="en-US" dirty="0" smtClean="0"/>
              <a:t>) was emperor of India about 269 BCE to 232 BCE.</a:t>
            </a:r>
          </a:p>
          <a:p>
            <a:r>
              <a:rPr lang="en-US" dirty="0" smtClean="0"/>
              <a:t>Converted from Hinduism to Buddhism after witnessing the mass deaths in a war.</a:t>
            </a:r>
          </a:p>
          <a:p>
            <a:r>
              <a:rPr lang="en-US" dirty="0" smtClean="0"/>
              <a:t>Dedicated the rest of his life to spreading Buddhism across Asia.</a:t>
            </a:r>
          </a:p>
          <a:p>
            <a:r>
              <a:rPr lang="en-US" dirty="0" smtClean="0"/>
              <a:t>Spread Buddhism from India to China and other parts of Asia through his missionaries and their writings.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1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Buddhism</a:t>
            </a:r>
            <a:br>
              <a:rPr lang="en-US" dirty="0" smtClean="0"/>
            </a:br>
            <a:r>
              <a:rPr lang="en-US" dirty="0" smtClean="0"/>
              <a:t>Area of Concentration in 1500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1478" y="5898776"/>
            <a:ext cx="561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China and other parts of Asia</a:t>
            </a:r>
            <a:endParaRPr lang="en-US" sz="3600" dirty="0"/>
          </a:p>
        </p:txBody>
      </p:sp>
      <p:pic>
        <p:nvPicPr>
          <p:cNvPr id="9" name="Picture 2" descr="\\w-sch-staff-12\UserDesktops\hahecht\Desktop\1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Buddhism</a:t>
            </a:r>
            <a:br>
              <a:rPr lang="en-US" dirty="0" smtClean="0"/>
            </a:br>
            <a:r>
              <a:rPr lang="en-US" dirty="0" smtClean="0"/>
              <a:t>Area of Concentration Today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9279" y="5898776"/>
            <a:ext cx="6461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China and parts of Southeast Asia</a:t>
            </a:r>
            <a:endParaRPr lang="en-US" sz="3600" dirty="0"/>
          </a:p>
        </p:txBody>
      </p:sp>
      <p:pic>
        <p:nvPicPr>
          <p:cNvPr id="10" name="Picture 2" descr="\\w-sch-staff-12\UserDesktops\hahecht\Desktop\J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Judaism</a:t>
            </a:r>
            <a:br>
              <a:rPr lang="en-US" dirty="0" smtClean="0"/>
            </a:br>
            <a:r>
              <a:rPr lang="en-US" dirty="0" smtClean="0"/>
              <a:t>Area of Concentration in 1500</a:t>
            </a:r>
            <a:endParaRPr lang="en-US" dirty="0"/>
          </a:p>
        </p:txBody>
      </p:sp>
      <p:pic>
        <p:nvPicPr>
          <p:cNvPr id="6" name="Picture 2" descr="\\w-sch-staff-12\UserDesktops\hahecht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7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Judaism</a:t>
            </a:r>
            <a:br>
              <a:rPr lang="en-US" dirty="0" smtClean="0"/>
            </a:br>
            <a:r>
              <a:rPr lang="en-US" dirty="0" smtClean="0"/>
              <a:t>Area of Concentration in 1500</a:t>
            </a:r>
            <a:endParaRPr lang="en-US" dirty="0"/>
          </a:p>
        </p:txBody>
      </p:sp>
      <p:pic>
        <p:nvPicPr>
          <p:cNvPr id="7" name="Picture 2" descr="\\w-sch-staff-12\UserDesktops\hahecht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9828" y="6082510"/>
            <a:ext cx="152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Europe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13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Judaism</a:t>
            </a:r>
            <a:br>
              <a:rPr lang="en-US" dirty="0" smtClean="0"/>
            </a:br>
            <a:r>
              <a:rPr lang="en-US" dirty="0" smtClean="0"/>
              <a:t>Area of Concentration in 1500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1345" y="6051091"/>
            <a:ext cx="237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Middle East</a:t>
            </a:r>
            <a:endParaRPr lang="en-US" sz="3600" dirty="0"/>
          </a:p>
        </p:txBody>
      </p:sp>
      <p:pic>
        <p:nvPicPr>
          <p:cNvPr id="8" name="Picture 2" descr="\\w-sch-staff-12\UserDesktops\hahecht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6a00d8341bffb053ef0120a72c5cc3970b-200w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9400" cy="67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Judaism</a:t>
            </a:r>
            <a:br>
              <a:rPr lang="en-US" dirty="0" smtClean="0"/>
            </a:br>
            <a:r>
              <a:rPr lang="en-US" dirty="0" smtClean="0"/>
              <a:t>Area of Concentration Today</a:t>
            </a:r>
            <a:endParaRPr lang="en-US" dirty="0"/>
          </a:p>
        </p:txBody>
      </p:sp>
      <p:pic>
        <p:nvPicPr>
          <p:cNvPr id="9" name="Picture 2" descr="\\w-sch-staff-12\UserDesktops\hahecht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140"/>
            <a:ext cx="8229600" cy="40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6111</TotalTime>
  <Words>892</Words>
  <Application>Microsoft Office PowerPoint</Application>
  <PresentationFormat>On-screen Show (4:3)</PresentationFormat>
  <Paragraphs>297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Do Now:</vt:lpstr>
      <vt:lpstr>Judaism</vt:lpstr>
      <vt:lpstr>Judaism</vt:lpstr>
      <vt:lpstr>Judaism</vt:lpstr>
      <vt:lpstr>Judaism</vt:lpstr>
      <vt:lpstr>Judaism Area of Concentration in 1500</vt:lpstr>
      <vt:lpstr>Judaism Area of Concentration in 1500</vt:lpstr>
      <vt:lpstr>Judaism Area of Concentration in 1500</vt:lpstr>
      <vt:lpstr>Judaism Area of Concentration Today</vt:lpstr>
      <vt:lpstr>Judaism Area of Concentration Today</vt:lpstr>
      <vt:lpstr>Judaism Area of Concentration Today</vt:lpstr>
      <vt:lpstr>Christianity</vt:lpstr>
      <vt:lpstr>Christianity</vt:lpstr>
      <vt:lpstr>Christianity</vt:lpstr>
      <vt:lpstr>Christianity</vt:lpstr>
      <vt:lpstr>Christianity</vt:lpstr>
      <vt:lpstr>Christianity Area of Concentration in 1500</vt:lpstr>
      <vt:lpstr>Christianity Area of Concentration in 1500</vt:lpstr>
      <vt:lpstr>Christianity Area of Concentration Today</vt:lpstr>
      <vt:lpstr>Christianity Area of Concentration Today</vt:lpstr>
      <vt:lpstr>Christianity Area of Concentration Today</vt:lpstr>
      <vt:lpstr>Islam</vt:lpstr>
      <vt:lpstr>Islam</vt:lpstr>
      <vt:lpstr>Islam</vt:lpstr>
      <vt:lpstr>Islam</vt:lpstr>
      <vt:lpstr>Islam</vt:lpstr>
      <vt:lpstr>Islam</vt:lpstr>
      <vt:lpstr>Islam</vt:lpstr>
      <vt:lpstr>Islam</vt:lpstr>
      <vt:lpstr>Islam</vt:lpstr>
      <vt:lpstr>Islam Area of Concentration in 1500</vt:lpstr>
      <vt:lpstr>Islam Area of Concentration in 1500</vt:lpstr>
      <vt:lpstr>Islam Area of Concentration in 1500</vt:lpstr>
      <vt:lpstr>Islam Very Important City</vt:lpstr>
      <vt:lpstr>Islam Very Important City</vt:lpstr>
      <vt:lpstr>Islam Area of Concentration Today</vt:lpstr>
      <vt:lpstr>Islam Area of Concentration Today</vt:lpstr>
      <vt:lpstr>Islam Area of Concentration Today</vt:lpstr>
      <vt:lpstr> Hinduism </vt:lpstr>
      <vt:lpstr> Hinduism </vt:lpstr>
      <vt:lpstr> Hinduism </vt:lpstr>
      <vt:lpstr> Hinduism </vt:lpstr>
      <vt:lpstr> Hinduism </vt:lpstr>
      <vt:lpstr> Hinduism </vt:lpstr>
      <vt:lpstr> Hinduism </vt:lpstr>
      <vt:lpstr>Hinduism Area of Concentration in 1500</vt:lpstr>
      <vt:lpstr>Hinduism Area of Concentration in 1500</vt:lpstr>
      <vt:lpstr>Hinduism Area of Concentration Today</vt:lpstr>
      <vt:lpstr>Buddhism</vt:lpstr>
      <vt:lpstr>Buddhism</vt:lpstr>
      <vt:lpstr>Buddhism</vt:lpstr>
      <vt:lpstr>Buddhism</vt:lpstr>
      <vt:lpstr>Buddhism Area of Concentration in 1500</vt:lpstr>
      <vt:lpstr>Buddhism Area of Concentration in 1500</vt:lpstr>
      <vt:lpstr>Buddhism Area of Concentration in 1500</vt:lpstr>
      <vt:lpstr>Buddhism Area of Concentration Today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 A. Hecht (hahecht)</dc:creator>
  <cp:lastModifiedBy>Hana A. Hecht (hahecht)</cp:lastModifiedBy>
  <cp:revision>23</cp:revision>
  <dcterms:created xsi:type="dcterms:W3CDTF">2013-08-15T14:21:36Z</dcterms:created>
  <dcterms:modified xsi:type="dcterms:W3CDTF">2015-09-11T13:46:52Z</dcterms:modified>
</cp:coreProperties>
</file>