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3" r:id="rId3"/>
    <p:sldId id="314" r:id="rId4"/>
    <p:sldId id="257" r:id="rId5"/>
    <p:sldId id="258" r:id="rId6"/>
    <p:sldId id="259" r:id="rId7"/>
    <p:sldId id="264" r:id="rId8"/>
    <p:sldId id="263" r:id="rId9"/>
    <p:sldId id="265" r:id="rId10"/>
    <p:sldId id="260" r:id="rId11"/>
    <p:sldId id="266" r:id="rId12"/>
    <p:sldId id="267" r:id="rId13"/>
    <p:sldId id="268" r:id="rId14"/>
    <p:sldId id="269" r:id="rId15"/>
    <p:sldId id="270" r:id="rId16"/>
    <p:sldId id="261" r:id="rId17"/>
    <p:sldId id="262" r:id="rId18"/>
    <p:sldId id="272" r:id="rId19"/>
    <p:sldId id="271" r:id="rId20"/>
    <p:sldId id="273" r:id="rId21"/>
    <p:sldId id="274" r:id="rId22"/>
    <p:sldId id="275" r:id="rId23"/>
    <p:sldId id="276" r:id="rId24"/>
    <p:sldId id="277" r:id="rId25"/>
    <p:sldId id="279" r:id="rId26"/>
    <p:sldId id="280" r:id="rId27"/>
    <p:sldId id="281" r:id="rId28"/>
    <p:sldId id="282" r:id="rId29"/>
    <p:sldId id="283" r:id="rId30"/>
    <p:sldId id="284" r:id="rId31"/>
    <p:sldId id="285" r:id="rId32"/>
    <p:sldId id="286" r:id="rId33"/>
    <p:sldId id="296" r:id="rId34"/>
    <p:sldId id="287" r:id="rId35"/>
    <p:sldId id="289" r:id="rId36"/>
    <p:sldId id="290" r:id="rId37"/>
    <p:sldId id="291" r:id="rId38"/>
    <p:sldId id="288" r:id="rId39"/>
    <p:sldId id="293" r:id="rId40"/>
    <p:sldId id="292" r:id="rId41"/>
    <p:sldId id="294" r:id="rId42"/>
    <p:sldId id="295" r:id="rId43"/>
    <p:sldId id="297" r:id="rId44"/>
    <p:sldId id="298" r:id="rId45"/>
    <p:sldId id="299" r:id="rId46"/>
    <p:sldId id="307" r:id="rId47"/>
    <p:sldId id="308" r:id="rId48"/>
    <p:sldId id="309" r:id="rId49"/>
    <p:sldId id="310" r:id="rId50"/>
    <p:sldId id="311" r:id="rId51"/>
    <p:sldId id="312" r:id="rId52"/>
    <p:sldId id="300" r:id="rId53"/>
    <p:sldId id="301" r:id="rId54"/>
    <p:sldId id="302" r:id="rId55"/>
    <p:sldId id="303" r:id="rId56"/>
    <p:sldId id="304" r:id="rId57"/>
    <p:sldId id="305" r:id="rId58"/>
    <p:sldId id="306" r:id="rId59"/>
    <p:sldId id="316" r:id="rId60"/>
    <p:sldId id="315" r:id="rId61"/>
    <p:sldId id="317"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657A65-996E-428E-BC0B-33DCA1047203}"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69987-6A14-4F97-9A1A-21C6217CFCEA}" type="slidenum">
              <a:rPr lang="en-US" smtClean="0"/>
              <a:t>‹#›</a:t>
            </a:fld>
            <a:endParaRPr lang="en-US"/>
          </a:p>
        </p:txBody>
      </p:sp>
    </p:spTree>
    <p:extLst>
      <p:ext uri="{BB962C8B-B14F-4D97-AF65-F5344CB8AC3E}">
        <p14:creationId xmlns:p14="http://schemas.microsoft.com/office/powerpoint/2010/main" val="740805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657A65-996E-428E-BC0B-33DCA1047203}"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69987-6A14-4F97-9A1A-21C6217CFCEA}" type="slidenum">
              <a:rPr lang="en-US" smtClean="0"/>
              <a:t>‹#›</a:t>
            </a:fld>
            <a:endParaRPr lang="en-US"/>
          </a:p>
        </p:txBody>
      </p:sp>
    </p:spTree>
    <p:extLst>
      <p:ext uri="{BB962C8B-B14F-4D97-AF65-F5344CB8AC3E}">
        <p14:creationId xmlns:p14="http://schemas.microsoft.com/office/powerpoint/2010/main" val="3094227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657A65-996E-428E-BC0B-33DCA1047203}"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69987-6A14-4F97-9A1A-21C6217CFCEA}" type="slidenum">
              <a:rPr lang="en-US" smtClean="0"/>
              <a:t>‹#›</a:t>
            </a:fld>
            <a:endParaRPr lang="en-US"/>
          </a:p>
        </p:txBody>
      </p:sp>
    </p:spTree>
    <p:extLst>
      <p:ext uri="{BB962C8B-B14F-4D97-AF65-F5344CB8AC3E}">
        <p14:creationId xmlns:p14="http://schemas.microsoft.com/office/powerpoint/2010/main" val="3975995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657A65-996E-428E-BC0B-33DCA1047203}"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69987-6A14-4F97-9A1A-21C6217CFCEA}" type="slidenum">
              <a:rPr lang="en-US" smtClean="0"/>
              <a:t>‹#›</a:t>
            </a:fld>
            <a:endParaRPr lang="en-US"/>
          </a:p>
        </p:txBody>
      </p:sp>
    </p:spTree>
    <p:extLst>
      <p:ext uri="{BB962C8B-B14F-4D97-AF65-F5344CB8AC3E}">
        <p14:creationId xmlns:p14="http://schemas.microsoft.com/office/powerpoint/2010/main" val="234575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657A65-996E-428E-BC0B-33DCA1047203}"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69987-6A14-4F97-9A1A-21C6217CFCEA}" type="slidenum">
              <a:rPr lang="en-US" smtClean="0"/>
              <a:t>‹#›</a:t>
            </a:fld>
            <a:endParaRPr lang="en-US"/>
          </a:p>
        </p:txBody>
      </p:sp>
    </p:spTree>
    <p:extLst>
      <p:ext uri="{BB962C8B-B14F-4D97-AF65-F5344CB8AC3E}">
        <p14:creationId xmlns:p14="http://schemas.microsoft.com/office/powerpoint/2010/main" val="1571025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657A65-996E-428E-BC0B-33DCA1047203}"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69987-6A14-4F97-9A1A-21C6217CFCEA}" type="slidenum">
              <a:rPr lang="en-US" smtClean="0"/>
              <a:t>‹#›</a:t>
            </a:fld>
            <a:endParaRPr lang="en-US"/>
          </a:p>
        </p:txBody>
      </p:sp>
    </p:spTree>
    <p:extLst>
      <p:ext uri="{BB962C8B-B14F-4D97-AF65-F5344CB8AC3E}">
        <p14:creationId xmlns:p14="http://schemas.microsoft.com/office/powerpoint/2010/main" val="3000858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657A65-996E-428E-BC0B-33DCA1047203}" type="datetimeFigureOut">
              <a:rPr lang="en-US" smtClean="0"/>
              <a:t>9/16/2015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969987-6A14-4F97-9A1A-21C6217CFCEA}" type="slidenum">
              <a:rPr lang="en-US" smtClean="0"/>
              <a:t>‹#›</a:t>
            </a:fld>
            <a:endParaRPr lang="en-US"/>
          </a:p>
        </p:txBody>
      </p:sp>
    </p:spTree>
    <p:extLst>
      <p:ext uri="{BB962C8B-B14F-4D97-AF65-F5344CB8AC3E}">
        <p14:creationId xmlns:p14="http://schemas.microsoft.com/office/powerpoint/2010/main" val="150179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657A65-996E-428E-BC0B-33DCA1047203}" type="datetimeFigureOut">
              <a:rPr lang="en-US" smtClean="0"/>
              <a:t>9/16/2015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969987-6A14-4F97-9A1A-21C6217CFCEA}" type="slidenum">
              <a:rPr lang="en-US" smtClean="0"/>
              <a:t>‹#›</a:t>
            </a:fld>
            <a:endParaRPr lang="en-US"/>
          </a:p>
        </p:txBody>
      </p:sp>
    </p:spTree>
    <p:extLst>
      <p:ext uri="{BB962C8B-B14F-4D97-AF65-F5344CB8AC3E}">
        <p14:creationId xmlns:p14="http://schemas.microsoft.com/office/powerpoint/2010/main" val="3366760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657A65-996E-428E-BC0B-33DCA1047203}" type="datetimeFigureOut">
              <a:rPr lang="en-US" smtClean="0"/>
              <a:t>9/16/2015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969987-6A14-4F97-9A1A-21C6217CFCEA}" type="slidenum">
              <a:rPr lang="en-US" smtClean="0"/>
              <a:t>‹#›</a:t>
            </a:fld>
            <a:endParaRPr lang="en-US"/>
          </a:p>
        </p:txBody>
      </p:sp>
    </p:spTree>
    <p:extLst>
      <p:ext uri="{BB962C8B-B14F-4D97-AF65-F5344CB8AC3E}">
        <p14:creationId xmlns:p14="http://schemas.microsoft.com/office/powerpoint/2010/main" val="208173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657A65-996E-428E-BC0B-33DCA1047203}"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69987-6A14-4F97-9A1A-21C6217CFCEA}" type="slidenum">
              <a:rPr lang="en-US" smtClean="0"/>
              <a:t>‹#›</a:t>
            </a:fld>
            <a:endParaRPr lang="en-US"/>
          </a:p>
        </p:txBody>
      </p:sp>
    </p:spTree>
    <p:extLst>
      <p:ext uri="{BB962C8B-B14F-4D97-AF65-F5344CB8AC3E}">
        <p14:creationId xmlns:p14="http://schemas.microsoft.com/office/powerpoint/2010/main" val="4340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657A65-996E-428E-BC0B-33DCA1047203}"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69987-6A14-4F97-9A1A-21C6217CFCEA}" type="slidenum">
              <a:rPr lang="en-US" smtClean="0"/>
              <a:t>‹#›</a:t>
            </a:fld>
            <a:endParaRPr lang="en-US"/>
          </a:p>
        </p:txBody>
      </p:sp>
    </p:spTree>
    <p:extLst>
      <p:ext uri="{BB962C8B-B14F-4D97-AF65-F5344CB8AC3E}">
        <p14:creationId xmlns:p14="http://schemas.microsoft.com/office/powerpoint/2010/main" val="2164496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57A65-996E-428E-BC0B-33DCA1047203}" type="datetimeFigureOut">
              <a:rPr lang="en-US" smtClean="0"/>
              <a:t>9/16/2015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69987-6A14-4F97-9A1A-21C6217CFCEA}" type="slidenum">
              <a:rPr lang="en-US" smtClean="0"/>
              <a:t>‹#›</a:t>
            </a:fld>
            <a:endParaRPr lang="en-US"/>
          </a:p>
        </p:txBody>
      </p:sp>
    </p:spTree>
    <p:extLst>
      <p:ext uri="{BB962C8B-B14F-4D97-AF65-F5344CB8AC3E}">
        <p14:creationId xmlns:p14="http://schemas.microsoft.com/office/powerpoint/2010/main" val="2196440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5.jpeg"/><Relationship Id="rId4" Type="http://schemas.openxmlformats.org/officeDocument/2006/relationships/image" Target="../media/image8.jpeg"/><Relationship Id="rId9"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33400" y="457200"/>
            <a:ext cx="7772400" cy="1470025"/>
          </a:xfrm>
        </p:spPr>
        <p:txBody>
          <a:bodyPr/>
          <a:lstStyle/>
          <a:p>
            <a:r>
              <a:rPr lang="en-US" dirty="0" smtClean="0"/>
              <a:t>Do Now:</a:t>
            </a:r>
            <a:endParaRPr lang="en-US" dirty="0"/>
          </a:p>
        </p:txBody>
      </p:sp>
      <p:sp>
        <p:nvSpPr>
          <p:cNvPr id="3" name="Subtitle 2"/>
          <p:cNvSpPr>
            <a:spLocks noGrp="1"/>
          </p:cNvSpPr>
          <p:nvPr>
            <p:ph type="subTitle" idx="1"/>
          </p:nvPr>
        </p:nvSpPr>
        <p:spPr>
          <a:xfrm>
            <a:off x="685800" y="1752600"/>
            <a:ext cx="7696200" cy="3886200"/>
          </a:xfrm>
        </p:spPr>
        <p:txBody>
          <a:bodyPr>
            <a:normAutofit fontScale="92500" lnSpcReduction="10000"/>
          </a:bodyPr>
          <a:lstStyle/>
          <a:p>
            <a:r>
              <a:rPr lang="en-US" dirty="0" smtClean="0">
                <a:solidFill>
                  <a:schemeClr val="tx1"/>
                </a:solidFill>
              </a:rPr>
              <a:t>Grab today’s Agenda from the Out Box.</a:t>
            </a:r>
          </a:p>
          <a:p>
            <a:endParaRPr lang="en-US" dirty="0">
              <a:solidFill>
                <a:schemeClr val="tx1"/>
              </a:solidFill>
            </a:endParaRPr>
          </a:p>
          <a:p>
            <a:r>
              <a:rPr lang="en-US" dirty="0" smtClean="0">
                <a:solidFill>
                  <a:schemeClr val="tx1"/>
                </a:solidFill>
              </a:rPr>
              <a:t>Take out an index card.  At the top of the lined side, write your name, today’s date, and class period</a:t>
            </a:r>
            <a:r>
              <a:rPr lang="en-US" dirty="0" smtClean="0">
                <a:solidFill>
                  <a:schemeClr val="tx1"/>
                </a:solidFill>
              </a:rPr>
              <a:t>.</a:t>
            </a:r>
          </a:p>
          <a:p>
            <a:endParaRPr lang="en-US" dirty="0">
              <a:solidFill>
                <a:schemeClr val="tx1"/>
              </a:solidFill>
            </a:endParaRPr>
          </a:p>
          <a:p>
            <a:r>
              <a:rPr lang="en-US" dirty="0" smtClean="0">
                <a:solidFill>
                  <a:schemeClr val="tx1"/>
                </a:solidFill>
              </a:rPr>
              <a:t>Then answer the Do Now question on your Agenda (not on </a:t>
            </a:r>
            <a:r>
              <a:rPr lang="en-US" smtClean="0">
                <a:solidFill>
                  <a:schemeClr val="tx1"/>
                </a:solidFill>
              </a:rPr>
              <a:t>the index card).</a:t>
            </a:r>
            <a:endParaRPr lang="en-US" dirty="0" smtClean="0">
              <a:solidFill>
                <a:schemeClr val="tx1"/>
              </a:solidFill>
            </a:endParaRPr>
          </a:p>
        </p:txBody>
      </p:sp>
    </p:spTree>
    <p:extLst>
      <p:ext uri="{BB962C8B-B14F-4D97-AF65-F5344CB8AC3E}">
        <p14:creationId xmlns:p14="http://schemas.microsoft.com/office/powerpoint/2010/main" val="3790673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Middle Ages</a:t>
            </a:r>
            <a:endParaRPr lang="en-US" dirty="0"/>
          </a:p>
        </p:txBody>
      </p:sp>
      <p:sp>
        <p:nvSpPr>
          <p:cNvPr id="3" name="Content Placeholder 2"/>
          <p:cNvSpPr>
            <a:spLocks noGrp="1"/>
          </p:cNvSpPr>
          <p:nvPr>
            <p:ph sz="half" idx="1"/>
          </p:nvPr>
        </p:nvSpPr>
        <p:spPr/>
        <p:txBody>
          <a:bodyPr/>
          <a:lstStyle/>
          <a:p>
            <a:r>
              <a:rPr lang="en-US" dirty="0" smtClean="0"/>
              <a:t>Feudalism = ?</a:t>
            </a:r>
            <a:endParaRPr lang="en-US" dirty="0"/>
          </a:p>
        </p:txBody>
      </p:sp>
      <p:pic>
        <p:nvPicPr>
          <p:cNvPr id="7" name="Picture 2" descr="C:\Users\hahecht\Desktop\Feudal.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29985" y="1600200"/>
            <a:ext cx="1675029"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390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Middle Ages</a:t>
            </a:r>
            <a:endParaRPr lang="en-US" dirty="0"/>
          </a:p>
        </p:txBody>
      </p:sp>
      <p:sp>
        <p:nvSpPr>
          <p:cNvPr id="3" name="Content Placeholder 2"/>
          <p:cNvSpPr>
            <a:spLocks noGrp="1"/>
          </p:cNvSpPr>
          <p:nvPr>
            <p:ph sz="half" idx="1"/>
          </p:nvPr>
        </p:nvSpPr>
        <p:spPr>
          <a:xfrm>
            <a:off x="457200" y="1600200"/>
            <a:ext cx="4495800" cy="4525963"/>
          </a:xfrm>
        </p:spPr>
        <p:txBody>
          <a:bodyPr/>
          <a:lstStyle/>
          <a:p>
            <a:r>
              <a:rPr lang="en-US" dirty="0" smtClean="0"/>
              <a:t>Feudalism = system of loyalties and protections.</a:t>
            </a:r>
          </a:p>
          <a:p>
            <a:r>
              <a:rPr lang="en-US" dirty="0" smtClean="0"/>
              <a:t>Careers other than lords:</a:t>
            </a:r>
          </a:p>
        </p:txBody>
      </p:sp>
      <p:pic>
        <p:nvPicPr>
          <p:cNvPr id="7" name="Picture 2" descr="C:\Users\hahecht\Desktop\Feudal.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29985" y="1600200"/>
            <a:ext cx="1675029"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5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Middle Ages</a:t>
            </a:r>
            <a:endParaRPr lang="en-US" dirty="0"/>
          </a:p>
        </p:txBody>
      </p:sp>
      <p:sp>
        <p:nvSpPr>
          <p:cNvPr id="3" name="Content Placeholder 2"/>
          <p:cNvSpPr>
            <a:spLocks noGrp="1"/>
          </p:cNvSpPr>
          <p:nvPr>
            <p:ph sz="half" idx="1"/>
          </p:nvPr>
        </p:nvSpPr>
        <p:spPr>
          <a:xfrm>
            <a:off x="457200" y="1600200"/>
            <a:ext cx="4495800" cy="4525963"/>
          </a:xfrm>
        </p:spPr>
        <p:txBody>
          <a:bodyPr/>
          <a:lstStyle/>
          <a:p>
            <a:r>
              <a:rPr lang="en-US" dirty="0" smtClean="0"/>
              <a:t>Feudalism = system of loyalties and protections.</a:t>
            </a:r>
          </a:p>
          <a:p>
            <a:r>
              <a:rPr lang="en-US" dirty="0" smtClean="0"/>
              <a:t>Careers other than lords:</a:t>
            </a:r>
          </a:p>
          <a:p>
            <a:pPr lvl="1"/>
            <a:r>
              <a:rPr lang="en-US" dirty="0" smtClean="0"/>
              <a:t>Knighthood (the military)</a:t>
            </a:r>
          </a:p>
          <a:p>
            <a:pPr marL="0" indent="0">
              <a:buNone/>
            </a:pPr>
            <a:endParaRPr lang="en-US" dirty="0" smtClean="0"/>
          </a:p>
        </p:txBody>
      </p:sp>
      <p:pic>
        <p:nvPicPr>
          <p:cNvPr id="8" name="Picture 2" descr="C:\Users\hahecht\Desktop\260px-Armored_Knight_Mounted_on_Cloaked_Hors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68081" y="1676400"/>
            <a:ext cx="3886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324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Middle Ages</a:t>
            </a:r>
            <a:endParaRPr lang="en-US" dirty="0"/>
          </a:p>
        </p:txBody>
      </p:sp>
      <p:sp>
        <p:nvSpPr>
          <p:cNvPr id="3" name="Content Placeholder 2"/>
          <p:cNvSpPr>
            <a:spLocks noGrp="1"/>
          </p:cNvSpPr>
          <p:nvPr>
            <p:ph sz="half" idx="1"/>
          </p:nvPr>
        </p:nvSpPr>
        <p:spPr>
          <a:xfrm>
            <a:off x="457200" y="1600200"/>
            <a:ext cx="4495800" cy="4525963"/>
          </a:xfrm>
        </p:spPr>
        <p:txBody>
          <a:bodyPr/>
          <a:lstStyle/>
          <a:p>
            <a:r>
              <a:rPr lang="en-US" dirty="0" smtClean="0"/>
              <a:t>Feudalism = system of loyalties and protections.</a:t>
            </a:r>
          </a:p>
          <a:p>
            <a:r>
              <a:rPr lang="en-US" dirty="0" smtClean="0"/>
              <a:t>Careers other than lords:</a:t>
            </a:r>
          </a:p>
          <a:p>
            <a:pPr lvl="1"/>
            <a:r>
              <a:rPr lang="en-US" dirty="0" smtClean="0"/>
              <a:t>Knighthood (the military)</a:t>
            </a:r>
          </a:p>
          <a:p>
            <a:pPr lvl="1"/>
            <a:r>
              <a:rPr lang="en-US" dirty="0" smtClean="0"/>
              <a:t>Learn a trade</a:t>
            </a:r>
          </a:p>
        </p:txBody>
      </p:sp>
      <p:pic>
        <p:nvPicPr>
          <p:cNvPr id="9" name="Picture 2" descr="C:\Users\hahecht\Desktop\woodcut_of_medieval_shoemaking.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76222" y="1600200"/>
            <a:ext cx="358255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782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Middle Ages</a:t>
            </a:r>
            <a:endParaRPr lang="en-US" dirty="0"/>
          </a:p>
        </p:txBody>
      </p:sp>
      <p:sp>
        <p:nvSpPr>
          <p:cNvPr id="3" name="Content Placeholder 2"/>
          <p:cNvSpPr>
            <a:spLocks noGrp="1"/>
          </p:cNvSpPr>
          <p:nvPr>
            <p:ph sz="half" idx="1"/>
          </p:nvPr>
        </p:nvSpPr>
        <p:spPr>
          <a:xfrm>
            <a:off x="457200" y="1600200"/>
            <a:ext cx="4495800" cy="4525963"/>
          </a:xfrm>
        </p:spPr>
        <p:txBody>
          <a:bodyPr/>
          <a:lstStyle/>
          <a:p>
            <a:r>
              <a:rPr lang="en-US" dirty="0" smtClean="0"/>
              <a:t>Feudalism = system of loyalties and protections.</a:t>
            </a:r>
          </a:p>
          <a:p>
            <a:r>
              <a:rPr lang="en-US" dirty="0" smtClean="0"/>
              <a:t>Careers other than lords:</a:t>
            </a:r>
          </a:p>
          <a:p>
            <a:pPr lvl="1"/>
            <a:r>
              <a:rPr lang="en-US" dirty="0" smtClean="0"/>
              <a:t>Knighthood (the military)</a:t>
            </a:r>
          </a:p>
          <a:p>
            <a:pPr lvl="1"/>
            <a:r>
              <a:rPr lang="en-US" dirty="0" smtClean="0"/>
              <a:t>Learn a trade</a:t>
            </a:r>
          </a:p>
          <a:p>
            <a:pPr lvl="1"/>
            <a:r>
              <a:rPr lang="en-US" dirty="0" smtClean="0"/>
              <a:t>The Church (option for everybody)</a:t>
            </a:r>
          </a:p>
        </p:txBody>
      </p:sp>
      <p:pic>
        <p:nvPicPr>
          <p:cNvPr id="8" name="Picture 2" descr="C:\Users\hahecht\Desktop\benedictines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76800" y="1912614"/>
            <a:ext cx="4101715" cy="3069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847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524000" y="3546868"/>
            <a:ext cx="6400800" cy="1752600"/>
          </a:xfrm>
        </p:spPr>
        <p:txBody>
          <a:bodyPr/>
          <a:lstStyle/>
          <a:p>
            <a:r>
              <a:rPr lang="en-US" dirty="0" smtClean="0">
                <a:solidFill>
                  <a:schemeClr val="tx1"/>
                </a:solidFill>
              </a:rPr>
              <a:t>This was life in the Middle Ages!</a:t>
            </a:r>
            <a:endParaRPr lang="en-US" dirty="0">
              <a:solidFill>
                <a:schemeClr val="tx1"/>
              </a:solidFill>
            </a:endParaRPr>
          </a:p>
        </p:txBody>
      </p:sp>
      <p:pic>
        <p:nvPicPr>
          <p:cNvPr id="9218" name="Picture 2" descr="C:\Users\hahecht\Desktop\Eucharist_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00600" cy="334327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hahecht\Desktop\benedictine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0"/>
            <a:ext cx="4221129" cy="3159125"/>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hahecht\Desktop\Feud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8983" y="2287217"/>
            <a:ext cx="1685017" cy="455294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Users\hahecht\Desktop\dark-ages-pover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587536"/>
            <a:ext cx="3352800" cy="235534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hahecht\Desktop\260px-Armored_Knight_Mounted_on_Cloaked_Hors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28" y="3159125"/>
            <a:ext cx="1597024" cy="1597025"/>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C:\Users\hahecht\Desktop\woodcut_of_medieval_shoemakin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22209" y="4214237"/>
            <a:ext cx="2136774" cy="2699458"/>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C:\Users\hahecht\Desktop\leaders-of-crusade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67075" y="4552950"/>
            <a:ext cx="210502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636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Crusades</a:t>
            </a:r>
            <a:endParaRPr lang="en-US" dirty="0"/>
          </a:p>
        </p:txBody>
      </p:sp>
      <p:sp>
        <p:nvSpPr>
          <p:cNvPr id="3" name="Content Placeholder 2"/>
          <p:cNvSpPr>
            <a:spLocks noGrp="1"/>
          </p:cNvSpPr>
          <p:nvPr>
            <p:ph sz="half" idx="1"/>
          </p:nvPr>
        </p:nvSpPr>
        <p:spPr>
          <a:xfrm>
            <a:off x="228600" y="1600200"/>
            <a:ext cx="4267200" cy="4525963"/>
          </a:xfrm>
        </p:spPr>
        <p:txBody>
          <a:bodyPr>
            <a:noAutofit/>
          </a:bodyPr>
          <a:lstStyle/>
          <a:p>
            <a:pPr marL="0" indent="0">
              <a:buNone/>
            </a:pPr>
            <a:r>
              <a:rPr lang="en-US" sz="2400" u="sng" dirty="0" smtClean="0"/>
              <a:t>1095</a:t>
            </a:r>
          </a:p>
          <a:p>
            <a:r>
              <a:rPr lang="en-US" sz="2400" dirty="0" smtClean="0"/>
              <a:t>1095, Pope Urban II launched the First Crusade (13 Total) to stop the expanding Ottoman (Muslim) Empire.</a:t>
            </a:r>
          </a:p>
        </p:txBody>
      </p:sp>
      <p:pic>
        <p:nvPicPr>
          <p:cNvPr id="8" name="Picture 2" descr="C:\Users\hahecht\Desktop\04543cbx.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865802"/>
            <a:ext cx="4038600" cy="1994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390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Crusades</a:t>
            </a:r>
            <a:endParaRPr lang="en-US" dirty="0"/>
          </a:p>
        </p:txBody>
      </p:sp>
      <p:pic>
        <p:nvPicPr>
          <p:cNvPr id="8" name="Picture 2" descr="C:\Users\hahecht\Desktop\crusade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54949" y="2362200"/>
            <a:ext cx="4393343" cy="32766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ph sz="half" idx="1"/>
          </p:nvPr>
        </p:nvSpPr>
        <p:spPr>
          <a:xfrm>
            <a:off x="228600" y="1600200"/>
            <a:ext cx="4267200" cy="4525963"/>
          </a:xfrm>
        </p:spPr>
        <p:txBody>
          <a:bodyPr>
            <a:noAutofit/>
          </a:bodyPr>
          <a:lstStyle/>
          <a:p>
            <a:pPr marL="0" indent="0">
              <a:buNone/>
            </a:pPr>
            <a:r>
              <a:rPr lang="en-US" sz="2400" u="sng" dirty="0"/>
              <a:t>1095</a:t>
            </a:r>
            <a:endParaRPr lang="en-US" sz="2400" dirty="0" smtClean="0"/>
          </a:p>
          <a:p>
            <a:r>
              <a:rPr lang="en-US" sz="2400" dirty="0" smtClean="0"/>
              <a:t>1095, Pope Urban II launched the First Crusade (13 Total) to stop the expanding Ottoman (Muslim) Empire.</a:t>
            </a:r>
          </a:p>
          <a:p>
            <a:r>
              <a:rPr lang="en-US" sz="2400" dirty="0" smtClean="0"/>
              <a:t>“War of the Cross”</a:t>
            </a:r>
          </a:p>
        </p:txBody>
      </p:sp>
    </p:spTree>
    <p:extLst>
      <p:ext uri="{BB962C8B-B14F-4D97-AF65-F5344CB8AC3E}">
        <p14:creationId xmlns:p14="http://schemas.microsoft.com/office/powerpoint/2010/main" val="3819390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Crusades</a:t>
            </a:r>
            <a:endParaRPr lang="en-US" dirty="0"/>
          </a:p>
        </p:txBody>
      </p:sp>
      <p:pic>
        <p:nvPicPr>
          <p:cNvPr id="10" name="Picture 3" descr="C:\Users\hahecht\Desktop\Acre_CrusadesLg.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84750" y="1704181"/>
            <a:ext cx="3365500" cy="43180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sz="half" idx="1"/>
          </p:nvPr>
        </p:nvSpPr>
        <p:spPr>
          <a:xfrm>
            <a:off x="228600" y="1600200"/>
            <a:ext cx="4267200" cy="4525963"/>
          </a:xfrm>
        </p:spPr>
        <p:txBody>
          <a:bodyPr>
            <a:noAutofit/>
          </a:bodyPr>
          <a:lstStyle/>
          <a:p>
            <a:pPr marL="0" indent="0">
              <a:buNone/>
            </a:pPr>
            <a:r>
              <a:rPr lang="en-US" sz="2400" u="sng" dirty="0"/>
              <a:t>1095</a:t>
            </a:r>
            <a:endParaRPr lang="en-US" sz="2400" dirty="0" smtClean="0"/>
          </a:p>
          <a:p>
            <a:r>
              <a:rPr lang="en-US" sz="2400" dirty="0" smtClean="0"/>
              <a:t>1095, Pope Urban II launched the First Crusade (13 Total) to stop the expanding Ottoman (Muslim) Empire.</a:t>
            </a:r>
          </a:p>
          <a:p>
            <a:r>
              <a:rPr lang="en-US" sz="2400" dirty="0" smtClean="0"/>
              <a:t>“War of the Cross”</a:t>
            </a:r>
          </a:p>
          <a:p>
            <a:r>
              <a:rPr lang="en-US" sz="2400" dirty="0" smtClean="0"/>
              <a:t>Also to reclaim the holy city of Jerusalem from Muslim control.</a:t>
            </a:r>
          </a:p>
        </p:txBody>
      </p:sp>
    </p:spTree>
    <p:extLst>
      <p:ext uri="{BB962C8B-B14F-4D97-AF65-F5344CB8AC3E}">
        <p14:creationId xmlns:p14="http://schemas.microsoft.com/office/powerpoint/2010/main" val="8329788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Crusades</a:t>
            </a:r>
            <a:endParaRPr lang="en-US" dirty="0"/>
          </a:p>
        </p:txBody>
      </p:sp>
      <p:pic>
        <p:nvPicPr>
          <p:cNvPr id="9" name="Picture 2" descr="C:\Users\hahecht\Desktop\crusader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24437" y="1805781"/>
            <a:ext cx="3286125" cy="41148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sz="half" idx="1"/>
          </p:nvPr>
        </p:nvSpPr>
        <p:spPr>
          <a:xfrm>
            <a:off x="228600" y="1600200"/>
            <a:ext cx="4267200" cy="4525963"/>
          </a:xfrm>
        </p:spPr>
        <p:txBody>
          <a:bodyPr>
            <a:noAutofit/>
          </a:bodyPr>
          <a:lstStyle/>
          <a:p>
            <a:pPr marL="0" indent="0">
              <a:buNone/>
            </a:pPr>
            <a:r>
              <a:rPr lang="en-US" sz="2400" u="sng" dirty="0"/>
              <a:t>1095</a:t>
            </a:r>
            <a:endParaRPr lang="en-US" sz="2400" dirty="0" smtClean="0"/>
          </a:p>
          <a:p>
            <a:r>
              <a:rPr lang="en-US" sz="2400" dirty="0" smtClean="0"/>
              <a:t>1095, Pope Urban II launched the First Crusade (13 Total) to stop the expanding Ottoman (Muslim) Empire.</a:t>
            </a:r>
          </a:p>
          <a:p>
            <a:r>
              <a:rPr lang="en-US" sz="2400" dirty="0" smtClean="0"/>
              <a:t>“War of the Cross”</a:t>
            </a:r>
          </a:p>
          <a:p>
            <a:r>
              <a:rPr lang="en-US" sz="2400" dirty="0" smtClean="0"/>
              <a:t>Also to reclaim the holy city of Jerusalem from Muslim control.</a:t>
            </a:r>
          </a:p>
          <a:p>
            <a:r>
              <a:rPr lang="en-US" sz="2400" dirty="0" smtClean="0"/>
              <a:t>First time many Europeans left their homes!</a:t>
            </a:r>
          </a:p>
          <a:p>
            <a:r>
              <a:rPr lang="en-US" sz="2400" dirty="0" smtClean="0"/>
              <a:t>Crusades were unsuccessful.</a:t>
            </a:r>
            <a:endParaRPr lang="en-US" sz="2400" dirty="0"/>
          </a:p>
        </p:txBody>
      </p:sp>
    </p:spTree>
    <p:extLst>
      <p:ext uri="{BB962C8B-B14F-4D97-AF65-F5344CB8AC3E}">
        <p14:creationId xmlns:p14="http://schemas.microsoft.com/office/powerpoint/2010/main" val="4268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animEffect transition="in" filter="fade">
                                      <p:cBhvr>
                                        <p:cTn id="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Question</a:t>
            </a:r>
            <a:endParaRPr lang="en-US" dirty="0"/>
          </a:p>
        </p:txBody>
      </p:sp>
      <p:graphicFrame>
        <p:nvGraphicFramePr>
          <p:cNvPr id="4" name="Content Placeholder 3"/>
          <p:cNvGraphicFramePr>
            <a:graphicFrameLocks noGrp="1"/>
          </p:cNvGraphicFramePr>
          <p:nvPr>
            <p:ph idx="1"/>
            <p:extLst/>
          </p:nvPr>
        </p:nvGraphicFramePr>
        <p:xfrm>
          <a:off x="457200" y="1600200"/>
          <a:ext cx="8229600" cy="4622800"/>
        </p:xfrm>
        <a:graphic>
          <a:graphicData uri="http://schemas.openxmlformats.org/drawingml/2006/table">
            <a:tbl>
              <a:tblPr firstRow="1" bandRow="1">
                <a:tableStyleId>{5940675A-B579-460E-94D1-54222C63F5DA}</a:tableStyleId>
              </a:tblPr>
              <a:tblGrid>
                <a:gridCol w="8229600"/>
              </a:tblGrid>
              <a:tr h="370840">
                <a:tc>
                  <a:txBody>
                    <a:bodyPr/>
                    <a:lstStyle/>
                    <a:p>
                      <a:endParaRPr lang="en-US" dirty="0" smtClean="0"/>
                    </a:p>
                    <a:p>
                      <a:endParaRPr lang="en-US" dirty="0" smtClean="0"/>
                    </a:p>
                    <a:p>
                      <a:r>
                        <a:rPr lang="en-US" dirty="0" smtClean="0"/>
                        <a:t>(Your</a:t>
                      </a:r>
                      <a:r>
                        <a:rPr lang="en-US" baseline="0" dirty="0" smtClean="0"/>
                        <a:t> Name)</a:t>
                      </a:r>
                      <a:endParaRPr lang="en-US" dirty="0"/>
                    </a:p>
                  </a:txBody>
                  <a:tcPr/>
                </a:tc>
              </a:tr>
              <a:tr h="370840">
                <a:tc>
                  <a:txBody>
                    <a:bodyPr/>
                    <a:lstStyle/>
                    <a:p>
                      <a:r>
                        <a:rPr lang="en-US" dirty="0" smtClean="0"/>
                        <a:t>Today’s Date</a:t>
                      </a:r>
                      <a:endParaRPr lang="en-US" dirty="0"/>
                    </a:p>
                  </a:txBody>
                  <a:tcPr/>
                </a:tc>
              </a:tr>
              <a:tr h="370840">
                <a:tc>
                  <a:txBody>
                    <a:bodyPr/>
                    <a:lstStyle/>
                    <a:p>
                      <a:r>
                        <a:rPr lang="en-US" dirty="0" smtClean="0"/>
                        <a:t>Class Period</a:t>
                      </a:r>
                      <a:endParaRPr lang="en-US" dirty="0"/>
                    </a:p>
                  </a:txBody>
                  <a:tcPr/>
                </a:tc>
              </a:tr>
              <a:tr h="370840">
                <a:tc>
                  <a:txBody>
                    <a:bodyPr/>
                    <a:lstStyle/>
                    <a:p>
                      <a:endParaRPr lang="en-US"/>
                    </a:p>
                  </a:txBody>
                  <a:tcPr/>
                </a:tc>
              </a:tr>
              <a:tr h="370840">
                <a:tc>
                  <a:txBody>
                    <a:bodyPr/>
                    <a:lstStyle/>
                    <a:p>
                      <a:r>
                        <a:rPr lang="en-US" dirty="0" smtClean="0"/>
                        <a:t>Come</a:t>
                      </a:r>
                      <a:r>
                        <a:rPr lang="en-US" baseline="0" dirty="0" smtClean="0"/>
                        <a:t> up with at least one question…</a:t>
                      </a:r>
                      <a:endParaRPr lang="en-US" dirty="0"/>
                    </a:p>
                  </a:txBody>
                  <a:tcPr/>
                </a:tc>
              </a:tr>
              <a:tr h="370840">
                <a:tc>
                  <a:txBody>
                    <a:bodyPr/>
                    <a:lstStyle/>
                    <a:p>
                      <a:r>
                        <a:rPr lang="en-US" dirty="0" smtClean="0"/>
                        <a:t>          a. On</a:t>
                      </a:r>
                      <a:r>
                        <a:rPr lang="en-US" baseline="0" dirty="0" smtClean="0"/>
                        <a:t> something you are still confused about </a:t>
                      </a:r>
                      <a:r>
                        <a:rPr lang="en-US" b="1" baseline="0" dirty="0" smtClean="0"/>
                        <a:t>today’s</a:t>
                      </a:r>
                      <a:r>
                        <a:rPr lang="en-US" baseline="0" dirty="0" smtClean="0"/>
                        <a:t> lesson</a:t>
                      </a:r>
                    </a:p>
                  </a:txBody>
                  <a:tcPr/>
                </a:tc>
              </a:tr>
              <a:tr h="370840">
                <a:tc>
                  <a:txBody>
                    <a:bodyPr/>
                    <a:lstStyle/>
                    <a:p>
                      <a:r>
                        <a:rPr lang="en-US" baseline="0" dirty="0" smtClean="0"/>
                        <a:t>                                                    or</a:t>
                      </a:r>
                    </a:p>
                  </a:txBody>
                  <a:tcPr/>
                </a:tc>
              </a:tr>
              <a:tr h="370840">
                <a:tc>
                  <a:txBody>
                    <a:bodyPr/>
                    <a:lstStyle/>
                    <a:p>
                      <a:r>
                        <a:rPr lang="en-US" baseline="0" dirty="0" smtClean="0"/>
                        <a:t>          b.  On something else you would like to know about </a:t>
                      </a:r>
                      <a:r>
                        <a:rPr lang="en-US" b="1" baseline="0" dirty="0" smtClean="0"/>
                        <a:t>today’s</a:t>
                      </a:r>
                      <a:r>
                        <a:rPr lang="en-US" b="0" baseline="0" dirty="0" smtClean="0"/>
                        <a:t> lesson</a:t>
                      </a:r>
                      <a:endParaRPr lang="en-US" baseline="0" dirty="0" smtClean="0"/>
                    </a:p>
                  </a:txBody>
                  <a:tcPr/>
                </a:tc>
              </a:tr>
              <a:tr h="370840">
                <a:tc>
                  <a:txBody>
                    <a:bodyPr/>
                    <a:lstStyle/>
                    <a:p>
                      <a:endParaRPr lang="en-US" baseline="0" dirty="0" smtClean="0"/>
                    </a:p>
                  </a:txBody>
                  <a:tcPr/>
                </a:tc>
              </a:tr>
              <a:tr h="370840">
                <a:tc>
                  <a:txBody>
                    <a:bodyPr/>
                    <a:lstStyle/>
                    <a:p>
                      <a:r>
                        <a:rPr lang="en-US" baseline="0" dirty="0" smtClean="0"/>
                        <a:t>Place it in the orange bucket at the end of class.</a:t>
                      </a:r>
                    </a:p>
                  </a:txBody>
                  <a:tcPr/>
                </a:tc>
              </a:tr>
              <a:tr h="370840">
                <a:tc>
                  <a:txBody>
                    <a:bodyPr/>
                    <a:lstStyle/>
                    <a:p>
                      <a:r>
                        <a:rPr lang="en-US" baseline="0" dirty="0" smtClean="0"/>
                        <a:t>Participation Grade!</a:t>
                      </a:r>
                    </a:p>
                  </a:txBody>
                  <a:tcPr/>
                </a:tc>
              </a:tr>
            </a:tbl>
          </a:graphicData>
        </a:graphic>
      </p:graphicFrame>
    </p:spTree>
    <p:extLst>
      <p:ext uri="{BB962C8B-B14F-4D97-AF65-F5344CB8AC3E}">
        <p14:creationId xmlns:p14="http://schemas.microsoft.com/office/powerpoint/2010/main" val="2567283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Crusades</a:t>
            </a:r>
            <a:endParaRPr lang="en-US" dirty="0"/>
          </a:p>
        </p:txBody>
      </p:sp>
      <p:sp>
        <p:nvSpPr>
          <p:cNvPr id="3" name="Content Placeholder 2"/>
          <p:cNvSpPr>
            <a:spLocks noGrp="1"/>
          </p:cNvSpPr>
          <p:nvPr>
            <p:ph sz="half" idx="1"/>
          </p:nvPr>
        </p:nvSpPr>
        <p:spPr>
          <a:xfrm>
            <a:off x="228600" y="1600200"/>
            <a:ext cx="4267200" cy="4525963"/>
          </a:xfrm>
        </p:spPr>
        <p:txBody>
          <a:bodyPr>
            <a:noAutofit/>
          </a:bodyPr>
          <a:lstStyle/>
          <a:p>
            <a:pPr marL="0" indent="0">
              <a:buNone/>
            </a:pPr>
            <a:r>
              <a:rPr lang="en-US" sz="2400" u="sng" dirty="0" smtClean="0"/>
              <a:t>The End</a:t>
            </a:r>
            <a:endParaRPr lang="en-US" sz="2400" dirty="0" smtClean="0"/>
          </a:p>
          <a:p>
            <a:r>
              <a:rPr lang="en-US" sz="2400" dirty="0" smtClean="0"/>
              <a:t>But the Crusades opened up the world to the Europeans.</a:t>
            </a:r>
          </a:p>
          <a:p>
            <a:r>
              <a:rPr lang="en-US" sz="2400" dirty="0" smtClean="0"/>
              <a:t>The Crusades changed European perspective from inward to outward.</a:t>
            </a:r>
          </a:p>
        </p:txBody>
      </p:sp>
      <p:pic>
        <p:nvPicPr>
          <p:cNvPr id="8" name="Picture 2" descr="C:\Users\hahecht\Desktop\04543cbx.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865802"/>
            <a:ext cx="4038600" cy="1994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60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Trade</a:t>
            </a:r>
            <a:endParaRPr lang="en-US" dirty="0"/>
          </a:p>
        </p:txBody>
      </p:sp>
      <p:sp>
        <p:nvSpPr>
          <p:cNvPr id="3" name="Content Placeholder 2"/>
          <p:cNvSpPr>
            <a:spLocks noGrp="1"/>
          </p:cNvSpPr>
          <p:nvPr>
            <p:ph sz="half" idx="1"/>
          </p:nvPr>
        </p:nvSpPr>
        <p:spPr>
          <a:xfrm>
            <a:off x="228600" y="1600200"/>
            <a:ext cx="4267200" cy="4525963"/>
          </a:xfrm>
        </p:spPr>
        <p:txBody>
          <a:bodyPr>
            <a:noAutofit/>
          </a:bodyPr>
          <a:lstStyle/>
          <a:p>
            <a:pPr marL="0" indent="0">
              <a:buNone/>
            </a:pPr>
            <a:r>
              <a:rPr lang="en-US" sz="2400" u="sng" dirty="0" smtClean="0"/>
              <a:t>During Crusades</a:t>
            </a:r>
          </a:p>
          <a:p>
            <a:r>
              <a:rPr lang="en-US" sz="2400" dirty="0" smtClean="0"/>
              <a:t>Traveling armies</a:t>
            </a:r>
          </a:p>
        </p:txBody>
      </p:sp>
      <p:pic>
        <p:nvPicPr>
          <p:cNvPr id="9" name="Picture 2" descr="C:\Users\hahecht\Desktop\peoplescrusade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797282"/>
            <a:ext cx="4038600" cy="413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19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Trade</a:t>
            </a:r>
            <a:endParaRPr lang="en-US" dirty="0"/>
          </a:p>
        </p:txBody>
      </p:sp>
      <p:sp>
        <p:nvSpPr>
          <p:cNvPr id="3" name="Content Placeholder 2"/>
          <p:cNvSpPr>
            <a:spLocks noGrp="1"/>
          </p:cNvSpPr>
          <p:nvPr>
            <p:ph sz="half" idx="1"/>
          </p:nvPr>
        </p:nvSpPr>
        <p:spPr>
          <a:xfrm>
            <a:off x="228600" y="1600200"/>
            <a:ext cx="4267200" cy="4525963"/>
          </a:xfrm>
        </p:spPr>
        <p:txBody>
          <a:bodyPr>
            <a:noAutofit/>
          </a:bodyPr>
          <a:lstStyle/>
          <a:p>
            <a:pPr marL="0" indent="0">
              <a:buNone/>
            </a:pPr>
            <a:r>
              <a:rPr lang="en-US" sz="2400" u="sng" dirty="0" smtClean="0"/>
              <a:t>During Crusades</a:t>
            </a:r>
          </a:p>
          <a:p>
            <a:r>
              <a:rPr lang="en-US" sz="2400" dirty="0" smtClean="0"/>
              <a:t>Traveling armies</a:t>
            </a:r>
          </a:p>
          <a:p>
            <a:r>
              <a:rPr lang="en-US" sz="2400" dirty="0" smtClean="0"/>
              <a:t>Following merchants</a:t>
            </a:r>
          </a:p>
          <a:p>
            <a:r>
              <a:rPr lang="en-US" sz="2400" dirty="0" smtClean="0"/>
              <a:t>Reacquainted with Middle East </a:t>
            </a:r>
            <a:r>
              <a:rPr lang="en-US" sz="2400" dirty="0" smtClean="0">
                <a:sym typeface="Wingdings" pitchFamily="2" charset="2"/>
              </a:rPr>
              <a:t> More and new products!</a:t>
            </a:r>
          </a:p>
        </p:txBody>
      </p:sp>
      <p:pic>
        <p:nvPicPr>
          <p:cNvPr id="8" name="Picture 2" descr="C:\Users\hahecht\Desktop\medievalmerchantsseaport.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90453" y="1600200"/>
            <a:ext cx="375409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12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Trade</a:t>
            </a:r>
            <a:endParaRPr lang="en-US" dirty="0"/>
          </a:p>
        </p:txBody>
      </p:sp>
      <p:sp>
        <p:nvSpPr>
          <p:cNvPr id="3" name="Content Placeholder 2"/>
          <p:cNvSpPr>
            <a:spLocks noGrp="1"/>
          </p:cNvSpPr>
          <p:nvPr>
            <p:ph sz="half" idx="1"/>
          </p:nvPr>
        </p:nvSpPr>
        <p:spPr>
          <a:xfrm>
            <a:off x="228600" y="1600200"/>
            <a:ext cx="4267200" cy="4525963"/>
          </a:xfrm>
        </p:spPr>
        <p:txBody>
          <a:bodyPr>
            <a:noAutofit/>
          </a:bodyPr>
          <a:lstStyle/>
          <a:p>
            <a:pPr marL="0" indent="0">
              <a:buNone/>
            </a:pPr>
            <a:r>
              <a:rPr lang="en-US" sz="2400" u="sng" dirty="0" smtClean="0"/>
              <a:t>During Crusades</a:t>
            </a:r>
          </a:p>
          <a:p>
            <a:r>
              <a:rPr lang="en-US" sz="2400" dirty="0" smtClean="0"/>
              <a:t>Traveling armies</a:t>
            </a:r>
          </a:p>
          <a:p>
            <a:r>
              <a:rPr lang="en-US" sz="2400" dirty="0" smtClean="0"/>
              <a:t>Following merchants</a:t>
            </a:r>
          </a:p>
          <a:p>
            <a:r>
              <a:rPr lang="en-US" sz="2400" dirty="0" smtClean="0"/>
              <a:t>Reacquainted with Middle East </a:t>
            </a:r>
            <a:r>
              <a:rPr lang="en-US" sz="2400" dirty="0" smtClean="0">
                <a:sym typeface="Wingdings" pitchFamily="2" charset="2"/>
              </a:rPr>
              <a:t> More and new products!</a:t>
            </a:r>
          </a:p>
          <a:p>
            <a:pPr marL="0" indent="0">
              <a:buNone/>
            </a:pPr>
            <a:r>
              <a:rPr lang="en-US" sz="2400" u="sng" dirty="0" smtClean="0">
                <a:sym typeface="Wingdings" pitchFamily="2" charset="2"/>
              </a:rPr>
              <a:t>After Crusades</a:t>
            </a:r>
          </a:p>
          <a:p>
            <a:r>
              <a:rPr lang="en-US" sz="2400" dirty="0" smtClean="0">
                <a:sym typeface="Wingdings" pitchFamily="2" charset="2"/>
              </a:rPr>
              <a:t>Military career to merchant</a:t>
            </a:r>
          </a:p>
        </p:txBody>
      </p:sp>
      <p:pic>
        <p:nvPicPr>
          <p:cNvPr id="8" name="Picture 2" descr="C:\Users\hahecht\Desktop\Rondel_dagger_merchants_small.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354048" y="2209800"/>
            <a:ext cx="45847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12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Trade</a:t>
            </a:r>
            <a:endParaRPr lang="en-US" dirty="0"/>
          </a:p>
        </p:txBody>
      </p:sp>
      <p:sp>
        <p:nvSpPr>
          <p:cNvPr id="3" name="Content Placeholder 2"/>
          <p:cNvSpPr>
            <a:spLocks noGrp="1"/>
          </p:cNvSpPr>
          <p:nvPr>
            <p:ph sz="half" idx="1"/>
          </p:nvPr>
        </p:nvSpPr>
        <p:spPr>
          <a:xfrm>
            <a:off x="228600" y="1600200"/>
            <a:ext cx="4267200" cy="4525963"/>
          </a:xfrm>
        </p:spPr>
        <p:txBody>
          <a:bodyPr>
            <a:noAutofit/>
          </a:bodyPr>
          <a:lstStyle/>
          <a:p>
            <a:pPr marL="0" indent="0">
              <a:buNone/>
            </a:pPr>
            <a:r>
              <a:rPr lang="en-US" sz="2400" u="sng" dirty="0" smtClean="0"/>
              <a:t>During Crusades</a:t>
            </a:r>
          </a:p>
          <a:p>
            <a:r>
              <a:rPr lang="en-US" sz="2400" dirty="0" smtClean="0"/>
              <a:t>Traveling armies</a:t>
            </a:r>
          </a:p>
          <a:p>
            <a:r>
              <a:rPr lang="en-US" sz="2400" dirty="0" smtClean="0"/>
              <a:t>Following merchants</a:t>
            </a:r>
          </a:p>
          <a:p>
            <a:r>
              <a:rPr lang="en-US" sz="2400" dirty="0" smtClean="0"/>
              <a:t>Reacquainted with Middle East </a:t>
            </a:r>
            <a:r>
              <a:rPr lang="en-US" sz="2400" dirty="0" smtClean="0">
                <a:sym typeface="Wingdings" pitchFamily="2" charset="2"/>
              </a:rPr>
              <a:t> More and new products!</a:t>
            </a:r>
          </a:p>
          <a:p>
            <a:pPr marL="0" indent="0">
              <a:buNone/>
            </a:pPr>
            <a:r>
              <a:rPr lang="en-US" sz="2400" u="sng" dirty="0" smtClean="0">
                <a:sym typeface="Wingdings" pitchFamily="2" charset="2"/>
              </a:rPr>
              <a:t>After Crusades</a:t>
            </a:r>
          </a:p>
          <a:p>
            <a:r>
              <a:rPr lang="en-US" sz="2400" dirty="0" smtClean="0">
                <a:sym typeface="Wingdings" pitchFamily="2" charset="2"/>
              </a:rPr>
              <a:t>Military career to merchant</a:t>
            </a:r>
          </a:p>
          <a:p>
            <a:r>
              <a:rPr lang="en-US" sz="2400" dirty="0" smtClean="0">
                <a:sym typeface="Wingdings" pitchFamily="2" charset="2"/>
              </a:rPr>
              <a:t>Trade with East for spices, ivory, jade, diamonds, glass, gun powder…</a:t>
            </a:r>
            <a:endParaRPr lang="en-US" sz="2400" dirty="0" smtClean="0"/>
          </a:p>
        </p:txBody>
      </p:sp>
      <p:pic>
        <p:nvPicPr>
          <p:cNvPr id="8" name="Picture 2" descr="C:\Users\hahecht\Desktop\caliphate-stuffed-breast-lamb-del1110-xl.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62500" y="1958181"/>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123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Trade</a:t>
            </a:r>
            <a:endParaRPr lang="en-US" dirty="0"/>
          </a:p>
        </p:txBody>
      </p:sp>
      <p:sp>
        <p:nvSpPr>
          <p:cNvPr id="3" name="Content Placeholder 2"/>
          <p:cNvSpPr>
            <a:spLocks noGrp="1"/>
          </p:cNvSpPr>
          <p:nvPr>
            <p:ph sz="half" idx="1"/>
          </p:nvPr>
        </p:nvSpPr>
        <p:spPr>
          <a:xfrm>
            <a:off x="23814" y="1600200"/>
            <a:ext cx="4852986" cy="4525963"/>
          </a:xfrm>
        </p:spPr>
        <p:txBody>
          <a:bodyPr>
            <a:noAutofit/>
          </a:bodyPr>
          <a:lstStyle/>
          <a:p>
            <a:pPr marL="0" indent="0">
              <a:buNone/>
            </a:pPr>
            <a:r>
              <a:rPr lang="en-US" sz="2400" u="sng" dirty="0" smtClean="0"/>
              <a:t>Trade Patterns</a:t>
            </a:r>
          </a:p>
          <a:p>
            <a:r>
              <a:rPr lang="en-US" sz="2400" dirty="0" smtClean="0"/>
              <a:t>By 1500, regional trade patterns had developed that linked Africa, the Middle East, Asia, and Europe.</a:t>
            </a:r>
          </a:p>
          <a:p>
            <a:r>
              <a:rPr lang="en-US" sz="2400" dirty="0" smtClean="0"/>
              <a:t>Traditional trade patterns linking Europe with Asia and Africa:</a:t>
            </a:r>
          </a:p>
        </p:txBody>
      </p:sp>
      <p:pic>
        <p:nvPicPr>
          <p:cNvPr id="11" name="Picture 3" descr="C:\Users\hahecht\Desktop\Capture.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838659"/>
            <a:ext cx="4038600" cy="204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1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Trade</a:t>
            </a:r>
            <a:endParaRPr lang="en-US" dirty="0"/>
          </a:p>
        </p:txBody>
      </p:sp>
      <p:sp>
        <p:nvSpPr>
          <p:cNvPr id="3" name="Content Placeholder 2"/>
          <p:cNvSpPr>
            <a:spLocks noGrp="1"/>
          </p:cNvSpPr>
          <p:nvPr>
            <p:ph sz="half" idx="1"/>
          </p:nvPr>
        </p:nvSpPr>
        <p:spPr>
          <a:xfrm>
            <a:off x="23814" y="1600200"/>
            <a:ext cx="4852986" cy="4525963"/>
          </a:xfrm>
        </p:spPr>
        <p:txBody>
          <a:bodyPr>
            <a:noAutofit/>
          </a:bodyPr>
          <a:lstStyle/>
          <a:p>
            <a:pPr marL="0" indent="0">
              <a:buNone/>
            </a:pPr>
            <a:r>
              <a:rPr lang="en-US" sz="2400" u="sng" dirty="0" smtClean="0"/>
              <a:t>Trade Patterns</a:t>
            </a:r>
          </a:p>
          <a:p>
            <a:r>
              <a:rPr lang="en-US" sz="2400" dirty="0" smtClean="0"/>
              <a:t>By 1500, regional trade patterns had developed that linked Africa, the Middle East, Asia, and Europe.</a:t>
            </a:r>
          </a:p>
          <a:p>
            <a:r>
              <a:rPr lang="en-US" sz="2400" dirty="0" smtClean="0"/>
              <a:t>Traditional trade patterns linking Europe with Asia and Africa:</a:t>
            </a:r>
          </a:p>
          <a:p>
            <a:pPr lvl="2"/>
            <a:r>
              <a:rPr lang="en-US" sz="1600" dirty="0" smtClean="0"/>
              <a:t>Silk routes across Asia to the Mediterranean basin</a:t>
            </a:r>
          </a:p>
        </p:txBody>
      </p:sp>
      <p:pic>
        <p:nvPicPr>
          <p:cNvPr id="8" name="Picture 2" descr="C:\Users\hahecht\Desktop\Silkroute.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838659"/>
            <a:ext cx="4038600" cy="204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699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Trade</a:t>
            </a:r>
            <a:endParaRPr lang="en-US" dirty="0"/>
          </a:p>
        </p:txBody>
      </p:sp>
      <p:sp>
        <p:nvSpPr>
          <p:cNvPr id="3" name="Content Placeholder 2"/>
          <p:cNvSpPr>
            <a:spLocks noGrp="1"/>
          </p:cNvSpPr>
          <p:nvPr>
            <p:ph sz="half" idx="1"/>
          </p:nvPr>
        </p:nvSpPr>
        <p:spPr>
          <a:xfrm>
            <a:off x="23814" y="1600200"/>
            <a:ext cx="4852986" cy="4525963"/>
          </a:xfrm>
        </p:spPr>
        <p:txBody>
          <a:bodyPr>
            <a:noAutofit/>
          </a:bodyPr>
          <a:lstStyle/>
          <a:p>
            <a:pPr marL="0" indent="0">
              <a:buNone/>
            </a:pPr>
            <a:r>
              <a:rPr lang="en-US" sz="2400" u="sng" dirty="0" smtClean="0"/>
              <a:t>Trade Patterns</a:t>
            </a:r>
          </a:p>
          <a:p>
            <a:r>
              <a:rPr lang="en-US" sz="2400" dirty="0" smtClean="0"/>
              <a:t>By 1500, regional trade patterns had developed that linked Africa, the Middle East, Asia, and Europe.</a:t>
            </a:r>
          </a:p>
          <a:p>
            <a:r>
              <a:rPr lang="en-US" sz="2400" dirty="0" smtClean="0"/>
              <a:t>Traditional trade patterns linking Europe with Asia and Africa:</a:t>
            </a:r>
          </a:p>
          <a:p>
            <a:pPr lvl="2"/>
            <a:r>
              <a:rPr lang="en-US" sz="1600" dirty="0" smtClean="0"/>
              <a:t>Silk routes across Asia to the Mediterranean basin</a:t>
            </a:r>
          </a:p>
          <a:p>
            <a:pPr lvl="2"/>
            <a:r>
              <a:rPr lang="en-US" sz="1600" dirty="0" smtClean="0"/>
              <a:t>Maritime routes across the Indian Ocean</a:t>
            </a:r>
          </a:p>
        </p:txBody>
      </p:sp>
      <p:pic>
        <p:nvPicPr>
          <p:cNvPr id="8" name="Picture 2" descr="C:\Users\hahecht\Desktop\Maritime.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838659"/>
            <a:ext cx="4038600" cy="204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6994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Trade</a:t>
            </a:r>
            <a:endParaRPr lang="en-US" dirty="0"/>
          </a:p>
        </p:txBody>
      </p:sp>
      <p:sp>
        <p:nvSpPr>
          <p:cNvPr id="3" name="Content Placeholder 2"/>
          <p:cNvSpPr>
            <a:spLocks noGrp="1"/>
          </p:cNvSpPr>
          <p:nvPr>
            <p:ph sz="half" idx="1"/>
          </p:nvPr>
        </p:nvSpPr>
        <p:spPr>
          <a:xfrm>
            <a:off x="23814" y="1600200"/>
            <a:ext cx="4852986" cy="4525963"/>
          </a:xfrm>
        </p:spPr>
        <p:txBody>
          <a:bodyPr>
            <a:noAutofit/>
          </a:bodyPr>
          <a:lstStyle/>
          <a:p>
            <a:pPr marL="0" indent="0">
              <a:buNone/>
            </a:pPr>
            <a:r>
              <a:rPr lang="en-US" sz="2400" u="sng" dirty="0" smtClean="0"/>
              <a:t>Trade Patterns</a:t>
            </a:r>
          </a:p>
          <a:p>
            <a:r>
              <a:rPr lang="en-US" sz="2400" dirty="0" smtClean="0"/>
              <a:t>By 1500, regional trade patterns had developed that linked Africa, the Middle East, Asia, and Europe.</a:t>
            </a:r>
          </a:p>
          <a:p>
            <a:r>
              <a:rPr lang="en-US" sz="2400" dirty="0" smtClean="0"/>
              <a:t>Traditional trade patterns linking Europe with Asia and Africa:</a:t>
            </a:r>
          </a:p>
          <a:p>
            <a:pPr lvl="2"/>
            <a:r>
              <a:rPr lang="en-US" sz="1600" dirty="0" smtClean="0"/>
              <a:t>Silk routes across Asia to the Mediterranean basin</a:t>
            </a:r>
          </a:p>
          <a:p>
            <a:pPr lvl="2"/>
            <a:r>
              <a:rPr lang="en-US" sz="1600" dirty="0" smtClean="0"/>
              <a:t>Maritime routes across the Indian Ocean</a:t>
            </a:r>
          </a:p>
          <a:p>
            <a:pPr lvl="2"/>
            <a:r>
              <a:rPr lang="en-US" sz="1600" dirty="0" smtClean="0"/>
              <a:t>Trans-Saharan routes across North Africa</a:t>
            </a:r>
          </a:p>
        </p:txBody>
      </p:sp>
      <p:pic>
        <p:nvPicPr>
          <p:cNvPr id="8" name="Picture 2" descr="C:\Users\hahecht\Desktop\Trassaharan.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838659"/>
            <a:ext cx="4038600" cy="204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699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Trade</a:t>
            </a:r>
            <a:endParaRPr lang="en-US" dirty="0"/>
          </a:p>
        </p:txBody>
      </p:sp>
      <p:sp>
        <p:nvSpPr>
          <p:cNvPr id="3" name="Content Placeholder 2"/>
          <p:cNvSpPr>
            <a:spLocks noGrp="1"/>
          </p:cNvSpPr>
          <p:nvPr>
            <p:ph sz="half" idx="1"/>
          </p:nvPr>
        </p:nvSpPr>
        <p:spPr>
          <a:xfrm>
            <a:off x="23814" y="1600200"/>
            <a:ext cx="4852986" cy="4525963"/>
          </a:xfrm>
        </p:spPr>
        <p:txBody>
          <a:bodyPr>
            <a:noAutofit/>
          </a:bodyPr>
          <a:lstStyle/>
          <a:p>
            <a:pPr marL="0" indent="0">
              <a:buNone/>
            </a:pPr>
            <a:r>
              <a:rPr lang="en-US" sz="2400" u="sng" dirty="0" smtClean="0"/>
              <a:t>Trade Patterns</a:t>
            </a:r>
          </a:p>
          <a:p>
            <a:r>
              <a:rPr lang="en-US" sz="2400" dirty="0" smtClean="0"/>
              <a:t>By 1500, regional trade patterns had developed that linked Africa, the Middle East, Asia, and Europe.</a:t>
            </a:r>
          </a:p>
          <a:p>
            <a:r>
              <a:rPr lang="en-US" sz="2400" dirty="0" smtClean="0"/>
              <a:t>Traditional trade patterns linking Europe with Asia and Africa:</a:t>
            </a:r>
          </a:p>
          <a:p>
            <a:pPr lvl="2"/>
            <a:r>
              <a:rPr lang="en-US" sz="1600" dirty="0" smtClean="0"/>
              <a:t>Silk routes across Asia to the Mediterranean basin</a:t>
            </a:r>
          </a:p>
          <a:p>
            <a:pPr lvl="2"/>
            <a:r>
              <a:rPr lang="en-US" sz="1600" dirty="0" smtClean="0"/>
              <a:t>Maritime routes across the Indian Ocean</a:t>
            </a:r>
          </a:p>
          <a:p>
            <a:pPr lvl="2"/>
            <a:r>
              <a:rPr lang="en-US" sz="1600" dirty="0" smtClean="0"/>
              <a:t>Trans-Saharan routes across North Africa</a:t>
            </a:r>
          </a:p>
          <a:p>
            <a:pPr lvl="2"/>
            <a:r>
              <a:rPr lang="en-US" sz="1600" dirty="0" smtClean="0"/>
              <a:t>Northern Europe links with the Black Sea</a:t>
            </a:r>
          </a:p>
        </p:txBody>
      </p:sp>
      <p:pic>
        <p:nvPicPr>
          <p:cNvPr id="8" name="Picture 2" descr="C:\Users\hahecht\Desktop\NEuropean.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838659"/>
            <a:ext cx="4038600" cy="204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699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71500" y="762000"/>
            <a:ext cx="7772400" cy="1470025"/>
          </a:xfrm>
        </p:spPr>
        <p:txBody>
          <a:bodyPr/>
          <a:lstStyle/>
          <a:p>
            <a:r>
              <a:rPr lang="en-US" dirty="0" smtClean="0"/>
              <a:t>What was the Renaissance?</a:t>
            </a:r>
            <a:endParaRPr lang="en-US" dirty="0"/>
          </a:p>
        </p:txBody>
      </p:sp>
      <p:sp>
        <p:nvSpPr>
          <p:cNvPr id="3" name="Subtitle 2"/>
          <p:cNvSpPr>
            <a:spLocks noGrp="1"/>
          </p:cNvSpPr>
          <p:nvPr>
            <p:ph type="subTitle" idx="1"/>
          </p:nvPr>
        </p:nvSpPr>
        <p:spPr>
          <a:xfrm>
            <a:off x="990600" y="2514600"/>
            <a:ext cx="7239000" cy="3581400"/>
          </a:xfrm>
        </p:spPr>
        <p:txBody>
          <a:bodyPr>
            <a:normAutofit/>
          </a:bodyPr>
          <a:lstStyle/>
          <a:p>
            <a:r>
              <a:rPr lang="en-US" dirty="0" smtClean="0">
                <a:solidFill>
                  <a:schemeClr val="tx1"/>
                </a:solidFill>
              </a:rPr>
              <a:t>Why did it begin?</a:t>
            </a:r>
            <a:endParaRPr lang="en-US" dirty="0">
              <a:solidFill>
                <a:schemeClr val="tx1"/>
              </a:solidFill>
            </a:endParaRPr>
          </a:p>
        </p:txBody>
      </p:sp>
    </p:spTree>
    <p:extLst>
      <p:ext uri="{BB962C8B-B14F-4D97-AF65-F5344CB8AC3E}">
        <p14:creationId xmlns:p14="http://schemas.microsoft.com/office/powerpoint/2010/main" val="269972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Trade</a:t>
            </a:r>
            <a:endParaRPr lang="en-US" dirty="0"/>
          </a:p>
        </p:txBody>
      </p:sp>
      <p:sp>
        <p:nvSpPr>
          <p:cNvPr id="3" name="Content Placeholder 2"/>
          <p:cNvSpPr>
            <a:spLocks noGrp="1"/>
          </p:cNvSpPr>
          <p:nvPr>
            <p:ph sz="half" idx="1"/>
          </p:nvPr>
        </p:nvSpPr>
        <p:spPr>
          <a:xfrm>
            <a:off x="23814" y="1600200"/>
            <a:ext cx="4852986" cy="4525963"/>
          </a:xfrm>
        </p:spPr>
        <p:txBody>
          <a:bodyPr>
            <a:noAutofit/>
          </a:bodyPr>
          <a:lstStyle/>
          <a:p>
            <a:pPr marL="0" indent="0">
              <a:buNone/>
            </a:pPr>
            <a:r>
              <a:rPr lang="en-US" sz="2400" u="sng" dirty="0" smtClean="0"/>
              <a:t>Trade Patterns</a:t>
            </a:r>
          </a:p>
          <a:p>
            <a:r>
              <a:rPr lang="en-US" sz="2400" dirty="0" smtClean="0"/>
              <a:t>By 1500, regional trade patterns had developed that linked Africa, the Middle East, Asia, and Europe.</a:t>
            </a:r>
          </a:p>
          <a:p>
            <a:r>
              <a:rPr lang="en-US" sz="2400" dirty="0" smtClean="0"/>
              <a:t>Traditional trade patterns linking Europe with Asia and Africa:</a:t>
            </a:r>
          </a:p>
          <a:p>
            <a:pPr lvl="2"/>
            <a:r>
              <a:rPr lang="en-US" sz="1600" dirty="0" smtClean="0"/>
              <a:t>Silk routes across Asia to the Mediterranean basin</a:t>
            </a:r>
          </a:p>
          <a:p>
            <a:pPr lvl="2"/>
            <a:r>
              <a:rPr lang="en-US" sz="1600" dirty="0" smtClean="0"/>
              <a:t>Maritime routes across the Indian Ocean</a:t>
            </a:r>
          </a:p>
          <a:p>
            <a:pPr lvl="2"/>
            <a:r>
              <a:rPr lang="en-US" sz="1600" dirty="0" smtClean="0"/>
              <a:t>Trans-Saharan routes across North Africa</a:t>
            </a:r>
          </a:p>
          <a:p>
            <a:pPr lvl="2"/>
            <a:r>
              <a:rPr lang="en-US" sz="1600" dirty="0" smtClean="0"/>
              <a:t>Northern Europe links with the Black Sea</a:t>
            </a:r>
          </a:p>
          <a:p>
            <a:pPr lvl="2"/>
            <a:r>
              <a:rPr lang="en-US" sz="1600" dirty="0" smtClean="0"/>
              <a:t>Western Europe sea and river trade</a:t>
            </a:r>
          </a:p>
        </p:txBody>
      </p:sp>
      <p:pic>
        <p:nvPicPr>
          <p:cNvPr id="11" name="Picture 3" descr="C:\Users\hahecht\Desktop\WEuropean.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838659"/>
            <a:ext cx="4038600" cy="204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6994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Trade</a:t>
            </a:r>
            <a:endParaRPr lang="en-US" dirty="0"/>
          </a:p>
        </p:txBody>
      </p:sp>
      <p:sp>
        <p:nvSpPr>
          <p:cNvPr id="3" name="Content Placeholder 2"/>
          <p:cNvSpPr>
            <a:spLocks noGrp="1"/>
          </p:cNvSpPr>
          <p:nvPr>
            <p:ph sz="half" idx="1"/>
          </p:nvPr>
        </p:nvSpPr>
        <p:spPr>
          <a:xfrm>
            <a:off x="23814" y="1600200"/>
            <a:ext cx="4852986" cy="4525963"/>
          </a:xfrm>
        </p:spPr>
        <p:txBody>
          <a:bodyPr>
            <a:noAutofit/>
          </a:bodyPr>
          <a:lstStyle/>
          <a:p>
            <a:pPr marL="0" indent="0">
              <a:buNone/>
            </a:pPr>
            <a:r>
              <a:rPr lang="en-US" sz="2400" u="sng" dirty="0" smtClean="0"/>
              <a:t>Trade Patterns</a:t>
            </a:r>
          </a:p>
          <a:p>
            <a:r>
              <a:rPr lang="en-US" sz="2400" dirty="0" smtClean="0"/>
              <a:t>By 1500, regional trade patterns had developed that linked Africa, the Middle East, Asia, and Europe.</a:t>
            </a:r>
          </a:p>
          <a:p>
            <a:r>
              <a:rPr lang="en-US" sz="2400" dirty="0" smtClean="0"/>
              <a:t>Traditional trade patterns linking Europe with Asia and Africa:</a:t>
            </a:r>
          </a:p>
          <a:p>
            <a:pPr lvl="2"/>
            <a:r>
              <a:rPr lang="en-US" sz="1600" dirty="0" smtClean="0"/>
              <a:t>Silk routes across Asia to the Mediterranean basin</a:t>
            </a:r>
          </a:p>
          <a:p>
            <a:pPr lvl="2"/>
            <a:r>
              <a:rPr lang="en-US" sz="1600" dirty="0" smtClean="0"/>
              <a:t>Maritime routes across the Indian Ocean</a:t>
            </a:r>
          </a:p>
          <a:p>
            <a:pPr lvl="2"/>
            <a:r>
              <a:rPr lang="en-US" sz="1600" dirty="0" smtClean="0"/>
              <a:t>Trans-Saharan routes across North Africa</a:t>
            </a:r>
          </a:p>
          <a:p>
            <a:pPr lvl="2"/>
            <a:r>
              <a:rPr lang="en-US" sz="1600" dirty="0" smtClean="0"/>
              <a:t>Northern Europe links with the Black Sea</a:t>
            </a:r>
          </a:p>
          <a:p>
            <a:pPr lvl="2"/>
            <a:r>
              <a:rPr lang="en-US" sz="1600" dirty="0" smtClean="0"/>
              <a:t>Western Europe sea and river trade</a:t>
            </a:r>
          </a:p>
          <a:p>
            <a:pPr lvl="2"/>
            <a:r>
              <a:rPr lang="en-US" sz="1600" dirty="0" smtClean="0"/>
              <a:t>South China Sea and lands of Southeast Asia</a:t>
            </a:r>
          </a:p>
        </p:txBody>
      </p:sp>
      <p:pic>
        <p:nvPicPr>
          <p:cNvPr id="8" name="Picture 2" descr="C:\Users\hahecht\Desktop\SouthChina.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838659"/>
            <a:ext cx="4038600" cy="204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6994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Trade</a:t>
            </a:r>
            <a:endParaRPr lang="en-US" dirty="0"/>
          </a:p>
        </p:txBody>
      </p:sp>
      <p:sp>
        <p:nvSpPr>
          <p:cNvPr id="9" name="Content Placeholder 2"/>
          <p:cNvSpPr>
            <a:spLocks noGrp="1"/>
          </p:cNvSpPr>
          <p:nvPr>
            <p:ph sz="half" idx="1"/>
          </p:nvPr>
        </p:nvSpPr>
        <p:spPr>
          <a:xfrm>
            <a:off x="228600" y="1600200"/>
            <a:ext cx="4267200" cy="4525963"/>
          </a:xfrm>
        </p:spPr>
        <p:txBody>
          <a:bodyPr>
            <a:noAutofit/>
          </a:bodyPr>
          <a:lstStyle/>
          <a:p>
            <a:pPr marL="0" indent="0">
              <a:buNone/>
            </a:pPr>
            <a:r>
              <a:rPr lang="en-US" sz="2400" u="sng" dirty="0" smtClean="0"/>
              <a:t>Knowledge</a:t>
            </a:r>
          </a:p>
          <a:p>
            <a:r>
              <a:rPr lang="en-US" sz="2400" dirty="0" smtClean="0"/>
              <a:t>These trade patterns were important because it established an exchange of products and ideas.</a:t>
            </a:r>
          </a:p>
          <a:p>
            <a:r>
              <a:rPr lang="en-US" sz="2400" dirty="0" smtClean="0"/>
              <a:t>By 1500, technological and scientific advancements had been exchanged among cultures of the world.</a:t>
            </a:r>
          </a:p>
        </p:txBody>
      </p:sp>
      <p:pic>
        <p:nvPicPr>
          <p:cNvPr id="10" name="Picture 2" descr="C:\Users\hahecht\Desktop\marketblack.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70123"/>
            <a:ext cx="4038600" cy="2986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15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Trade</a:t>
            </a:r>
            <a:endParaRPr lang="en-US" dirty="0"/>
          </a:p>
        </p:txBody>
      </p:sp>
      <p:sp>
        <p:nvSpPr>
          <p:cNvPr id="9" name="Content Placeholder 2"/>
          <p:cNvSpPr>
            <a:spLocks noGrp="1"/>
          </p:cNvSpPr>
          <p:nvPr>
            <p:ph sz="half" idx="1"/>
          </p:nvPr>
        </p:nvSpPr>
        <p:spPr>
          <a:xfrm>
            <a:off x="228600" y="1600200"/>
            <a:ext cx="4267200" cy="4525963"/>
          </a:xfrm>
        </p:spPr>
        <p:txBody>
          <a:bodyPr>
            <a:noAutofit/>
          </a:bodyPr>
          <a:lstStyle/>
          <a:p>
            <a:pPr marL="0" indent="0">
              <a:buNone/>
            </a:pPr>
            <a:r>
              <a:rPr lang="en-US" sz="2400" u="sng" dirty="0" smtClean="0"/>
              <a:t>Knowledge</a:t>
            </a:r>
            <a:endParaRPr lang="en-US" sz="2400" dirty="0" smtClean="0"/>
          </a:p>
          <a:p>
            <a:pPr marL="0" indent="0">
              <a:buNone/>
            </a:pPr>
            <a:r>
              <a:rPr lang="en-US" sz="2400" dirty="0" smtClean="0"/>
              <a:t>Advancements exchanged along trade routes include:</a:t>
            </a:r>
          </a:p>
        </p:txBody>
      </p:sp>
      <p:sp>
        <p:nvSpPr>
          <p:cNvPr id="3" name="Content Placeholder 2"/>
          <p:cNvSpPr>
            <a:spLocks noGrp="1"/>
          </p:cNvSpPr>
          <p:nvPr>
            <p:ph sz="half" idx="2"/>
          </p:nvPr>
        </p:nvSpPr>
        <p:spPr/>
        <p:txBody>
          <a:bodyPr/>
          <a:lstStyle/>
          <a:p>
            <a:endParaRPr lang="en-US"/>
          </a:p>
        </p:txBody>
      </p:sp>
    </p:spTree>
    <p:extLst>
      <p:ext uri="{BB962C8B-B14F-4D97-AF65-F5344CB8AC3E}">
        <p14:creationId xmlns:p14="http://schemas.microsoft.com/office/powerpoint/2010/main" val="36675166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Trade</a:t>
            </a:r>
            <a:endParaRPr lang="en-US" dirty="0"/>
          </a:p>
        </p:txBody>
      </p:sp>
      <p:sp>
        <p:nvSpPr>
          <p:cNvPr id="9" name="Content Placeholder 2"/>
          <p:cNvSpPr>
            <a:spLocks noGrp="1"/>
          </p:cNvSpPr>
          <p:nvPr>
            <p:ph sz="half" idx="1"/>
          </p:nvPr>
        </p:nvSpPr>
        <p:spPr>
          <a:xfrm>
            <a:off x="228600" y="1600200"/>
            <a:ext cx="4267200" cy="4525963"/>
          </a:xfrm>
        </p:spPr>
        <p:txBody>
          <a:bodyPr>
            <a:noAutofit/>
          </a:bodyPr>
          <a:lstStyle/>
          <a:p>
            <a:pPr marL="0" indent="0">
              <a:buNone/>
            </a:pPr>
            <a:r>
              <a:rPr lang="en-US" sz="2400" u="sng" dirty="0"/>
              <a:t>Knowledge</a:t>
            </a:r>
            <a:endParaRPr lang="en-US" sz="2400" dirty="0"/>
          </a:p>
          <a:p>
            <a:pPr marL="0" indent="0">
              <a:buNone/>
            </a:pPr>
            <a:r>
              <a:rPr lang="en-US" sz="2400" dirty="0"/>
              <a:t>Advancements exchanged along trade routes include:</a:t>
            </a:r>
          </a:p>
          <a:p>
            <a:r>
              <a:rPr lang="en-US" sz="2400" dirty="0" smtClean="0"/>
              <a:t>Paper, </a:t>
            </a:r>
          </a:p>
        </p:txBody>
      </p:sp>
      <p:sp>
        <p:nvSpPr>
          <p:cNvPr id="3" name="Content Placeholder 2"/>
          <p:cNvSpPr>
            <a:spLocks noGrp="1"/>
          </p:cNvSpPr>
          <p:nvPr>
            <p:ph sz="half" idx="2"/>
          </p:nvPr>
        </p:nvSpPr>
        <p:spPr/>
        <p:txBody>
          <a:bodyPr/>
          <a:lstStyle/>
          <a:p>
            <a:endParaRPr lang="en-US"/>
          </a:p>
        </p:txBody>
      </p:sp>
      <p:pic>
        <p:nvPicPr>
          <p:cNvPr id="7" name="Picture 2" descr="http://img.ehowcdn.com/article-page-main/ehow/images/a08/1r/vg/make-16thcenturylooking-paper-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932116">
            <a:off x="4465709" y="1517408"/>
            <a:ext cx="2143125"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028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Trade</a:t>
            </a:r>
            <a:endParaRPr lang="en-US" dirty="0"/>
          </a:p>
        </p:txBody>
      </p:sp>
      <p:sp>
        <p:nvSpPr>
          <p:cNvPr id="9" name="Content Placeholder 2"/>
          <p:cNvSpPr>
            <a:spLocks noGrp="1"/>
          </p:cNvSpPr>
          <p:nvPr>
            <p:ph sz="half" idx="1"/>
          </p:nvPr>
        </p:nvSpPr>
        <p:spPr>
          <a:xfrm>
            <a:off x="228600" y="1600200"/>
            <a:ext cx="4267200" cy="4525963"/>
          </a:xfrm>
        </p:spPr>
        <p:txBody>
          <a:bodyPr>
            <a:noAutofit/>
          </a:bodyPr>
          <a:lstStyle/>
          <a:p>
            <a:pPr marL="0" indent="0">
              <a:buNone/>
            </a:pPr>
            <a:r>
              <a:rPr lang="en-US" sz="2400" u="sng" dirty="0"/>
              <a:t>Knowledge</a:t>
            </a:r>
            <a:endParaRPr lang="en-US" sz="2400" dirty="0"/>
          </a:p>
          <a:p>
            <a:pPr marL="0" indent="0">
              <a:buNone/>
            </a:pPr>
            <a:r>
              <a:rPr lang="en-US" sz="2400" dirty="0"/>
              <a:t>Advancements exchanged along trade routes include:</a:t>
            </a:r>
          </a:p>
          <a:p>
            <a:r>
              <a:rPr lang="en-US" sz="2400" dirty="0" smtClean="0"/>
              <a:t>Paper, compass, </a:t>
            </a:r>
          </a:p>
        </p:txBody>
      </p:sp>
      <p:sp>
        <p:nvSpPr>
          <p:cNvPr id="3" name="Content Placeholder 2"/>
          <p:cNvSpPr>
            <a:spLocks noGrp="1"/>
          </p:cNvSpPr>
          <p:nvPr>
            <p:ph sz="half" idx="2"/>
          </p:nvPr>
        </p:nvSpPr>
        <p:spPr/>
        <p:txBody>
          <a:bodyPr/>
          <a:lstStyle/>
          <a:p>
            <a:endParaRPr lang="en-US"/>
          </a:p>
        </p:txBody>
      </p:sp>
      <p:pic>
        <p:nvPicPr>
          <p:cNvPr id="7" name="Picture 2" descr="http://img.ehowcdn.com/article-page-main/ehow/images/a08/1r/vg/make-16thcenturylooking-paper-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932116">
            <a:off x="4465709" y="1517408"/>
            <a:ext cx="21431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mhs.ox.ac.uk/epact/images/63399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0" y="2025166"/>
            <a:ext cx="24765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4205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Trade</a:t>
            </a:r>
            <a:endParaRPr lang="en-US" dirty="0"/>
          </a:p>
        </p:txBody>
      </p:sp>
      <p:sp>
        <p:nvSpPr>
          <p:cNvPr id="9" name="Content Placeholder 2"/>
          <p:cNvSpPr>
            <a:spLocks noGrp="1"/>
          </p:cNvSpPr>
          <p:nvPr>
            <p:ph sz="half" idx="1"/>
          </p:nvPr>
        </p:nvSpPr>
        <p:spPr>
          <a:xfrm>
            <a:off x="228600" y="1600200"/>
            <a:ext cx="4267200" cy="4525963"/>
          </a:xfrm>
        </p:spPr>
        <p:txBody>
          <a:bodyPr>
            <a:noAutofit/>
          </a:bodyPr>
          <a:lstStyle/>
          <a:p>
            <a:pPr marL="0" indent="0">
              <a:buNone/>
            </a:pPr>
            <a:r>
              <a:rPr lang="en-US" sz="2400" u="sng" dirty="0"/>
              <a:t>Knowledge</a:t>
            </a:r>
            <a:endParaRPr lang="en-US" sz="2400" dirty="0"/>
          </a:p>
          <a:p>
            <a:pPr marL="0" indent="0">
              <a:buNone/>
            </a:pPr>
            <a:r>
              <a:rPr lang="en-US" sz="2400" dirty="0"/>
              <a:t>Advancements exchanged along trade routes include:</a:t>
            </a:r>
          </a:p>
          <a:p>
            <a:r>
              <a:rPr lang="en-US" sz="2400" dirty="0" smtClean="0"/>
              <a:t>Paper, compass, silk, </a:t>
            </a:r>
          </a:p>
        </p:txBody>
      </p:sp>
      <p:sp>
        <p:nvSpPr>
          <p:cNvPr id="3" name="Content Placeholder 2"/>
          <p:cNvSpPr>
            <a:spLocks noGrp="1"/>
          </p:cNvSpPr>
          <p:nvPr>
            <p:ph sz="half" idx="2"/>
          </p:nvPr>
        </p:nvSpPr>
        <p:spPr/>
        <p:txBody>
          <a:bodyPr/>
          <a:lstStyle/>
          <a:p>
            <a:endParaRPr lang="en-US"/>
          </a:p>
        </p:txBody>
      </p:sp>
      <p:pic>
        <p:nvPicPr>
          <p:cNvPr id="7" name="Picture 2" descr="http://img.ehowcdn.com/article-page-main/ehow/images/a08/1r/vg/make-16thcenturylooking-paper-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932116">
            <a:off x="4465709" y="1517408"/>
            <a:ext cx="21431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mhs.ox.ac.uk/epact/images/63399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0" y="2025166"/>
            <a:ext cx="2476500" cy="20383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allsilkscarves.com/files/2011/05/wpid294-china-silk-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195" y="3650797"/>
            <a:ext cx="2724151" cy="1814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4205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Trade</a:t>
            </a:r>
            <a:endParaRPr lang="en-US" dirty="0"/>
          </a:p>
        </p:txBody>
      </p:sp>
      <p:sp>
        <p:nvSpPr>
          <p:cNvPr id="9" name="Content Placeholder 2"/>
          <p:cNvSpPr>
            <a:spLocks noGrp="1"/>
          </p:cNvSpPr>
          <p:nvPr>
            <p:ph sz="half" idx="1"/>
          </p:nvPr>
        </p:nvSpPr>
        <p:spPr>
          <a:xfrm>
            <a:off x="228600" y="1600200"/>
            <a:ext cx="4267200" cy="4525963"/>
          </a:xfrm>
        </p:spPr>
        <p:txBody>
          <a:bodyPr>
            <a:noAutofit/>
          </a:bodyPr>
          <a:lstStyle/>
          <a:p>
            <a:pPr marL="0" indent="0">
              <a:buNone/>
            </a:pPr>
            <a:r>
              <a:rPr lang="en-US" sz="2400" u="sng" dirty="0"/>
              <a:t>Knowledge</a:t>
            </a:r>
            <a:endParaRPr lang="en-US" sz="2400" dirty="0"/>
          </a:p>
          <a:p>
            <a:pPr marL="0" indent="0">
              <a:buNone/>
            </a:pPr>
            <a:r>
              <a:rPr lang="en-US" sz="2400" dirty="0"/>
              <a:t>Advancements exchanged along trade routes include:</a:t>
            </a:r>
          </a:p>
          <a:p>
            <a:r>
              <a:rPr lang="en-US" sz="2400" dirty="0" smtClean="0"/>
              <a:t>Paper, compass, silk, porcelain (China)</a:t>
            </a:r>
          </a:p>
        </p:txBody>
      </p:sp>
      <p:sp>
        <p:nvSpPr>
          <p:cNvPr id="3" name="Content Placeholder 2"/>
          <p:cNvSpPr>
            <a:spLocks noGrp="1"/>
          </p:cNvSpPr>
          <p:nvPr>
            <p:ph sz="half" idx="2"/>
          </p:nvPr>
        </p:nvSpPr>
        <p:spPr/>
        <p:txBody>
          <a:bodyPr/>
          <a:lstStyle/>
          <a:p>
            <a:endParaRPr lang="en-US"/>
          </a:p>
        </p:txBody>
      </p:sp>
      <p:pic>
        <p:nvPicPr>
          <p:cNvPr id="7" name="Picture 2" descr="http://img.ehowcdn.com/article-page-main/ehow/images/a08/1r/vg/make-16thcenturylooking-paper-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932116">
            <a:off x="4465709" y="1517408"/>
            <a:ext cx="21431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mhs.ox.ac.uk/epact/images/63399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0" y="2025166"/>
            <a:ext cx="2476500" cy="20383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allsilkscarves.com/files/2011/05/wpid294-china-silk-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195" y="3650797"/>
            <a:ext cx="2724151" cy="18142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www.metmuseum.org/toah/images/h2/h2_44.14.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9777">
            <a:off x="6590151" y="4066050"/>
            <a:ext cx="1943100" cy="2798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4205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Trade</a:t>
            </a:r>
            <a:endParaRPr lang="en-US" dirty="0"/>
          </a:p>
        </p:txBody>
      </p:sp>
      <p:sp>
        <p:nvSpPr>
          <p:cNvPr id="9" name="Content Placeholder 2"/>
          <p:cNvSpPr>
            <a:spLocks noGrp="1"/>
          </p:cNvSpPr>
          <p:nvPr>
            <p:ph sz="half" idx="1"/>
          </p:nvPr>
        </p:nvSpPr>
        <p:spPr>
          <a:xfrm>
            <a:off x="228600" y="1600200"/>
            <a:ext cx="4267200" cy="4525963"/>
          </a:xfrm>
        </p:spPr>
        <p:txBody>
          <a:bodyPr>
            <a:noAutofit/>
          </a:bodyPr>
          <a:lstStyle/>
          <a:p>
            <a:pPr marL="0" indent="0">
              <a:buNone/>
            </a:pPr>
            <a:r>
              <a:rPr lang="en-US" sz="2400" u="sng" dirty="0"/>
              <a:t>Knowledge</a:t>
            </a:r>
            <a:endParaRPr lang="en-US" sz="2400" dirty="0"/>
          </a:p>
          <a:p>
            <a:pPr marL="0" indent="0">
              <a:buNone/>
            </a:pPr>
            <a:r>
              <a:rPr lang="en-US" sz="2400" dirty="0"/>
              <a:t>Advancements exchanged along trade routes include:</a:t>
            </a:r>
          </a:p>
          <a:p>
            <a:r>
              <a:rPr lang="en-US" sz="2400" dirty="0" smtClean="0"/>
              <a:t>Paper, compass, silk, porcelain (China)</a:t>
            </a:r>
          </a:p>
          <a:p>
            <a:r>
              <a:rPr lang="en-US" sz="2400" dirty="0" smtClean="0"/>
              <a:t>Textiles, </a:t>
            </a:r>
          </a:p>
        </p:txBody>
      </p:sp>
      <p:sp>
        <p:nvSpPr>
          <p:cNvPr id="3" name="Content Placeholder 2"/>
          <p:cNvSpPr>
            <a:spLocks noGrp="1"/>
          </p:cNvSpPr>
          <p:nvPr>
            <p:ph sz="half" idx="2"/>
          </p:nvPr>
        </p:nvSpPr>
        <p:spPr/>
        <p:txBody>
          <a:bodyPr/>
          <a:lstStyle/>
          <a:p>
            <a:endParaRPr lang="en-US"/>
          </a:p>
        </p:txBody>
      </p:sp>
      <p:pic>
        <p:nvPicPr>
          <p:cNvPr id="10" name="Picture 2" descr="http://store.schoolspecialtyonline.net/OA_HTML/ibcGetAttachment.jsp?cItemId=173268&amp;fileId=1546408&amp;encry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784693">
            <a:off x="4563173" y="1470749"/>
            <a:ext cx="3377785" cy="2087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3995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Trade</a:t>
            </a:r>
            <a:endParaRPr lang="en-US" dirty="0"/>
          </a:p>
        </p:txBody>
      </p:sp>
      <p:sp>
        <p:nvSpPr>
          <p:cNvPr id="9" name="Content Placeholder 2"/>
          <p:cNvSpPr>
            <a:spLocks noGrp="1"/>
          </p:cNvSpPr>
          <p:nvPr>
            <p:ph sz="half" idx="1"/>
          </p:nvPr>
        </p:nvSpPr>
        <p:spPr>
          <a:xfrm>
            <a:off x="228600" y="1600200"/>
            <a:ext cx="4267200" cy="4525963"/>
          </a:xfrm>
        </p:spPr>
        <p:txBody>
          <a:bodyPr>
            <a:noAutofit/>
          </a:bodyPr>
          <a:lstStyle/>
          <a:p>
            <a:pPr marL="0" indent="0">
              <a:buNone/>
            </a:pPr>
            <a:r>
              <a:rPr lang="en-US" sz="2400" u="sng" dirty="0"/>
              <a:t>Knowledge</a:t>
            </a:r>
            <a:endParaRPr lang="en-US" sz="2400" dirty="0"/>
          </a:p>
          <a:p>
            <a:pPr marL="0" indent="0">
              <a:buNone/>
            </a:pPr>
            <a:r>
              <a:rPr lang="en-US" sz="2400" dirty="0"/>
              <a:t>Advancements exchanged along trade routes include:</a:t>
            </a:r>
          </a:p>
          <a:p>
            <a:r>
              <a:rPr lang="en-US" sz="2400" dirty="0" smtClean="0"/>
              <a:t>Paper, compass, silk, porcelain (China)</a:t>
            </a:r>
          </a:p>
          <a:p>
            <a:r>
              <a:rPr lang="en-US" sz="2400" dirty="0" smtClean="0"/>
              <a:t>Textiles, numeral system (India and Middle East)</a:t>
            </a:r>
          </a:p>
        </p:txBody>
      </p:sp>
      <p:sp>
        <p:nvSpPr>
          <p:cNvPr id="3" name="Content Placeholder 2"/>
          <p:cNvSpPr>
            <a:spLocks noGrp="1"/>
          </p:cNvSpPr>
          <p:nvPr>
            <p:ph sz="half" idx="2"/>
          </p:nvPr>
        </p:nvSpPr>
        <p:spPr/>
        <p:txBody>
          <a:bodyPr/>
          <a:lstStyle/>
          <a:p>
            <a:endParaRPr lang="en-US"/>
          </a:p>
        </p:txBody>
      </p:sp>
      <p:pic>
        <p:nvPicPr>
          <p:cNvPr id="10" name="Picture 2" descr="http://store.schoolspecialtyonline.net/OA_HTML/ibcGetAttachment.jsp?cItemId=173268&amp;fileId=1546408&amp;encry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784693">
            <a:off x="4563173" y="1470749"/>
            <a:ext cx="3377785" cy="20879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earth360.com/math_naturesnumbers_system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0534">
            <a:off x="5460601" y="3835798"/>
            <a:ext cx="2828238" cy="2395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797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71500" y="762000"/>
            <a:ext cx="7772400" cy="1470025"/>
          </a:xfrm>
        </p:spPr>
        <p:txBody>
          <a:bodyPr/>
          <a:lstStyle/>
          <a:p>
            <a:r>
              <a:rPr lang="en-US" dirty="0" smtClean="0"/>
              <a:t>Objective:</a:t>
            </a:r>
            <a:br>
              <a:rPr lang="en-US" dirty="0" smtClean="0"/>
            </a:br>
            <a:r>
              <a:rPr lang="en-US" b="1" dirty="0" smtClean="0"/>
              <a:t>Road to the Renaissance</a:t>
            </a:r>
            <a:endParaRPr lang="en-US" dirty="0"/>
          </a:p>
        </p:txBody>
      </p:sp>
      <p:sp>
        <p:nvSpPr>
          <p:cNvPr id="3" name="Subtitle 2"/>
          <p:cNvSpPr>
            <a:spLocks noGrp="1"/>
          </p:cNvSpPr>
          <p:nvPr>
            <p:ph type="subTitle" idx="1"/>
          </p:nvPr>
        </p:nvSpPr>
        <p:spPr>
          <a:xfrm>
            <a:off x="990600" y="2514600"/>
            <a:ext cx="7239000" cy="3581400"/>
          </a:xfrm>
        </p:spPr>
        <p:txBody>
          <a:bodyPr>
            <a:normAutofit lnSpcReduction="10000"/>
          </a:bodyPr>
          <a:lstStyle/>
          <a:p>
            <a:r>
              <a:rPr lang="en-US" b="1" dirty="0" smtClean="0">
                <a:solidFill>
                  <a:schemeClr val="tx1"/>
                </a:solidFill>
              </a:rPr>
              <a:t>SOL WHII.2d and e</a:t>
            </a:r>
          </a:p>
          <a:p>
            <a:r>
              <a:rPr lang="en-US" dirty="0" smtClean="0">
                <a:solidFill>
                  <a:schemeClr val="tx1"/>
                </a:solidFill>
              </a:rPr>
              <a:t>TSWDK of the political, cultural, geographic, and economic conditions in the world about 1500 AD (CE) by analyzing major trade patterns and by citing major technological and scientific exchanges in the Eastern Hemisphere.</a:t>
            </a:r>
            <a:endParaRPr lang="en-US" dirty="0">
              <a:solidFill>
                <a:schemeClr val="tx1"/>
              </a:solidFill>
            </a:endParaRPr>
          </a:p>
        </p:txBody>
      </p:sp>
    </p:spTree>
    <p:extLst>
      <p:ext uri="{BB962C8B-B14F-4D97-AF65-F5344CB8AC3E}">
        <p14:creationId xmlns:p14="http://schemas.microsoft.com/office/powerpoint/2010/main" val="28801260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Trade</a:t>
            </a:r>
            <a:endParaRPr lang="en-US" dirty="0"/>
          </a:p>
        </p:txBody>
      </p:sp>
      <p:sp>
        <p:nvSpPr>
          <p:cNvPr id="9" name="Content Placeholder 2"/>
          <p:cNvSpPr>
            <a:spLocks noGrp="1"/>
          </p:cNvSpPr>
          <p:nvPr>
            <p:ph sz="half" idx="1"/>
          </p:nvPr>
        </p:nvSpPr>
        <p:spPr>
          <a:xfrm>
            <a:off x="228600" y="1600200"/>
            <a:ext cx="4267200" cy="4525963"/>
          </a:xfrm>
        </p:spPr>
        <p:txBody>
          <a:bodyPr>
            <a:noAutofit/>
          </a:bodyPr>
          <a:lstStyle/>
          <a:p>
            <a:pPr marL="0" indent="0">
              <a:buNone/>
            </a:pPr>
            <a:r>
              <a:rPr lang="en-US" sz="2400" u="sng" dirty="0"/>
              <a:t>Knowledge</a:t>
            </a:r>
            <a:endParaRPr lang="en-US" sz="2400" dirty="0"/>
          </a:p>
          <a:p>
            <a:pPr marL="0" indent="0">
              <a:buNone/>
            </a:pPr>
            <a:r>
              <a:rPr lang="en-US" sz="2400" dirty="0"/>
              <a:t>Advancements exchanged along trade routes include:</a:t>
            </a:r>
          </a:p>
          <a:p>
            <a:r>
              <a:rPr lang="en-US" sz="2400" dirty="0" smtClean="0"/>
              <a:t>Paper, compass, silk, porcelain (China)</a:t>
            </a:r>
          </a:p>
          <a:p>
            <a:r>
              <a:rPr lang="en-US" sz="2400" dirty="0" smtClean="0"/>
              <a:t>Textiles, numeral system (India and Middle East)</a:t>
            </a:r>
          </a:p>
          <a:p>
            <a:r>
              <a:rPr lang="en-US" sz="2400" dirty="0" smtClean="0"/>
              <a:t>Scientific knowledge – medicine, </a:t>
            </a:r>
          </a:p>
        </p:txBody>
      </p:sp>
      <p:sp>
        <p:nvSpPr>
          <p:cNvPr id="3" name="Content Placeholder 2"/>
          <p:cNvSpPr>
            <a:spLocks noGrp="1"/>
          </p:cNvSpPr>
          <p:nvPr>
            <p:ph sz="half" idx="2"/>
          </p:nvPr>
        </p:nvSpPr>
        <p:spPr/>
        <p:txBody>
          <a:bodyPr/>
          <a:lstStyle/>
          <a:p>
            <a:endParaRPr lang="en-US"/>
          </a:p>
        </p:txBody>
      </p:sp>
      <p:pic>
        <p:nvPicPr>
          <p:cNvPr id="7" name="Picture 2" descr="http://www2.warwick.ac.uk/fac/arts/history/undergraduate/modules/medicine/course_details/surgery_german_16thc.jpg?maxWidth=301&amp;maxHeight=3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447800"/>
            <a:ext cx="1571624" cy="2072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9321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Trade</a:t>
            </a:r>
            <a:endParaRPr lang="en-US" dirty="0"/>
          </a:p>
        </p:txBody>
      </p:sp>
      <p:sp>
        <p:nvSpPr>
          <p:cNvPr id="9" name="Content Placeholder 2"/>
          <p:cNvSpPr>
            <a:spLocks noGrp="1"/>
          </p:cNvSpPr>
          <p:nvPr>
            <p:ph sz="half" idx="1"/>
          </p:nvPr>
        </p:nvSpPr>
        <p:spPr>
          <a:xfrm>
            <a:off x="228600" y="1600200"/>
            <a:ext cx="4267200" cy="4525963"/>
          </a:xfrm>
        </p:spPr>
        <p:txBody>
          <a:bodyPr>
            <a:noAutofit/>
          </a:bodyPr>
          <a:lstStyle/>
          <a:p>
            <a:pPr marL="0" indent="0">
              <a:buNone/>
            </a:pPr>
            <a:r>
              <a:rPr lang="en-US" sz="2400" u="sng" dirty="0"/>
              <a:t>Knowledge</a:t>
            </a:r>
            <a:endParaRPr lang="en-US" sz="2400" dirty="0"/>
          </a:p>
          <a:p>
            <a:pPr marL="0" indent="0">
              <a:buNone/>
            </a:pPr>
            <a:r>
              <a:rPr lang="en-US" sz="2400" dirty="0"/>
              <a:t>Advancements exchanged along trade routes include:</a:t>
            </a:r>
          </a:p>
          <a:p>
            <a:r>
              <a:rPr lang="en-US" sz="2400" dirty="0" smtClean="0"/>
              <a:t>Paper, compass, silk, porcelain (China)</a:t>
            </a:r>
          </a:p>
          <a:p>
            <a:r>
              <a:rPr lang="en-US" sz="2400" dirty="0" smtClean="0"/>
              <a:t>Textiles, numeral system (India and Middle East)</a:t>
            </a:r>
          </a:p>
          <a:p>
            <a:r>
              <a:rPr lang="en-US" sz="2400" dirty="0" smtClean="0"/>
              <a:t>Scientific knowledge – medicine, astronomy, </a:t>
            </a:r>
          </a:p>
        </p:txBody>
      </p:sp>
      <p:sp>
        <p:nvSpPr>
          <p:cNvPr id="3" name="Content Placeholder 2"/>
          <p:cNvSpPr>
            <a:spLocks noGrp="1"/>
          </p:cNvSpPr>
          <p:nvPr>
            <p:ph sz="half" idx="2"/>
          </p:nvPr>
        </p:nvSpPr>
        <p:spPr/>
        <p:txBody>
          <a:bodyPr/>
          <a:lstStyle/>
          <a:p>
            <a:endParaRPr lang="en-US"/>
          </a:p>
        </p:txBody>
      </p:sp>
      <p:pic>
        <p:nvPicPr>
          <p:cNvPr id="7" name="Picture 2" descr="http://www2.warwick.ac.uk/fac/arts/history/undergraduate/modules/medicine/course_details/surgery_german_16thc.jpg?maxWidth=301&amp;maxHeight=3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447800"/>
            <a:ext cx="1571624" cy="20728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sciencephoto.com/image/364174/large/V7000138-16th-century_astronomy-SP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584" y="3048000"/>
            <a:ext cx="1943866" cy="2359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782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Trade</a:t>
            </a:r>
            <a:endParaRPr lang="en-US" dirty="0"/>
          </a:p>
        </p:txBody>
      </p:sp>
      <p:sp>
        <p:nvSpPr>
          <p:cNvPr id="9" name="Content Placeholder 2"/>
          <p:cNvSpPr>
            <a:spLocks noGrp="1"/>
          </p:cNvSpPr>
          <p:nvPr>
            <p:ph sz="half" idx="1"/>
          </p:nvPr>
        </p:nvSpPr>
        <p:spPr>
          <a:xfrm>
            <a:off x="228600" y="1600200"/>
            <a:ext cx="4267200" cy="4525963"/>
          </a:xfrm>
        </p:spPr>
        <p:txBody>
          <a:bodyPr>
            <a:noAutofit/>
          </a:bodyPr>
          <a:lstStyle/>
          <a:p>
            <a:pPr marL="0" indent="0">
              <a:buNone/>
            </a:pPr>
            <a:r>
              <a:rPr lang="en-US" sz="2400" u="sng" dirty="0"/>
              <a:t>Knowledge</a:t>
            </a:r>
            <a:endParaRPr lang="en-US" sz="2400" dirty="0"/>
          </a:p>
          <a:p>
            <a:pPr marL="0" indent="0">
              <a:buNone/>
            </a:pPr>
            <a:r>
              <a:rPr lang="en-US" sz="2400" dirty="0"/>
              <a:t>Advancements exchanged along trade routes include:</a:t>
            </a:r>
          </a:p>
          <a:p>
            <a:r>
              <a:rPr lang="en-US" sz="2400" dirty="0" smtClean="0"/>
              <a:t>Paper, compass, silk, porcelain (China)</a:t>
            </a:r>
          </a:p>
          <a:p>
            <a:r>
              <a:rPr lang="en-US" sz="2400" dirty="0" smtClean="0"/>
              <a:t>Textiles, numeral system (India and Middle East)</a:t>
            </a:r>
          </a:p>
          <a:p>
            <a:r>
              <a:rPr lang="en-US" sz="2400" dirty="0" smtClean="0"/>
              <a:t>Scientific knowledge – medicine, astronomy, mathematics</a:t>
            </a:r>
          </a:p>
        </p:txBody>
      </p:sp>
      <p:sp>
        <p:nvSpPr>
          <p:cNvPr id="3" name="Content Placeholder 2"/>
          <p:cNvSpPr>
            <a:spLocks noGrp="1"/>
          </p:cNvSpPr>
          <p:nvPr>
            <p:ph sz="half" idx="2"/>
          </p:nvPr>
        </p:nvSpPr>
        <p:spPr/>
        <p:txBody>
          <a:bodyPr/>
          <a:lstStyle/>
          <a:p>
            <a:endParaRPr lang="en-US"/>
          </a:p>
        </p:txBody>
      </p:sp>
      <p:pic>
        <p:nvPicPr>
          <p:cNvPr id="7" name="Picture 2" descr="http://www2.warwick.ac.uk/fac/arts/history/undergraduate/modules/medicine/course_details/surgery_german_16thc.jpg?maxWidth=301&amp;maxHeight=3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447800"/>
            <a:ext cx="1571624" cy="20728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sciencephoto.com/image/364174/large/V7000138-16th-century_astronomy-SP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584" y="3048000"/>
            <a:ext cx="1943866" cy="23591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img.tfd.com/ggse/ee/gsed_0001_0025_0_img740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3611" y="4495800"/>
            <a:ext cx="121920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782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Black Plague</a:t>
            </a:r>
            <a:endParaRPr lang="en-US" dirty="0"/>
          </a:p>
        </p:txBody>
      </p:sp>
      <p:sp>
        <p:nvSpPr>
          <p:cNvPr id="9" name="Content Placeholder 2"/>
          <p:cNvSpPr>
            <a:spLocks noGrp="1"/>
          </p:cNvSpPr>
          <p:nvPr>
            <p:ph sz="half" idx="1"/>
          </p:nvPr>
        </p:nvSpPr>
        <p:spPr>
          <a:xfrm>
            <a:off x="228600" y="1600200"/>
            <a:ext cx="4267200" cy="4525963"/>
          </a:xfrm>
        </p:spPr>
        <p:txBody>
          <a:bodyPr>
            <a:noAutofit/>
          </a:bodyPr>
          <a:lstStyle/>
          <a:p>
            <a:pPr marL="0" indent="0">
              <a:buNone/>
            </a:pPr>
            <a:r>
              <a:rPr lang="en-US" sz="2400" u="sng" dirty="0" smtClean="0"/>
              <a:t>Plague</a:t>
            </a:r>
          </a:p>
          <a:p>
            <a:r>
              <a:rPr lang="en-US" sz="2400" dirty="0" smtClean="0"/>
              <a:t>Originated in the East</a:t>
            </a:r>
          </a:p>
        </p:txBody>
      </p:sp>
      <p:pic>
        <p:nvPicPr>
          <p:cNvPr id="12" name="Picture 2" descr="C:\Users\hahecht\Desktop\blackdeath.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10667"/>
            <a:ext cx="4038600" cy="270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3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Black Plague</a:t>
            </a:r>
            <a:endParaRPr lang="en-US" dirty="0"/>
          </a:p>
        </p:txBody>
      </p:sp>
      <p:sp>
        <p:nvSpPr>
          <p:cNvPr id="9" name="Content Placeholder 2"/>
          <p:cNvSpPr>
            <a:spLocks noGrp="1"/>
          </p:cNvSpPr>
          <p:nvPr>
            <p:ph sz="half" idx="1"/>
          </p:nvPr>
        </p:nvSpPr>
        <p:spPr>
          <a:xfrm>
            <a:off x="228600" y="1600200"/>
            <a:ext cx="4267200" cy="4525963"/>
          </a:xfrm>
        </p:spPr>
        <p:txBody>
          <a:bodyPr>
            <a:noAutofit/>
          </a:bodyPr>
          <a:lstStyle/>
          <a:p>
            <a:pPr marL="0" indent="0">
              <a:buNone/>
            </a:pPr>
            <a:r>
              <a:rPr lang="en-US" sz="2400" u="sng" dirty="0"/>
              <a:t>Plague</a:t>
            </a:r>
          </a:p>
          <a:p>
            <a:r>
              <a:rPr lang="en-US" sz="2400" dirty="0"/>
              <a:t>Originated in the East</a:t>
            </a:r>
          </a:p>
          <a:p>
            <a:r>
              <a:rPr lang="en-US" sz="2400" dirty="0" smtClean="0"/>
              <a:t>Carried by flea-infested rats, the epidemic came in the caravans that traveled the trade routes.</a:t>
            </a:r>
          </a:p>
        </p:txBody>
      </p:sp>
      <p:pic>
        <p:nvPicPr>
          <p:cNvPr id="7" name="Picture 2" descr="C:\Users\hahecht\Desktop\plague-painting_3338_600x45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48706"/>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6270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Black Plague</a:t>
            </a:r>
            <a:endParaRPr lang="en-US" dirty="0"/>
          </a:p>
        </p:txBody>
      </p:sp>
      <p:sp>
        <p:nvSpPr>
          <p:cNvPr id="9" name="Content Placeholder 2"/>
          <p:cNvSpPr>
            <a:spLocks noGrp="1"/>
          </p:cNvSpPr>
          <p:nvPr>
            <p:ph sz="half" idx="1"/>
          </p:nvPr>
        </p:nvSpPr>
        <p:spPr>
          <a:xfrm>
            <a:off x="228600" y="1600200"/>
            <a:ext cx="4267200" cy="4525963"/>
          </a:xfrm>
        </p:spPr>
        <p:txBody>
          <a:bodyPr>
            <a:noAutofit/>
          </a:bodyPr>
          <a:lstStyle/>
          <a:p>
            <a:pPr marL="0" indent="0">
              <a:buNone/>
            </a:pPr>
            <a:r>
              <a:rPr lang="en-US" sz="2400" u="sng" dirty="0" smtClean="0"/>
              <a:t>Spread</a:t>
            </a:r>
            <a:endParaRPr lang="en-US" sz="2400" u="sng" dirty="0"/>
          </a:p>
          <a:p>
            <a:r>
              <a:rPr lang="en-US" sz="2000" dirty="0" smtClean="0"/>
              <a:t>The economic boom and population increase of the High Middle Ages prepared Europe for such a devastating event.  </a:t>
            </a:r>
            <a:endParaRPr lang="en-US" sz="2000" dirty="0"/>
          </a:p>
        </p:txBody>
      </p:sp>
      <p:pic>
        <p:nvPicPr>
          <p:cNvPr id="7" name="Picture 2" descr="C:\Users\hahecht\Desktop\20878_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47260" y="2468721"/>
            <a:ext cx="3840480" cy="278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62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Black Plague</a:t>
            </a:r>
            <a:endParaRPr lang="en-US" dirty="0"/>
          </a:p>
        </p:txBody>
      </p:sp>
      <p:sp>
        <p:nvSpPr>
          <p:cNvPr id="9" name="Content Placeholder 2"/>
          <p:cNvSpPr>
            <a:spLocks noGrp="1"/>
          </p:cNvSpPr>
          <p:nvPr>
            <p:ph sz="half" idx="1"/>
          </p:nvPr>
        </p:nvSpPr>
        <p:spPr>
          <a:xfrm>
            <a:off x="228600" y="1600200"/>
            <a:ext cx="4267200" cy="4525963"/>
          </a:xfrm>
        </p:spPr>
        <p:txBody>
          <a:bodyPr>
            <a:noAutofit/>
          </a:bodyPr>
          <a:lstStyle/>
          <a:p>
            <a:pPr marL="0" indent="0">
              <a:buNone/>
            </a:pPr>
            <a:r>
              <a:rPr lang="en-US" sz="2400" u="sng" dirty="0" smtClean="0"/>
              <a:t>Spread</a:t>
            </a:r>
            <a:endParaRPr lang="en-US" sz="2400" u="sng" dirty="0"/>
          </a:p>
          <a:p>
            <a:r>
              <a:rPr lang="en-US" sz="2000" dirty="0" smtClean="0"/>
              <a:t>The economic boom and population increase of the High Middle Ages prepared Europe for such a devastating event.  </a:t>
            </a:r>
            <a:endParaRPr lang="en-US" sz="2000" dirty="0"/>
          </a:p>
          <a:p>
            <a:pPr lvl="1"/>
            <a:r>
              <a:rPr lang="en-US" sz="1600" dirty="0" smtClean="0"/>
              <a:t>Towns grew too large too fast; they were overpopulated and lacked proper sanitation, and the Black Death found good breeding ground.</a:t>
            </a:r>
          </a:p>
        </p:txBody>
      </p:sp>
      <p:pic>
        <p:nvPicPr>
          <p:cNvPr id="8" name="Picture 2" descr="\\w-sch-staff-12\UserDesktops\hahecht\Desktop\people-dying-during-the-black-death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03651" y="2362200"/>
            <a:ext cx="4295775"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0404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Black Plague</a:t>
            </a:r>
            <a:endParaRPr lang="en-US" dirty="0"/>
          </a:p>
        </p:txBody>
      </p:sp>
      <p:sp>
        <p:nvSpPr>
          <p:cNvPr id="9" name="Content Placeholder 2"/>
          <p:cNvSpPr>
            <a:spLocks noGrp="1"/>
          </p:cNvSpPr>
          <p:nvPr>
            <p:ph sz="half" idx="1"/>
          </p:nvPr>
        </p:nvSpPr>
        <p:spPr>
          <a:xfrm>
            <a:off x="228600" y="1600200"/>
            <a:ext cx="4267200" cy="4525963"/>
          </a:xfrm>
        </p:spPr>
        <p:txBody>
          <a:bodyPr>
            <a:noAutofit/>
          </a:bodyPr>
          <a:lstStyle/>
          <a:p>
            <a:pPr marL="0" indent="0">
              <a:buNone/>
            </a:pPr>
            <a:r>
              <a:rPr lang="en-US" sz="2400" u="sng" dirty="0" smtClean="0"/>
              <a:t>Spread</a:t>
            </a:r>
            <a:endParaRPr lang="en-US" sz="2400" u="sng" dirty="0"/>
          </a:p>
          <a:p>
            <a:r>
              <a:rPr lang="en-US" sz="2000" dirty="0" smtClean="0"/>
              <a:t>The economic boom and population increase of the High Middle Ages prepared Europe for such a devastating event.  </a:t>
            </a:r>
            <a:endParaRPr lang="en-US" sz="2000" dirty="0"/>
          </a:p>
          <a:p>
            <a:pPr lvl="1"/>
            <a:r>
              <a:rPr lang="en-US" sz="1600" dirty="0" smtClean="0"/>
              <a:t>Towns grew too large too fast; they were overpopulated and lacked proper sanitation, and the Black Death found good breeding ground.</a:t>
            </a:r>
          </a:p>
          <a:p>
            <a:pPr lvl="1"/>
            <a:r>
              <a:rPr lang="en-US" sz="1600" dirty="0" smtClean="0"/>
              <a:t>The increase of trade allowed the disease to spread along all of the land and sea trade routes.</a:t>
            </a:r>
          </a:p>
        </p:txBody>
      </p:sp>
      <p:pic>
        <p:nvPicPr>
          <p:cNvPr id="8" name="Picture 2" descr="\\w-sch-staff-12\UserDesktops\hahecht\Desktop\black-death-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62500" y="2282031"/>
            <a:ext cx="38100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0404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Black Plague</a:t>
            </a:r>
            <a:endParaRPr lang="en-US" dirty="0"/>
          </a:p>
        </p:txBody>
      </p:sp>
      <p:sp>
        <p:nvSpPr>
          <p:cNvPr id="9" name="Content Placeholder 2"/>
          <p:cNvSpPr>
            <a:spLocks noGrp="1"/>
          </p:cNvSpPr>
          <p:nvPr>
            <p:ph sz="half" idx="1"/>
          </p:nvPr>
        </p:nvSpPr>
        <p:spPr>
          <a:xfrm>
            <a:off x="228600" y="1600200"/>
            <a:ext cx="4267200" cy="4525963"/>
          </a:xfrm>
        </p:spPr>
        <p:txBody>
          <a:bodyPr>
            <a:noAutofit/>
          </a:bodyPr>
          <a:lstStyle/>
          <a:p>
            <a:pPr marL="0" indent="0">
              <a:buNone/>
            </a:pPr>
            <a:r>
              <a:rPr lang="en-US" sz="2400" u="sng" dirty="0" smtClean="0"/>
              <a:t>Spread</a:t>
            </a:r>
            <a:endParaRPr lang="en-US" sz="2400" u="sng" dirty="0"/>
          </a:p>
          <a:p>
            <a:r>
              <a:rPr lang="en-US" sz="2000" dirty="0" smtClean="0"/>
              <a:t>The economic boom and population increase of the High Middle Ages prepared Europe for such a devastating event.  </a:t>
            </a:r>
            <a:endParaRPr lang="en-US" sz="2000" dirty="0"/>
          </a:p>
          <a:p>
            <a:pPr lvl="1"/>
            <a:r>
              <a:rPr lang="en-US" sz="1600" dirty="0" smtClean="0"/>
              <a:t>Towns grew too large too fast; they were overpopulated and lacked proper sanitation, and the Black Death found good breeding ground.</a:t>
            </a:r>
          </a:p>
          <a:p>
            <a:pPr lvl="1"/>
            <a:r>
              <a:rPr lang="en-US" sz="1600" dirty="0" smtClean="0"/>
              <a:t>The increase of trade allowed the disease to spread along all of the land and sea trade routes.</a:t>
            </a:r>
          </a:p>
          <a:p>
            <a:pPr lvl="1"/>
            <a:r>
              <a:rPr lang="en-US" sz="1600" dirty="0" smtClean="0"/>
              <a:t>The military conflicts of the Crusades left people already weakened.  Food and energy had been devoted to war, and when the plague hit, resources were too low to fight the disease.</a:t>
            </a:r>
          </a:p>
        </p:txBody>
      </p:sp>
      <p:pic>
        <p:nvPicPr>
          <p:cNvPr id="8" name="Picture 2" descr="\\w-sch-staff-12\UserDesktops\hahecht\Desktop\bruegheldeath.jpe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56631" y="2362200"/>
            <a:ext cx="4286482"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0404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Black Plague</a:t>
            </a:r>
            <a:endParaRPr lang="en-US" dirty="0"/>
          </a:p>
        </p:txBody>
      </p:sp>
      <p:sp>
        <p:nvSpPr>
          <p:cNvPr id="9" name="Content Placeholder 2"/>
          <p:cNvSpPr>
            <a:spLocks noGrp="1"/>
          </p:cNvSpPr>
          <p:nvPr>
            <p:ph sz="half" idx="1"/>
          </p:nvPr>
        </p:nvSpPr>
        <p:spPr>
          <a:xfrm>
            <a:off x="228600" y="1600200"/>
            <a:ext cx="4267200" cy="4525963"/>
          </a:xfrm>
        </p:spPr>
        <p:txBody>
          <a:bodyPr>
            <a:noAutofit/>
          </a:bodyPr>
          <a:lstStyle/>
          <a:p>
            <a:pPr marL="0" indent="0">
              <a:buNone/>
            </a:pPr>
            <a:r>
              <a:rPr lang="en-US" sz="2400" u="sng" dirty="0" smtClean="0"/>
              <a:t>Spread</a:t>
            </a:r>
            <a:endParaRPr lang="en-US" sz="2400" u="sng" dirty="0"/>
          </a:p>
          <a:p>
            <a:r>
              <a:rPr lang="en-US" sz="2000" dirty="0" smtClean="0"/>
              <a:t>The disease spread so fast that by 1348, France, England, and Spain were devastated.</a:t>
            </a:r>
          </a:p>
        </p:txBody>
      </p:sp>
      <p:pic>
        <p:nvPicPr>
          <p:cNvPr id="11" name="Picture 2" descr="\\w-sch-staff-12\UserDesktops\hahecht\Desktop\plague_burial.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62500" y="2440781"/>
            <a:ext cx="3810000" cy="28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433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Road to the Renaissance</a:t>
            </a:r>
            <a:endParaRPr lang="en-US" dirty="0"/>
          </a:p>
        </p:txBody>
      </p:sp>
      <p:sp>
        <p:nvSpPr>
          <p:cNvPr id="3" name="Content Placeholder 2"/>
          <p:cNvSpPr>
            <a:spLocks noGrp="1"/>
          </p:cNvSpPr>
          <p:nvPr>
            <p:ph idx="1"/>
          </p:nvPr>
        </p:nvSpPr>
        <p:spPr/>
        <p:txBody>
          <a:bodyPr/>
          <a:lstStyle/>
          <a:p>
            <a:r>
              <a:rPr lang="en-US" dirty="0" smtClean="0"/>
              <a:t>The Middle Ages</a:t>
            </a:r>
          </a:p>
          <a:p>
            <a:r>
              <a:rPr lang="en-US" dirty="0" smtClean="0"/>
              <a:t>The Crusades</a:t>
            </a:r>
          </a:p>
          <a:p>
            <a:r>
              <a:rPr lang="en-US" dirty="0" smtClean="0"/>
              <a:t>Trade</a:t>
            </a:r>
          </a:p>
          <a:p>
            <a:r>
              <a:rPr lang="en-US" dirty="0" smtClean="0"/>
              <a:t>The Black Plague</a:t>
            </a:r>
            <a:endParaRPr lang="en-US" dirty="0"/>
          </a:p>
        </p:txBody>
      </p:sp>
    </p:spTree>
    <p:extLst>
      <p:ext uri="{BB962C8B-B14F-4D97-AF65-F5344CB8AC3E}">
        <p14:creationId xmlns:p14="http://schemas.microsoft.com/office/powerpoint/2010/main" val="325434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Black Plague</a:t>
            </a:r>
            <a:endParaRPr lang="en-US" dirty="0"/>
          </a:p>
        </p:txBody>
      </p:sp>
      <p:sp>
        <p:nvSpPr>
          <p:cNvPr id="9" name="Content Placeholder 2"/>
          <p:cNvSpPr>
            <a:spLocks noGrp="1"/>
          </p:cNvSpPr>
          <p:nvPr>
            <p:ph sz="half" idx="1"/>
          </p:nvPr>
        </p:nvSpPr>
        <p:spPr>
          <a:xfrm>
            <a:off x="228600" y="1600200"/>
            <a:ext cx="4267200" cy="4525963"/>
          </a:xfrm>
        </p:spPr>
        <p:txBody>
          <a:bodyPr>
            <a:noAutofit/>
          </a:bodyPr>
          <a:lstStyle/>
          <a:p>
            <a:pPr marL="0" indent="0">
              <a:buNone/>
            </a:pPr>
            <a:r>
              <a:rPr lang="en-US" sz="2400" u="sng" dirty="0" smtClean="0"/>
              <a:t>Spread</a:t>
            </a:r>
            <a:endParaRPr lang="en-US" sz="2400" u="sng" dirty="0"/>
          </a:p>
          <a:p>
            <a:r>
              <a:rPr lang="en-US" sz="2000" dirty="0" smtClean="0"/>
              <a:t>The disease spread so fast that by 1348, France, England, and Spain were devastated.</a:t>
            </a:r>
          </a:p>
          <a:p>
            <a:r>
              <a:rPr lang="en-US" sz="2000" dirty="0" smtClean="0"/>
              <a:t>A year later, Russia, </a:t>
            </a:r>
            <a:r>
              <a:rPr lang="en-US" sz="2000" dirty="0"/>
              <a:t>S</a:t>
            </a:r>
            <a:r>
              <a:rPr lang="en-US" sz="2000" dirty="0" smtClean="0"/>
              <a:t>candinavia, and Germany were infected.</a:t>
            </a:r>
          </a:p>
        </p:txBody>
      </p:sp>
      <p:pic>
        <p:nvPicPr>
          <p:cNvPr id="11" name="Picture 2" descr="\\w-sch-staff-12\UserDesktops\hahecht\Desktop\black death cur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76800" y="1246634"/>
            <a:ext cx="3475233" cy="507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5141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Black Plague</a:t>
            </a:r>
            <a:endParaRPr lang="en-US" dirty="0"/>
          </a:p>
        </p:txBody>
      </p:sp>
      <p:sp>
        <p:nvSpPr>
          <p:cNvPr id="9" name="Content Placeholder 2"/>
          <p:cNvSpPr>
            <a:spLocks noGrp="1"/>
          </p:cNvSpPr>
          <p:nvPr>
            <p:ph sz="half" idx="1"/>
          </p:nvPr>
        </p:nvSpPr>
        <p:spPr>
          <a:xfrm>
            <a:off x="228600" y="1600200"/>
            <a:ext cx="4267200" cy="4525963"/>
          </a:xfrm>
        </p:spPr>
        <p:txBody>
          <a:bodyPr>
            <a:noAutofit/>
          </a:bodyPr>
          <a:lstStyle/>
          <a:p>
            <a:pPr marL="0" indent="0">
              <a:buNone/>
            </a:pPr>
            <a:r>
              <a:rPr lang="en-US" sz="2400" u="sng" dirty="0" smtClean="0"/>
              <a:t>Spread</a:t>
            </a:r>
            <a:endParaRPr lang="en-US" sz="2400" u="sng" dirty="0"/>
          </a:p>
          <a:p>
            <a:r>
              <a:rPr lang="en-US" sz="2000" dirty="0" smtClean="0"/>
              <a:t>The disease spread so fast that by 1348, France, England, and Spain were devastated.</a:t>
            </a:r>
          </a:p>
          <a:p>
            <a:r>
              <a:rPr lang="en-US" sz="2000" dirty="0" smtClean="0"/>
              <a:t>A year later, Russia, </a:t>
            </a:r>
            <a:r>
              <a:rPr lang="en-US" sz="2000" dirty="0"/>
              <a:t>S</a:t>
            </a:r>
            <a:r>
              <a:rPr lang="en-US" sz="2000" dirty="0" smtClean="0"/>
              <a:t>candinavia, and Germany were infected.</a:t>
            </a:r>
          </a:p>
          <a:p>
            <a:r>
              <a:rPr lang="en-US" sz="2000" dirty="0" smtClean="0"/>
              <a:t>By 1350, when the Black Death disappeared from the continent, over one-third of the population, approximately 25 million people, succumbed to its horrific affects.</a:t>
            </a:r>
          </a:p>
        </p:txBody>
      </p:sp>
      <p:pic>
        <p:nvPicPr>
          <p:cNvPr id="11" name="Picture 2" descr="\\w-sch-staff-12\UserDesktops\hahecht\Desktop\victims-of-the-black-plague-being-buried-in-london-1665.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259792" y="2057400"/>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5141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Black Plague</a:t>
            </a:r>
            <a:endParaRPr lang="en-US" dirty="0"/>
          </a:p>
        </p:txBody>
      </p:sp>
      <p:sp>
        <p:nvSpPr>
          <p:cNvPr id="9" name="Content Placeholder 2"/>
          <p:cNvSpPr>
            <a:spLocks noGrp="1"/>
          </p:cNvSpPr>
          <p:nvPr>
            <p:ph sz="half" idx="1"/>
          </p:nvPr>
        </p:nvSpPr>
        <p:spPr>
          <a:xfrm>
            <a:off x="228600" y="1600200"/>
            <a:ext cx="4267200" cy="4525963"/>
          </a:xfrm>
        </p:spPr>
        <p:txBody>
          <a:bodyPr>
            <a:noAutofit/>
          </a:bodyPr>
          <a:lstStyle/>
          <a:p>
            <a:pPr marL="0" indent="0">
              <a:buNone/>
            </a:pPr>
            <a:r>
              <a:rPr lang="en-US" sz="2400" u="sng" dirty="0" smtClean="0"/>
              <a:t>“Ring Around the Rosie”</a:t>
            </a:r>
          </a:p>
          <a:p>
            <a:r>
              <a:rPr lang="en-US" sz="2400" dirty="0" smtClean="0"/>
              <a:t>Refers to bubonic plague.</a:t>
            </a:r>
          </a:p>
          <a:p>
            <a:r>
              <a:rPr lang="en-US" sz="2400" dirty="0" smtClean="0"/>
              <a:t>Plague showed as a ring shaped sore – “ring around the </a:t>
            </a:r>
            <a:r>
              <a:rPr lang="en-US" sz="2400" dirty="0" err="1" smtClean="0"/>
              <a:t>rosie</a:t>
            </a:r>
            <a:r>
              <a:rPr lang="en-US" sz="2400" dirty="0" smtClean="0"/>
              <a:t>.”</a:t>
            </a:r>
          </a:p>
          <a:p>
            <a:r>
              <a:rPr lang="en-US" sz="2400" dirty="0" smtClean="0"/>
              <a:t>Bodies that succumbed to plague had to be burned – “ashes, ashes”</a:t>
            </a:r>
          </a:p>
          <a:p>
            <a:r>
              <a:rPr lang="en-US" sz="2400" dirty="0" smtClean="0"/>
              <a:t>Result of the plague was always death; no cure – “we all fall down.”</a:t>
            </a:r>
          </a:p>
        </p:txBody>
      </p:sp>
      <p:pic>
        <p:nvPicPr>
          <p:cNvPr id="7" name="Picture 2" descr="C:\Users\hahecht\Desktop\ring around the rosi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264569"/>
            <a:ext cx="4038600" cy="319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62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Black Plague</a:t>
            </a:r>
            <a:endParaRPr lang="en-US" dirty="0"/>
          </a:p>
        </p:txBody>
      </p:sp>
      <p:sp>
        <p:nvSpPr>
          <p:cNvPr id="9" name="Content Placeholder 2"/>
          <p:cNvSpPr>
            <a:spLocks noGrp="1"/>
          </p:cNvSpPr>
          <p:nvPr>
            <p:ph sz="half" idx="1"/>
          </p:nvPr>
        </p:nvSpPr>
        <p:spPr>
          <a:xfrm>
            <a:off x="228600" y="1600200"/>
            <a:ext cx="4267200" cy="4525963"/>
          </a:xfrm>
        </p:spPr>
        <p:txBody>
          <a:bodyPr>
            <a:noAutofit/>
          </a:bodyPr>
          <a:lstStyle/>
          <a:p>
            <a:pPr marL="0" indent="0">
              <a:buNone/>
            </a:pPr>
            <a:r>
              <a:rPr lang="en-US" sz="2400" u="sng" dirty="0" smtClean="0"/>
              <a:t>Life After the Plague</a:t>
            </a:r>
          </a:p>
          <a:p>
            <a:r>
              <a:rPr lang="en-US" sz="2400" dirty="0" smtClean="0"/>
              <a:t>Those who survived were left looking for answers.</a:t>
            </a:r>
          </a:p>
          <a:p>
            <a:r>
              <a:rPr lang="en-US" sz="2400" dirty="0" smtClean="0"/>
              <a:t>Survivors were also grateful to be alive, resulting in a renewal of trade and cultural achievements in Europe.</a:t>
            </a:r>
          </a:p>
          <a:p>
            <a:r>
              <a:rPr lang="en-US" sz="2400" dirty="0" smtClean="0"/>
              <a:t>The Black Death decimated Europe, bringing the institutions of the Middle Ages into question.</a:t>
            </a:r>
          </a:p>
        </p:txBody>
      </p:sp>
      <p:pic>
        <p:nvPicPr>
          <p:cNvPr id="8" name="Picture 2" descr="\\w-sch-staff-12\UserDesktops\hahecht\Desktop\300px-Les_Tres_Riches_Heures_du_duc_de_Berry_avril_detail.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38700" y="1949037"/>
            <a:ext cx="3657600" cy="3828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62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9" name="Content Placeholder 2"/>
          <p:cNvSpPr>
            <a:spLocks noGrp="1"/>
          </p:cNvSpPr>
          <p:nvPr>
            <p:ph sz="half" idx="1"/>
          </p:nvPr>
        </p:nvSpPr>
        <p:spPr>
          <a:xfrm>
            <a:off x="228600" y="1600200"/>
            <a:ext cx="4267200" cy="4525963"/>
          </a:xfrm>
        </p:spPr>
        <p:txBody>
          <a:bodyPr>
            <a:noAutofit/>
          </a:bodyPr>
          <a:lstStyle/>
          <a:p>
            <a:pPr marL="0" indent="0">
              <a:buNone/>
            </a:pPr>
            <a:r>
              <a:rPr lang="en-US" sz="3200" u="sng" dirty="0" smtClean="0"/>
              <a:t>The Renaissance was a response to:</a:t>
            </a:r>
          </a:p>
        </p:txBody>
      </p:sp>
      <p:pic>
        <p:nvPicPr>
          <p:cNvPr id="8" name="Picture 2" descr="C:\Users\hahecht\Desktop\illu_renaissanc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56919" y="17526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8222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9" name="Content Placeholder 2"/>
          <p:cNvSpPr>
            <a:spLocks noGrp="1"/>
          </p:cNvSpPr>
          <p:nvPr>
            <p:ph sz="half" idx="1"/>
          </p:nvPr>
        </p:nvSpPr>
        <p:spPr>
          <a:xfrm>
            <a:off x="228600" y="1600200"/>
            <a:ext cx="4267200" cy="4525963"/>
          </a:xfrm>
        </p:spPr>
        <p:txBody>
          <a:bodyPr>
            <a:noAutofit/>
          </a:bodyPr>
          <a:lstStyle/>
          <a:p>
            <a:pPr marL="0" indent="0">
              <a:buNone/>
            </a:pPr>
            <a:r>
              <a:rPr lang="en-US" sz="3200" u="sng" dirty="0"/>
              <a:t>The Renaissance was a response to:</a:t>
            </a:r>
          </a:p>
          <a:p>
            <a:pPr lvl="2"/>
            <a:r>
              <a:rPr lang="en-US" sz="2400" dirty="0" smtClean="0"/>
              <a:t>Dark Middle Ages</a:t>
            </a:r>
          </a:p>
        </p:txBody>
      </p:sp>
      <p:pic>
        <p:nvPicPr>
          <p:cNvPr id="7" name="Picture 2" descr="C:\Users\hahecht\Desktop\dark-ages-poverty.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62500" y="2524919"/>
            <a:ext cx="38100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9000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9" name="Content Placeholder 2"/>
          <p:cNvSpPr>
            <a:spLocks noGrp="1"/>
          </p:cNvSpPr>
          <p:nvPr>
            <p:ph sz="half" idx="1"/>
          </p:nvPr>
        </p:nvSpPr>
        <p:spPr>
          <a:xfrm>
            <a:off x="228600" y="1600200"/>
            <a:ext cx="4267200" cy="4525963"/>
          </a:xfrm>
        </p:spPr>
        <p:txBody>
          <a:bodyPr>
            <a:noAutofit/>
          </a:bodyPr>
          <a:lstStyle/>
          <a:p>
            <a:pPr marL="0" indent="0">
              <a:buNone/>
            </a:pPr>
            <a:r>
              <a:rPr lang="en-US" sz="3200" u="sng" dirty="0"/>
              <a:t>The Renaissance was a response to:</a:t>
            </a:r>
          </a:p>
          <a:p>
            <a:pPr lvl="2"/>
            <a:r>
              <a:rPr lang="en-US" sz="2400" dirty="0" smtClean="0"/>
              <a:t>Dark Middle Ages</a:t>
            </a:r>
          </a:p>
          <a:p>
            <a:pPr lvl="2"/>
            <a:r>
              <a:rPr lang="en-US" sz="2400" dirty="0" smtClean="0"/>
              <a:t>Re-introduction to East from Crusades</a:t>
            </a:r>
          </a:p>
        </p:txBody>
      </p:sp>
      <p:pic>
        <p:nvPicPr>
          <p:cNvPr id="7" name="Picture 2" descr="C:\Users\hahecht\Desktop\peoplescrusade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797282"/>
            <a:ext cx="4038600" cy="413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9000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9" name="Content Placeholder 2"/>
          <p:cNvSpPr>
            <a:spLocks noGrp="1"/>
          </p:cNvSpPr>
          <p:nvPr>
            <p:ph sz="half" idx="1"/>
          </p:nvPr>
        </p:nvSpPr>
        <p:spPr>
          <a:xfrm>
            <a:off x="228600" y="1600200"/>
            <a:ext cx="4267200" cy="4525963"/>
          </a:xfrm>
        </p:spPr>
        <p:txBody>
          <a:bodyPr>
            <a:noAutofit/>
          </a:bodyPr>
          <a:lstStyle/>
          <a:p>
            <a:pPr marL="0" indent="0">
              <a:buNone/>
            </a:pPr>
            <a:r>
              <a:rPr lang="en-US" sz="3200" u="sng" dirty="0"/>
              <a:t>The Renaissance was a response to:</a:t>
            </a:r>
          </a:p>
          <a:p>
            <a:pPr lvl="2"/>
            <a:r>
              <a:rPr lang="en-US" sz="2400" dirty="0" smtClean="0"/>
              <a:t>Dark Middle Ages</a:t>
            </a:r>
          </a:p>
          <a:p>
            <a:pPr lvl="2"/>
            <a:r>
              <a:rPr lang="en-US" sz="2400" dirty="0" smtClean="0"/>
              <a:t>Re-</a:t>
            </a:r>
            <a:r>
              <a:rPr lang="en-US" sz="2400" dirty="0"/>
              <a:t>i</a:t>
            </a:r>
            <a:r>
              <a:rPr lang="en-US" sz="2400" dirty="0" smtClean="0"/>
              <a:t>ntroduction to East from Crusades</a:t>
            </a:r>
          </a:p>
          <a:p>
            <a:pPr lvl="2"/>
            <a:r>
              <a:rPr lang="en-US" sz="2400" dirty="0" smtClean="0"/>
              <a:t>Trade of new products and ideas</a:t>
            </a:r>
          </a:p>
        </p:txBody>
      </p:sp>
      <p:pic>
        <p:nvPicPr>
          <p:cNvPr id="7" name="Picture 2" descr="C:\Users\hahecht\Desktop\marketblack.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70123"/>
            <a:ext cx="4038600" cy="2986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9000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9" name="Content Placeholder 2"/>
          <p:cNvSpPr>
            <a:spLocks noGrp="1"/>
          </p:cNvSpPr>
          <p:nvPr>
            <p:ph sz="half" idx="1"/>
          </p:nvPr>
        </p:nvSpPr>
        <p:spPr>
          <a:xfrm>
            <a:off x="228600" y="1600200"/>
            <a:ext cx="4267200" cy="4525963"/>
          </a:xfrm>
        </p:spPr>
        <p:txBody>
          <a:bodyPr>
            <a:noAutofit/>
          </a:bodyPr>
          <a:lstStyle/>
          <a:p>
            <a:pPr marL="0" indent="0">
              <a:buNone/>
            </a:pPr>
            <a:r>
              <a:rPr lang="en-US" sz="3200" u="sng" dirty="0"/>
              <a:t>The Renaissance was a response to:</a:t>
            </a:r>
          </a:p>
          <a:p>
            <a:pPr lvl="2"/>
            <a:r>
              <a:rPr lang="en-US" sz="2400" dirty="0" smtClean="0"/>
              <a:t>Dark Middle Ages</a:t>
            </a:r>
          </a:p>
          <a:p>
            <a:pPr lvl="2"/>
            <a:r>
              <a:rPr lang="en-US" sz="2400" dirty="0" smtClean="0"/>
              <a:t>Reintroduction to East from Crusades</a:t>
            </a:r>
          </a:p>
          <a:p>
            <a:pPr lvl="2"/>
            <a:r>
              <a:rPr lang="en-US" sz="2400" dirty="0" smtClean="0"/>
              <a:t>Trade of new products and ideas</a:t>
            </a:r>
          </a:p>
          <a:p>
            <a:pPr lvl="2"/>
            <a:r>
              <a:rPr lang="en-US" sz="2400" dirty="0" smtClean="0"/>
              <a:t>Devastation from Black Plague</a:t>
            </a:r>
          </a:p>
        </p:txBody>
      </p:sp>
      <p:pic>
        <p:nvPicPr>
          <p:cNvPr id="7" name="Picture 2" descr="C:\Users\hahecht\Desktop\plague-painting_3338_600x45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48706"/>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9000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Question</a:t>
            </a:r>
            <a:endParaRPr lang="en-US" dirty="0"/>
          </a:p>
        </p:txBody>
      </p:sp>
      <p:graphicFrame>
        <p:nvGraphicFramePr>
          <p:cNvPr id="4" name="Content Placeholder 3"/>
          <p:cNvGraphicFramePr>
            <a:graphicFrameLocks noGrp="1"/>
          </p:cNvGraphicFramePr>
          <p:nvPr>
            <p:ph idx="1"/>
            <p:extLst/>
          </p:nvPr>
        </p:nvGraphicFramePr>
        <p:xfrm>
          <a:off x="457200" y="1600200"/>
          <a:ext cx="8229600" cy="4622800"/>
        </p:xfrm>
        <a:graphic>
          <a:graphicData uri="http://schemas.openxmlformats.org/drawingml/2006/table">
            <a:tbl>
              <a:tblPr firstRow="1" bandRow="1">
                <a:tableStyleId>{5940675A-B579-460E-94D1-54222C63F5DA}</a:tableStyleId>
              </a:tblPr>
              <a:tblGrid>
                <a:gridCol w="8229600"/>
              </a:tblGrid>
              <a:tr h="370840">
                <a:tc>
                  <a:txBody>
                    <a:bodyPr/>
                    <a:lstStyle/>
                    <a:p>
                      <a:endParaRPr lang="en-US" dirty="0" smtClean="0"/>
                    </a:p>
                    <a:p>
                      <a:endParaRPr lang="en-US" dirty="0" smtClean="0"/>
                    </a:p>
                    <a:p>
                      <a:r>
                        <a:rPr lang="en-US" dirty="0" smtClean="0"/>
                        <a:t>(Your</a:t>
                      </a:r>
                      <a:r>
                        <a:rPr lang="en-US" baseline="0" dirty="0" smtClean="0"/>
                        <a:t> Name)</a:t>
                      </a:r>
                      <a:endParaRPr lang="en-US" dirty="0"/>
                    </a:p>
                  </a:txBody>
                  <a:tcPr/>
                </a:tc>
              </a:tr>
              <a:tr h="370840">
                <a:tc>
                  <a:txBody>
                    <a:bodyPr/>
                    <a:lstStyle/>
                    <a:p>
                      <a:r>
                        <a:rPr lang="en-US" dirty="0" smtClean="0"/>
                        <a:t>Today’s Date</a:t>
                      </a:r>
                      <a:endParaRPr lang="en-US" dirty="0"/>
                    </a:p>
                  </a:txBody>
                  <a:tcPr/>
                </a:tc>
              </a:tr>
              <a:tr h="370840">
                <a:tc>
                  <a:txBody>
                    <a:bodyPr/>
                    <a:lstStyle/>
                    <a:p>
                      <a:r>
                        <a:rPr lang="en-US" dirty="0" smtClean="0"/>
                        <a:t>Class Period</a:t>
                      </a:r>
                      <a:endParaRPr lang="en-US" dirty="0"/>
                    </a:p>
                  </a:txBody>
                  <a:tcPr/>
                </a:tc>
              </a:tr>
              <a:tr h="370840">
                <a:tc>
                  <a:txBody>
                    <a:bodyPr/>
                    <a:lstStyle/>
                    <a:p>
                      <a:endParaRPr lang="en-US"/>
                    </a:p>
                  </a:txBody>
                  <a:tcPr/>
                </a:tc>
              </a:tr>
              <a:tr h="370840">
                <a:tc>
                  <a:txBody>
                    <a:bodyPr/>
                    <a:lstStyle/>
                    <a:p>
                      <a:r>
                        <a:rPr lang="en-US" dirty="0" smtClean="0"/>
                        <a:t>Come</a:t>
                      </a:r>
                      <a:r>
                        <a:rPr lang="en-US" baseline="0" dirty="0" smtClean="0"/>
                        <a:t> up with at least one question…</a:t>
                      </a:r>
                      <a:endParaRPr lang="en-US" dirty="0"/>
                    </a:p>
                  </a:txBody>
                  <a:tcPr/>
                </a:tc>
              </a:tr>
              <a:tr h="370840">
                <a:tc>
                  <a:txBody>
                    <a:bodyPr/>
                    <a:lstStyle/>
                    <a:p>
                      <a:r>
                        <a:rPr lang="en-US" dirty="0" smtClean="0"/>
                        <a:t>          a. On</a:t>
                      </a:r>
                      <a:r>
                        <a:rPr lang="en-US" baseline="0" dirty="0" smtClean="0"/>
                        <a:t> something you are still confused about </a:t>
                      </a:r>
                      <a:r>
                        <a:rPr lang="en-US" b="1" baseline="0" dirty="0" smtClean="0"/>
                        <a:t>today’s</a:t>
                      </a:r>
                      <a:r>
                        <a:rPr lang="en-US" baseline="0" dirty="0" smtClean="0"/>
                        <a:t> lesson</a:t>
                      </a:r>
                    </a:p>
                  </a:txBody>
                  <a:tcPr/>
                </a:tc>
              </a:tr>
              <a:tr h="370840">
                <a:tc>
                  <a:txBody>
                    <a:bodyPr/>
                    <a:lstStyle/>
                    <a:p>
                      <a:r>
                        <a:rPr lang="en-US" baseline="0" dirty="0" smtClean="0"/>
                        <a:t>                                                    or</a:t>
                      </a:r>
                    </a:p>
                  </a:txBody>
                  <a:tcPr/>
                </a:tc>
              </a:tr>
              <a:tr h="370840">
                <a:tc>
                  <a:txBody>
                    <a:bodyPr/>
                    <a:lstStyle/>
                    <a:p>
                      <a:r>
                        <a:rPr lang="en-US" baseline="0" dirty="0" smtClean="0"/>
                        <a:t>          b.  On something else you would like to know about </a:t>
                      </a:r>
                      <a:r>
                        <a:rPr lang="en-US" b="1" baseline="0" dirty="0" smtClean="0"/>
                        <a:t>today’s</a:t>
                      </a:r>
                      <a:r>
                        <a:rPr lang="en-US" b="0" baseline="0" dirty="0" smtClean="0"/>
                        <a:t> lesson</a:t>
                      </a:r>
                      <a:endParaRPr lang="en-US" baseline="0" dirty="0" smtClean="0"/>
                    </a:p>
                  </a:txBody>
                  <a:tcPr/>
                </a:tc>
              </a:tr>
              <a:tr h="370840">
                <a:tc>
                  <a:txBody>
                    <a:bodyPr/>
                    <a:lstStyle/>
                    <a:p>
                      <a:endParaRPr lang="en-US" baseline="0" dirty="0" smtClean="0"/>
                    </a:p>
                  </a:txBody>
                  <a:tcPr/>
                </a:tc>
              </a:tr>
              <a:tr h="370840">
                <a:tc>
                  <a:txBody>
                    <a:bodyPr/>
                    <a:lstStyle/>
                    <a:p>
                      <a:r>
                        <a:rPr lang="en-US" baseline="0" dirty="0" smtClean="0"/>
                        <a:t>Place it in the orange bucket at the end of class.</a:t>
                      </a:r>
                    </a:p>
                  </a:txBody>
                  <a:tcPr/>
                </a:tc>
              </a:tr>
              <a:tr h="370840">
                <a:tc>
                  <a:txBody>
                    <a:bodyPr/>
                    <a:lstStyle/>
                    <a:p>
                      <a:r>
                        <a:rPr lang="en-US" baseline="0" dirty="0" smtClean="0"/>
                        <a:t>Participation Grade!</a:t>
                      </a:r>
                    </a:p>
                  </a:txBody>
                  <a:tcPr/>
                </a:tc>
              </a:tr>
            </a:tbl>
          </a:graphicData>
        </a:graphic>
      </p:graphicFrame>
    </p:spTree>
    <p:extLst>
      <p:ext uri="{BB962C8B-B14F-4D97-AF65-F5344CB8AC3E}">
        <p14:creationId xmlns:p14="http://schemas.microsoft.com/office/powerpoint/2010/main" val="2354144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Middle Ages</a:t>
            </a:r>
            <a:endParaRPr lang="en-US" dirty="0"/>
          </a:p>
        </p:txBody>
      </p:sp>
      <p:sp>
        <p:nvSpPr>
          <p:cNvPr id="3" name="Content Placeholder 2"/>
          <p:cNvSpPr>
            <a:spLocks noGrp="1"/>
          </p:cNvSpPr>
          <p:nvPr>
            <p:ph sz="half" idx="1"/>
          </p:nvPr>
        </p:nvSpPr>
        <p:spPr/>
        <p:txBody>
          <a:bodyPr/>
          <a:lstStyle/>
          <a:p>
            <a:r>
              <a:rPr lang="en-US" dirty="0" smtClean="0"/>
              <a:t>Began ?</a:t>
            </a:r>
            <a:endParaRPr lang="en-US" dirty="0"/>
          </a:p>
        </p:txBody>
      </p:sp>
      <p:pic>
        <p:nvPicPr>
          <p:cNvPr id="7" name="Picture 2" descr="C:\Users\hahecht\Desktop\doom_rome-thumb-450x257.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709937"/>
            <a:ext cx="4038600" cy="2306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8264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71500" y="762000"/>
            <a:ext cx="7772400" cy="1470025"/>
          </a:xfrm>
        </p:spPr>
        <p:txBody>
          <a:bodyPr/>
          <a:lstStyle/>
          <a:p>
            <a:r>
              <a:rPr lang="en-US" dirty="0" smtClean="0"/>
              <a:t>Your Test</a:t>
            </a:r>
            <a:endParaRPr lang="en-US" dirty="0"/>
          </a:p>
        </p:txBody>
      </p:sp>
      <p:sp>
        <p:nvSpPr>
          <p:cNvPr id="3" name="Subtitle 2"/>
          <p:cNvSpPr>
            <a:spLocks noGrp="1"/>
          </p:cNvSpPr>
          <p:nvPr>
            <p:ph type="subTitle" idx="1"/>
          </p:nvPr>
        </p:nvSpPr>
        <p:spPr>
          <a:xfrm>
            <a:off x="990600" y="2514600"/>
            <a:ext cx="7239000" cy="3581400"/>
          </a:xfrm>
        </p:spPr>
        <p:txBody>
          <a:bodyPr>
            <a:normAutofit/>
          </a:bodyPr>
          <a:lstStyle/>
          <a:p>
            <a:r>
              <a:rPr lang="en-US" dirty="0" smtClean="0">
                <a:solidFill>
                  <a:schemeClr val="tx1"/>
                </a:solidFill>
              </a:rPr>
              <a:t>This Friday!</a:t>
            </a:r>
          </a:p>
          <a:p>
            <a:pPr algn="l"/>
            <a:r>
              <a:rPr lang="en-US" dirty="0" smtClean="0">
                <a:solidFill>
                  <a:schemeClr val="tx1"/>
                </a:solidFill>
              </a:rPr>
              <a:t>On this test only, you may use a cheat sheet:</a:t>
            </a:r>
          </a:p>
          <a:p>
            <a:pPr marL="457200" indent="-457200" algn="l">
              <a:buFont typeface="Arial" panose="020B0604020202020204" pitchFamily="34" charset="0"/>
              <a:buChar char="•"/>
            </a:pPr>
            <a:r>
              <a:rPr lang="en-US" dirty="0" smtClean="0">
                <a:solidFill>
                  <a:schemeClr val="tx1"/>
                </a:solidFill>
              </a:rPr>
              <a:t>Size of regular paper – 8 ½ x 11</a:t>
            </a:r>
          </a:p>
          <a:p>
            <a:pPr marL="457200" indent="-457200" algn="l">
              <a:buFont typeface="Arial" panose="020B0604020202020204" pitchFamily="34" charset="0"/>
              <a:buChar char="•"/>
            </a:pPr>
            <a:r>
              <a:rPr lang="en-US" dirty="0" smtClean="0">
                <a:solidFill>
                  <a:schemeClr val="tx1"/>
                </a:solidFill>
              </a:rPr>
              <a:t>Must be handwritten</a:t>
            </a:r>
          </a:p>
          <a:p>
            <a:pPr marL="457200" indent="-457200" algn="l">
              <a:buFont typeface="Arial" panose="020B0604020202020204" pitchFamily="34" charset="0"/>
              <a:buChar char="•"/>
            </a:pPr>
            <a:r>
              <a:rPr lang="en-US" dirty="0" smtClean="0">
                <a:solidFill>
                  <a:schemeClr val="tx1"/>
                </a:solidFill>
              </a:rPr>
              <a:t>Can use both sides</a:t>
            </a:r>
            <a:endParaRPr lang="en-US" dirty="0">
              <a:solidFill>
                <a:schemeClr val="tx1"/>
              </a:solidFill>
            </a:endParaRPr>
          </a:p>
        </p:txBody>
      </p:sp>
    </p:spTree>
    <p:extLst>
      <p:ext uri="{BB962C8B-B14F-4D97-AF65-F5344CB8AC3E}">
        <p14:creationId xmlns:p14="http://schemas.microsoft.com/office/powerpoint/2010/main" val="60586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71500" y="762000"/>
            <a:ext cx="7772400" cy="1470025"/>
          </a:xfrm>
        </p:spPr>
        <p:txBody>
          <a:bodyPr/>
          <a:lstStyle/>
          <a:p>
            <a:r>
              <a:rPr lang="en-US" dirty="0" smtClean="0"/>
              <a:t>Your Project</a:t>
            </a:r>
            <a:endParaRPr lang="en-US" dirty="0"/>
          </a:p>
        </p:txBody>
      </p:sp>
      <p:sp>
        <p:nvSpPr>
          <p:cNvPr id="3" name="Subtitle 2"/>
          <p:cNvSpPr>
            <a:spLocks noGrp="1"/>
          </p:cNvSpPr>
          <p:nvPr>
            <p:ph type="subTitle" idx="1"/>
          </p:nvPr>
        </p:nvSpPr>
        <p:spPr>
          <a:xfrm>
            <a:off x="990600" y="2514600"/>
            <a:ext cx="7239000" cy="3581400"/>
          </a:xfrm>
        </p:spPr>
        <p:txBody>
          <a:bodyPr>
            <a:normAutofit/>
          </a:bodyPr>
          <a:lstStyle/>
          <a:p>
            <a:r>
              <a:rPr lang="en-US" dirty="0" smtClean="0">
                <a:solidFill>
                  <a:schemeClr val="tx1"/>
                </a:solidFill>
              </a:rPr>
              <a:t>Next Tuesday (9-16)!</a:t>
            </a:r>
            <a:endParaRPr lang="en-US" dirty="0">
              <a:solidFill>
                <a:schemeClr val="tx1"/>
              </a:solidFill>
            </a:endParaRPr>
          </a:p>
        </p:txBody>
      </p:sp>
    </p:spTree>
    <p:extLst>
      <p:ext uri="{BB962C8B-B14F-4D97-AF65-F5344CB8AC3E}">
        <p14:creationId xmlns:p14="http://schemas.microsoft.com/office/powerpoint/2010/main" val="43282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Middle Ages</a:t>
            </a:r>
            <a:endParaRPr lang="en-US" dirty="0"/>
          </a:p>
        </p:txBody>
      </p:sp>
      <p:sp>
        <p:nvSpPr>
          <p:cNvPr id="3" name="Content Placeholder 2"/>
          <p:cNvSpPr>
            <a:spLocks noGrp="1"/>
          </p:cNvSpPr>
          <p:nvPr>
            <p:ph sz="half" idx="1"/>
          </p:nvPr>
        </p:nvSpPr>
        <p:spPr/>
        <p:txBody>
          <a:bodyPr/>
          <a:lstStyle/>
          <a:p>
            <a:r>
              <a:rPr lang="en-US" dirty="0" smtClean="0"/>
              <a:t>Began when the Roman Empire fell in 476 CE.</a:t>
            </a:r>
          </a:p>
          <a:p>
            <a:r>
              <a:rPr lang="en-US" dirty="0" smtClean="0"/>
              <a:t>“Medieval” = Middle Ages (in Latin)</a:t>
            </a:r>
            <a:endParaRPr lang="en-US" dirty="0"/>
          </a:p>
        </p:txBody>
      </p:sp>
      <p:pic>
        <p:nvPicPr>
          <p:cNvPr id="7" name="Picture 2" descr="C:\Users\hahecht\Desktop\doom_rome-thumb-450x257.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709937"/>
            <a:ext cx="4038600" cy="2306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99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Middle Ages</a:t>
            </a:r>
            <a:endParaRPr lang="en-US" dirty="0"/>
          </a:p>
        </p:txBody>
      </p:sp>
      <p:sp>
        <p:nvSpPr>
          <p:cNvPr id="3" name="Content Placeholder 2"/>
          <p:cNvSpPr>
            <a:spLocks noGrp="1"/>
          </p:cNvSpPr>
          <p:nvPr>
            <p:ph sz="half" idx="1"/>
          </p:nvPr>
        </p:nvSpPr>
        <p:spPr/>
        <p:txBody>
          <a:bodyPr/>
          <a:lstStyle/>
          <a:p>
            <a:r>
              <a:rPr lang="en-US" dirty="0" smtClean="0"/>
              <a:t>Began when the Roman Empire fell in 476 CE.</a:t>
            </a:r>
          </a:p>
          <a:p>
            <a:r>
              <a:rPr lang="en-US" dirty="0" smtClean="0"/>
              <a:t>“Medieval” = Middle Ages (in Latin)</a:t>
            </a:r>
          </a:p>
          <a:p>
            <a:r>
              <a:rPr lang="en-US" dirty="0" smtClean="0"/>
              <a:t>Aka The Dark Ages</a:t>
            </a:r>
          </a:p>
          <a:p>
            <a:r>
              <a:rPr lang="en-US" dirty="0" smtClean="0"/>
              <a:t>Very few could read</a:t>
            </a:r>
          </a:p>
          <a:p>
            <a:r>
              <a:rPr lang="en-US" dirty="0" smtClean="0"/>
              <a:t>Nobody expected life to improve…</a:t>
            </a:r>
            <a:endParaRPr lang="en-US" dirty="0"/>
          </a:p>
        </p:txBody>
      </p:sp>
      <p:pic>
        <p:nvPicPr>
          <p:cNvPr id="8" name="Picture 2" descr="C:\Users\hahecht\Desktop\dark-ages-poverty.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62500" y="2524919"/>
            <a:ext cx="38100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33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hahecht\Desktop\illu_renaissanc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814" y="26988"/>
            <a:ext cx="9120186" cy="6834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Middle Ages</a:t>
            </a:r>
            <a:endParaRPr lang="en-US" dirty="0"/>
          </a:p>
        </p:txBody>
      </p:sp>
      <p:sp>
        <p:nvSpPr>
          <p:cNvPr id="3" name="Content Placeholder 2"/>
          <p:cNvSpPr>
            <a:spLocks noGrp="1"/>
          </p:cNvSpPr>
          <p:nvPr>
            <p:ph sz="half" idx="1"/>
          </p:nvPr>
        </p:nvSpPr>
        <p:spPr/>
        <p:txBody>
          <a:bodyPr/>
          <a:lstStyle/>
          <a:p>
            <a:r>
              <a:rPr lang="en-US" dirty="0" smtClean="0"/>
              <a:t>Began when the Roman Empire fell in 476 CE.</a:t>
            </a:r>
          </a:p>
          <a:p>
            <a:r>
              <a:rPr lang="en-US" dirty="0" smtClean="0"/>
              <a:t>“Medieval” = Middle Ages (in Latin)</a:t>
            </a:r>
          </a:p>
          <a:p>
            <a:r>
              <a:rPr lang="en-US" dirty="0" smtClean="0"/>
              <a:t>Aka The Dark Ages</a:t>
            </a:r>
          </a:p>
          <a:p>
            <a:r>
              <a:rPr lang="en-US" dirty="0" smtClean="0"/>
              <a:t>Very few could read</a:t>
            </a:r>
          </a:p>
          <a:p>
            <a:r>
              <a:rPr lang="en-US" dirty="0" smtClean="0"/>
              <a:t>Nobody expected life to improve… at least in this life.</a:t>
            </a:r>
            <a:endParaRPr lang="en-US" dirty="0"/>
          </a:p>
        </p:txBody>
      </p:sp>
      <p:pic>
        <p:nvPicPr>
          <p:cNvPr id="9" name="Picture 2" descr="C:\Users\hahecht\Desktop\Eucharist_0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456883"/>
            <a:ext cx="4038600" cy="28125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83811" y="5334000"/>
            <a:ext cx="6679190" cy="1384995"/>
          </a:xfrm>
          <a:prstGeom prst="rect">
            <a:avLst/>
          </a:prstGeom>
          <a:noFill/>
        </p:spPr>
        <p:txBody>
          <a:bodyPr wrap="square" rtlCol="0">
            <a:spAutoFit/>
          </a:bodyPr>
          <a:lstStyle/>
          <a:p>
            <a:r>
              <a:rPr lang="en-US" sz="2800" dirty="0" smtClean="0"/>
              <a:t>Only hope was strong belief in Christianity and that life in heaven would be better than life on earth.</a:t>
            </a:r>
            <a:endParaRPr lang="en-US" sz="2800" dirty="0"/>
          </a:p>
        </p:txBody>
      </p:sp>
    </p:spTree>
    <p:extLst>
      <p:ext uri="{BB962C8B-B14F-4D97-AF65-F5344CB8AC3E}">
        <p14:creationId xmlns:p14="http://schemas.microsoft.com/office/powerpoint/2010/main" val="312112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1390</TotalTime>
  <Words>2004</Words>
  <Application>Microsoft Office PowerPoint</Application>
  <PresentationFormat>On-screen Show (4:3)</PresentationFormat>
  <Paragraphs>301</Paragraphs>
  <Slides>61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Calibri</vt:lpstr>
      <vt:lpstr>Wingdings</vt:lpstr>
      <vt:lpstr>Office Theme</vt:lpstr>
      <vt:lpstr>Do Now:</vt:lpstr>
      <vt:lpstr>Exit Question</vt:lpstr>
      <vt:lpstr>What was the Renaissance?</vt:lpstr>
      <vt:lpstr>Objective: Road to the Renaissance</vt:lpstr>
      <vt:lpstr>Road to the Renaissance</vt:lpstr>
      <vt:lpstr>The Middle Ages</vt:lpstr>
      <vt:lpstr>The Middle Ages</vt:lpstr>
      <vt:lpstr>The Middle Ages</vt:lpstr>
      <vt:lpstr>The Middle Ages</vt:lpstr>
      <vt:lpstr>The Middle Ages</vt:lpstr>
      <vt:lpstr>The Middle Ages</vt:lpstr>
      <vt:lpstr>The Middle Ages</vt:lpstr>
      <vt:lpstr>The Middle Ages</vt:lpstr>
      <vt:lpstr>The Middle Ages</vt:lpstr>
      <vt:lpstr>PowerPoint Presentation</vt:lpstr>
      <vt:lpstr>The Crusades</vt:lpstr>
      <vt:lpstr>The Crusades</vt:lpstr>
      <vt:lpstr>The Crusades</vt:lpstr>
      <vt:lpstr>The Crusades</vt:lpstr>
      <vt:lpstr>The Crusades</vt:lpstr>
      <vt:lpstr>Trade</vt:lpstr>
      <vt:lpstr>Trade</vt:lpstr>
      <vt:lpstr>Trade</vt:lpstr>
      <vt:lpstr>Trade</vt:lpstr>
      <vt:lpstr>Trade</vt:lpstr>
      <vt:lpstr>Trade</vt:lpstr>
      <vt:lpstr>Trade</vt:lpstr>
      <vt:lpstr>Trade</vt:lpstr>
      <vt:lpstr>Trade</vt:lpstr>
      <vt:lpstr>Trade</vt:lpstr>
      <vt:lpstr>Trade</vt:lpstr>
      <vt:lpstr>Trade</vt:lpstr>
      <vt:lpstr>Trade</vt:lpstr>
      <vt:lpstr>Trade</vt:lpstr>
      <vt:lpstr>Trade</vt:lpstr>
      <vt:lpstr>Trade</vt:lpstr>
      <vt:lpstr>Trade</vt:lpstr>
      <vt:lpstr>Trade</vt:lpstr>
      <vt:lpstr>Trade</vt:lpstr>
      <vt:lpstr>Trade</vt:lpstr>
      <vt:lpstr>Trade</vt:lpstr>
      <vt:lpstr>Trade</vt:lpstr>
      <vt:lpstr>The Black Plague</vt:lpstr>
      <vt:lpstr>The Black Plague</vt:lpstr>
      <vt:lpstr>The Black Plague</vt:lpstr>
      <vt:lpstr>The Black Plague</vt:lpstr>
      <vt:lpstr>The Black Plague</vt:lpstr>
      <vt:lpstr>The Black Plague</vt:lpstr>
      <vt:lpstr>The Black Plague</vt:lpstr>
      <vt:lpstr>The Black Plague</vt:lpstr>
      <vt:lpstr>The Black Plague</vt:lpstr>
      <vt:lpstr>The Black Plague</vt:lpstr>
      <vt:lpstr>The Black Plague</vt:lpstr>
      <vt:lpstr>Conclusion</vt:lpstr>
      <vt:lpstr>Conclusion</vt:lpstr>
      <vt:lpstr>Conclusion</vt:lpstr>
      <vt:lpstr>Conclusion</vt:lpstr>
      <vt:lpstr>Conclusion</vt:lpstr>
      <vt:lpstr>Exit Question</vt:lpstr>
      <vt:lpstr>Your Test</vt:lpstr>
      <vt:lpstr>Your Project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Windows User</dc:creator>
  <cp:lastModifiedBy>Hana A. Hecht (hahecht)</cp:lastModifiedBy>
  <cp:revision>42</cp:revision>
  <dcterms:created xsi:type="dcterms:W3CDTF">2012-07-25T00:59:17Z</dcterms:created>
  <dcterms:modified xsi:type="dcterms:W3CDTF">2015-09-16T13:28:59Z</dcterms:modified>
</cp:coreProperties>
</file>