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72" r:id="rId11"/>
    <p:sldId id="273" r:id="rId12"/>
    <p:sldId id="274" r:id="rId13"/>
    <p:sldId id="265" r:id="rId14"/>
    <p:sldId id="275" r:id="rId15"/>
    <p:sldId id="276" r:id="rId16"/>
    <p:sldId id="277" r:id="rId17"/>
    <p:sldId id="278" r:id="rId18"/>
    <p:sldId id="266" r:id="rId19"/>
    <p:sldId id="279" r:id="rId20"/>
    <p:sldId id="267" r:id="rId21"/>
    <p:sldId id="280" r:id="rId22"/>
    <p:sldId id="281" r:id="rId23"/>
    <p:sldId id="282" r:id="rId24"/>
    <p:sldId id="268" r:id="rId25"/>
    <p:sldId id="283" r:id="rId26"/>
    <p:sldId id="284" r:id="rId27"/>
    <p:sldId id="287" r:id="rId28"/>
    <p:sldId id="285" r:id="rId29"/>
    <p:sldId id="286" r:id="rId30"/>
    <p:sldId id="269" r:id="rId31"/>
    <p:sldId id="288" r:id="rId32"/>
    <p:sldId id="289" r:id="rId33"/>
    <p:sldId id="290" r:id="rId34"/>
    <p:sldId id="291" r:id="rId35"/>
    <p:sldId id="292" r:id="rId36"/>
    <p:sldId id="293" r:id="rId37"/>
    <p:sldId id="270" r:id="rId38"/>
    <p:sldId id="299" r:id="rId39"/>
    <p:sldId id="300" r:id="rId40"/>
    <p:sldId id="301" r:id="rId41"/>
    <p:sldId id="271" r:id="rId42"/>
    <p:sldId id="302" r:id="rId43"/>
    <p:sldId id="303" r:id="rId44"/>
    <p:sldId id="304" r:id="rId45"/>
    <p:sldId id="305" r:id="rId46"/>
    <p:sldId id="306" r:id="rId47"/>
    <p:sldId id="307" r:id="rId48"/>
    <p:sldId id="308" r:id="rId49"/>
    <p:sldId id="309" r:id="rId50"/>
    <p:sldId id="317" r:id="rId51"/>
    <p:sldId id="316" r:id="rId52"/>
    <p:sldId id="294" r:id="rId53"/>
    <p:sldId id="310" r:id="rId54"/>
    <p:sldId id="311" r:id="rId55"/>
    <p:sldId id="312" r:id="rId56"/>
    <p:sldId id="313" r:id="rId57"/>
    <p:sldId id="314" r:id="rId58"/>
    <p:sldId id="31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varScale="1">
        <p:scale>
          <a:sx n="66" d="100"/>
          <a:sy n="66"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ACF70-7EBC-4A82-BC7C-4005B37AE0E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288314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ACF70-7EBC-4A82-BC7C-4005B37AE0E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131143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ACF70-7EBC-4A82-BC7C-4005B37AE0E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256616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ACF70-7EBC-4A82-BC7C-4005B37AE0E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43848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ACF70-7EBC-4A82-BC7C-4005B37AE0E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52461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ACF70-7EBC-4A82-BC7C-4005B37AE0E8}"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11764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ACF70-7EBC-4A82-BC7C-4005B37AE0E8}"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407324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ACF70-7EBC-4A82-BC7C-4005B37AE0E8}"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87592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ACF70-7EBC-4A82-BC7C-4005B37AE0E8}"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91320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ACF70-7EBC-4A82-BC7C-4005B37AE0E8}"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99034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ACF70-7EBC-4A82-BC7C-4005B37AE0E8}"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62CBC-6476-4328-A656-E2A287B81B26}" type="slidenum">
              <a:rPr lang="en-US" smtClean="0"/>
              <a:t>‹#›</a:t>
            </a:fld>
            <a:endParaRPr lang="en-US"/>
          </a:p>
        </p:txBody>
      </p:sp>
    </p:spTree>
    <p:extLst>
      <p:ext uri="{BB962C8B-B14F-4D97-AF65-F5344CB8AC3E}">
        <p14:creationId xmlns:p14="http://schemas.microsoft.com/office/powerpoint/2010/main" val="228364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CF70-7EBC-4A82-BC7C-4005B37AE0E8}"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62CBC-6476-4328-A656-E2A287B81B26}" type="slidenum">
              <a:rPr lang="en-US" smtClean="0"/>
              <a:t>‹#›</a:t>
            </a:fld>
            <a:endParaRPr lang="en-US"/>
          </a:p>
        </p:txBody>
      </p:sp>
    </p:spTree>
    <p:extLst>
      <p:ext uri="{BB962C8B-B14F-4D97-AF65-F5344CB8AC3E}">
        <p14:creationId xmlns:p14="http://schemas.microsoft.com/office/powerpoint/2010/main" val="27870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2000" dirty="0" smtClean="0"/>
              <a:t>Do Now:</a:t>
            </a:r>
            <a:br>
              <a:rPr lang="en-US" sz="2000" dirty="0" smtClean="0"/>
            </a:br>
            <a:r>
              <a:rPr lang="en-US" sz="2000" dirty="0" smtClean="0"/>
              <a:t>Grab today’s Agenda from your Out Box and answer the following questions:</a:t>
            </a:r>
            <a:br>
              <a:rPr lang="en-US" sz="2000" dirty="0" smtClean="0"/>
            </a:br>
            <a:r>
              <a:rPr lang="en-US" sz="2000" dirty="0" smtClean="0"/>
              <a:t>Compare and contrast these two paintings. </a:t>
            </a:r>
            <a:br>
              <a:rPr lang="en-US" sz="2000" dirty="0" smtClean="0"/>
            </a:br>
            <a:r>
              <a:rPr lang="en-US" sz="2000" dirty="0" smtClean="0"/>
              <a:t> How are they similar?  How are they different?</a:t>
            </a:r>
            <a:endParaRPr lang="en-US" sz="2000" dirty="0"/>
          </a:p>
        </p:txBody>
      </p:sp>
      <p:pic>
        <p:nvPicPr>
          <p:cNvPr id="6" name="Picture 2" descr="C:\Users\hahecht\Desktop\giovannibellini_madonnaandchild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71862" y="1891124"/>
            <a:ext cx="3742938" cy="48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ahecht\Desktop\Stefano_di_SantAgnese-Virgin_and_Chil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4270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0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noAutofit/>
          </a:bodyPr>
          <a:lstStyle/>
          <a:p>
            <a:pPr marL="0" indent="0">
              <a:buNone/>
            </a:pPr>
            <a:r>
              <a:rPr lang="en-US" sz="2200" u="sng" dirty="0" smtClean="0"/>
              <a:t>Renaissance</a:t>
            </a:r>
          </a:p>
          <a:p>
            <a:r>
              <a:rPr lang="en-US" sz="2200" dirty="0" smtClean="0"/>
              <a:t>Renaissance means ‘Rebirth.”  It was a rebirth of classical knowledge and the birth of the modern world.</a:t>
            </a:r>
          </a:p>
        </p:txBody>
      </p:sp>
      <p:pic>
        <p:nvPicPr>
          <p:cNvPr id="7" name="Picture 2" descr="C:\Users\hahecht\Desktop\3669-sr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6300" y="2332831"/>
            <a:ext cx="3962400" cy="306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sz="2400" u="sng" dirty="0" smtClean="0"/>
              <a:t>Renaissance</a:t>
            </a:r>
          </a:p>
          <a:p>
            <a:r>
              <a:rPr lang="en-US" sz="2400" dirty="0" smtClean="0"/>
              <a:t>Renaissance means ‘Rebirth.”  It was a rebirth of classical knowledge and the birth of the modern world.</a:t>
            </a:r>
          </a:p>
          <a:p>
            <a:r>
              <a:rPr lang="en-US" sz="2400" dirty="0" smtClean="0"/>
              <a:t>Arabs had kept ancient and Roman works.  The Europeans were reintroduced to it and so the Renaissance was marked by a renewed interest in ancient Greek and Roman literature and life.</a:t>
            </a:r>
          </a:p>
        </p:txBody>
      </p:sp>
      <p:pic>
        <p:nvPicPr>
          <p:cNvPr id="7" name="Picture 2" descr="C:\Users\hahecht\Desktop\michelangelo_mos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483387"/>
            <a:ext cx="3200400" cy="46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01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u="sng" dirty="0" smtClean="0"/>
              <a:t>Defined</a:t>
            </a:r>
          </a:p>
          <a:p>
            <a:r>
              <a:rPr lang="en-US" sz="2400" dirty="0" smtClean="0"/>
              <a:t>Renaissance scholars studied the ancient world to explore its great achievements.</a:t>
            </a:r>
          </a:p>
          <a:p>
            <a:r>
              <a:rPr lang="en-US" sz="2400" dirty="0" smtClean="0"/>
              <a:t>Focus on human innovation instead of spiritualism.</a:t>
            </a:r>
          </a:p>
          <a:p>
            <a:r>
              <a:rPr lang="en-US" sz="2400" dirty="0" smtClean="0"/>
              <a:t>Humanism = a system of thought with humanity at the center, the sum of all things.</a:t>
            </a:r>
            <a:endParaRPr lang="en-US" sz="2400" dirty="0"/>
          </a:p>
        </p:txBody>
      </p:sp>
      <p:sp>
        <p:nvSpPr>
          <p:cNvPr id="4" name="Content Placeholder 3"/>
          <p:cNvSpPr>
            <a:spLocks noGrp="1"/>
          </p:cNvSpPr>
          <p:nvPr>
            <p:ph sz="half" idx="2"/>
          </p:nvPr>
        </p:nvSpPr>
        <p:spPr/>
        <p:txBody>
          <a:bodyPr>
            <a:normAutofit/>
          </a:bodyPr>
          <a:lstStyle/>
          <a:p>
            <a:endParaRPr lang="en-US"/>
          </a:p>
        </p:txBody>
      </p:sp>
      <p:pic>
        <p:nvPicPr>
          <p:cNvPr id="6146" name="Picture 2" descr="C:\Users\hahecht\Desktop\leonardo-da-vinci-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95" y="1648259"/>
            <a:ext cx="4003905" cy="428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0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lstStyle/>
          <a:p>
            <a:pPr marL="0" indent="0">
              <a:buNone/>
            </a:pPr>
            <a:r>
              <a:rPr lang="en-US" u="sng" dirty="0" smtClean="0"/>
              <a:t>Characteristics</a:t>
            </a:r>
          </a:p>
          <a:p>
            <a:r>
              <a:rPr lang="en-US" dirty="0" smtClean="0"/>
              <a:t>Focused on the classics.</a:t>
            </a:r>
          </a:p>
        </p:txBody>
      </p:sp>
      <p:pic>
        <p:nvPicPr>
          <p:cNvPr id="10" name="Picture 3" descr="C:\Users\hahecht\Desktop\venu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64449" y="2514600"/>
            <a:ext cx="43967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4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lstStyle/>
          <a:p>
            <a:pPr marL="0" indent="0">
              <a:buNone/>
            </a:pPr>
            <a:r>
              <a:rPr lang="en-US" u="sng" dirty="0"/>
              <a:t>Characteristics</a:t>
            </a:r>
          </a:p>
          <a:p>
            <a:r>
              <a:rPr lang="en-US" dirty="0"/>
              <a:t>Focused on the </a:t>
            </a:r>
            <a:r>
              <a:rPr lang="en-US" dirty="0" smtClean="0"/>
              <a:t>classics</a:t>
            </a:r>
            <a:endParaRPr lang="en-US" dirty="0"/>
          </a:p>
          <a:p>
            <a:r>
              <a:rPr lang="en-US" dirty="0" smtClean="0"/>
              <a:t>Believed in reason</a:t>
            </a:r>
          </a:p>
        </p:txBody>
      </p:sp>
      <p:pic>
        <p:nvPicPr>
          <p:cNvPr id="10" name="Picture 3" descr="C:\Users\hahecht\Desktop\da-vinci-airplan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13828"/>
            <a:ext cx="4038600" cy="30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68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lstStyle/>
          <a:p>
            <a:pPr marL="0" indent="0">
              <a:buNone/>
            </a:pPr>
            <a:r>
              <a:rPr lang="en-US" u="sng" dirty="0"/>
              <a:t>Characteristics</a:t>
            </a:r>
          </a:p>
          <a:p>
            <a:r>
              <a:rPr lang="en-US" dirty="0"/>
              <a:t>Focused on the classics</a:t>
            </a:r>
          </a:p>
          <a:p>
            <a:r>
              <a:rPr lang="en-US" dirty="0"/>
              <a:t>Believed in </a:t>
            </a:r>
            <a:r>
              <a:rPr lang="en-US" dirty="0" smtClean="0"/>
              <a:t>reason</a:t>
            </a:r>
          </a:p>
          <a:p>
            <a:r>
              <a:rPr lang="en-US" dirty="0" smtClean="0"/>
              <a:t>Emphasized education</a:t>
            </a:r>
          </a:p>
        </p:txBody>
      </p:sp>
      <p:pic>
        <p:nvPicPr>
          <p:cNvPr id="7" name="Picture 2" descr="C:\Users\hahecht\Desktop\leoheart.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29187" y="1653381"/>
            <a:ext cx="347662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6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lstStyle/>
          <a:p>
            <a:pPr marL="0" indent="0">
              <a:buNone/>
            </a:pPr>
            <a:r>
              <a:rPr lang="en-US" u="sng" dirty="0"/>
              <a:t>Characteristics</a:t>
            </a:r>
          </a:p>
          <a:p>
            <a:r>
              <a:rPr lang="en-US" dirty="0"/>
              <a:t>Focused on the classics</a:t>
            </a:r>
          </a:p>
          <a:p>
            <a:r>
              <a:rPr lang="en-US" dirty="0"/>
              <a:t>Believed in </a:t>
            </a:r>
            <a:r>
              <a:rPr lang="en-US" dirty="0" smtClean="0"/>
              <a:t>reason</a:t>
            </a:r>
          </a:p>
          <a:p>
            <a:r>
              <a:rPr lang="en-US" dirty="0" smtClean="0"/>
              <a:t>Emphasized education</a:t>
            </a:r>
          </a:p>
          <a:p>
            <a:r>
              <a:rPr lang="en-US" dirty="0" smtClean="0"/>
              <a:t>Meaningful life</a:t>
            </a:r>
          </a:p>
        </p:txBody>
      </p:sp>
      <p:pic>
        <p:nvPicPr>
          <p:cNvPr id="7" name="Picture 2" descr="C:\Users\hahecht\Desktop\Renaissance-Life-Ghirlan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4195" y="2514600"/>
            <a:ext cx="427181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68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lstStyle/>
          <a:p>
            <a:pPr marL="0" indent="0">
              <a:buNone/>
            </a:pPr>
            <a:r>
              <a:rPr lang="en-US" u="sng" dirty="0"/>
              <a:t>Characteristics</a:t>
            </a:r>
          </a:p>
          <a:p>
            <a:r>
              <a:rPr lang="en-US" dirty="0"/>
              <a:t>Focused on the classics</a:t>
            </a:r>
          </a:p>
          <a:p>
            <a:r>
              <a:rPr lang="en-US" dirty="0"/>
              <a:t>Believed in </a:t>
            </a:r>
            <a:r>
              <a:rPr lang="en-US" dirty="0" smtClean="0"/>
              <a:t>reason</a:t>
            </a:r>
          </a:p>
          <a:p>
            <a:r>
              <a:rPr lang="en-US" dirty="0" smtClean="0"/>
              <a:t>Emphasized education</a:t>
            </a:r>
          </a:p>
          <a:p>
            <a:r>
              <a:rPr lang="en-US" dirty="0" smtClean="0"/>
              <a:t>Meaningful life</a:t>
            </a:r>
          </a:p>
          <a:p>
            <a:r>
              <a:rPr lang="en-US" dirty="0" smtClean="0"/>
              <a:t>Human values instead of religious beliefs</a:t>
            </a:r>
            <a:endParaRPr lang="en-US" dirty="0"/>
          </a:p>
        </p:txBody>
      </p:sp>
      <p:pic>
        <p:nvPicPr>
          <p:cNvPr id="7" name="Picture 2" descr="C:\Users\hahecht\Desktop\How-Was-Humanism-Reflected-In-Renaissance-Thought-And-Ar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18697" y="1600200"/>
            <a:ext cx="32976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68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u="sng" dirty="0" smtClean="0"/>
              <a:t>Secularism</a:t>
            </a:r>
          </a:p>
          <a:p>
            <a:r>
              <a:rPr lang="en-US" dirty="0" smtClean="0"/>
              <a:t>As a result of these new ideas and the horrors of war and disease, people became less interested in thinking about God, heaven, and the saints, and more interested in thinking about themselves, their surroundings, and their everyday lives.</a:t>
            </a:r>
          </a:p>
          <a:p>
            <a:r>
              <a:rPr lang="en-US" dirty="0" smtClean="0"/>
              <a:t>People now studied math, engineering, architecture, art, literature, music… works outside the church.</a:t>
            </a:r>
          </a:p>
          <a:p>
            <a:r>
              <a:rPr lang="en-US" dirty="0" smtClean="0"/>
              <a:t>Secular = outside the church</a:t>
            </a:r>
          </a:p>
          <a:p>
            <a:r>
              <a:rPr lang="en-US" dirty="0" smtClean="0"/>
              <a:t>But humanists did not throw off religion; they still embraced it.  They were just sometimes at odds with the Church.</a:t>
            </a:r>
            <a:endParaRPr lang="en-US" dirty="0"/>
          </a:p>
        </p:txBody>
      </p:sp>
      <p:pic>
        <p:nvPicPr>
          <p:cNvPr id="7" name="Picture 2" descr="C:\Users\hahecht\Desktop\Image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00018" y="2362200"/>
            <a:ext cx="4186782" cy="289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Text Placeholder 2"/>
          <p:cNvSpPr>
            <a:spLocks noGrp="1"/>
          </p:cNvSpPr>
          <p:nvPr>
            <p:ph type="body" idx="1"/>
          </p:nvPr>
        </p:nvSpPr>
        <p:spPr/>
        <p:txBody>
          <a:bodyPr/>
          <a:lstStyle/>
          <a:p>
            <a:r>
              <a:rPr lang="en-US" dirty="0" smtClean="0"/>
              <a:t>Middle Ages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Not realistic</a:t>
            </a:r>
          </a:p>
          <a:p>
            <a:r>
              <a:rPr lang="en-US" dirty="0" smtClean="0"/>
              <a:t>No depth</a:t>
            </a:r>
          </a:p>
          <a:p>
            <a:r>
              <a:rPr lang="en-US" dirty="0" smtClean="0"/>
              <a:t>Hieratic scale – Gods and saints larger than life </a:t>
            </a:r>
          </a:p>
          <a:p>
            <a:r>
              <a:rPr lang="en-US" dirty="0" smtClean="0"/>
              <a:t>Landscape was heaven or inside</a:t>
            </a:r>
          </a:p>
          <a:p>
            <a:r>
              <a:rPr lang="en-US" dirty="0" smtClean="0"/>
              <a:t>Stressed world beyond everyday life; used formal figures to express religious concern.</a:t>
            </a:r>
            <a:endParaRPr lang="en-US" dirty="0"/>
          </a:p>
        </p:txBody>
      </p:sp>
      <p:sp>
        <p:nvSpPr>
          <p:cNvPr id="5" name="Text Placeholder 4"/>
          <p:cNvSpPr>
            <a:spLocks noGrp="1"/>
          </p:cNvSpPr>
          <p:nvPr>
            <p:ph type="body" sz="quarter" idx="3"/>
          </p:nvPr>
        </p:nvSpPr>
        <p:spPr/>
        <p:txBody>
          <a:bodyPr/>
          <a:lstStyle/>
          <a:p>
            <a:r>
              <a:rPr lang="en-US" dirty="0" smtClean="0"/>
              <a:t>Renaissance</a:t>
            </a:r>
            <a:endParaRPr lang="en-US" dirty="0"/>
          </a:p>
        </p:txBody>
      </p:sp>
      <p:sp>
        <p:nvSpPr>
          <p:cNvPr id="6" name="Content Placeholder 5"/>
          <p:cNvSpPr>
            <a:spLocks noGrp="1"/>
          </p:cNvSpPr>
          <p:nvPr>
            <p:ph sz="quarter" idx="4"/>
          </p:nvPr>
        </p:nvSpPr>
        <p:spPr/>
        <p:txBody>
          <a:bodyPr/>
          <a:lstStyle/>
          <a:p>
            <a:r>
              <a:rPr lang="en-US" dirty="0" smtClean="0"/>
              <a:t>Lifelike, more natural</a:t>
            </a:r>
          </a:p>
          <a:p>
            <a:r>
              <a:rPr lang="en-US" dirty="0" smtClean="0"/>
              <a:t>Perspective</a:t>
            </a:r>
          </a:p>
          <a:p>
            <a:r>
              <a:rPr lang="en-US" dirty="0" smtClean="0"/>
              <a:t>Realistic – Gods and saints same size as humans</a:t>
            </a:r>
          </a:p>
          <a:p>
            <a:r>
              <a:rPr lang="en-US" dirty="0" smtClean="0"/>
              <a:t>Landscape was nature, what they saw around them</a:t>
            </a:r>
          </a:p>
          <a:p>
            <a:r>
              <a:rPr lang="en-US" dirty="0" smtClean="0"/>
              <a:t>Created realistic scenes and images; depicted lifelike human figures in paintings.</a:t>
            </a:r>
          </a:p>
          <a:p>
            <a:endParaRPr lang="en-US" dirty="0" smtClean="0"/>
          </a:p>
          <a:p>
            <a:endParaRPr lang="en-US" dirty="0"/>
          </a:p>
        </p:txBody>
      </p:sp>
    </p:spTree>
    <p:extLst>
      <p:ext uri="{BB962C8B-B14F-4D97-AF65-F5344CB8AC3E}">
        <p14:creationId xmlns:p14="http://schemas.microsoft.com/office/powerpoint/2010/main" val="16943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0495" y="762000"/>
            <a:ext cx="7772400" cy="1470025"/>
          </a:xfrm>
        </p:spPr>
        <p:txBody>
          <a:bodyPr/>
          <a:lstStyle/>
          <a:p>
            <a:r>
              <a:rPr lang="en-US" dirty="0" smtClean="0"/>
              <a:t>Objective:</a:t>
            </a:r>
            <a:br>
              <a:rPr lang="en-US" dirty="0" smtClean="0"/>
            </a:br>
            <a:r>
              <a:rPr lang="en-US" b="1" dirty="0" smtClean="0"/>
              <a:t>The Renaissance</a:t>
            </a:r>
            <a:endParaRPr lang="en-US" dirty="0"/>
          </a:p>
        </p:txBody>
      </p:sp>
      <p:sp>
        <p:nvSpPr>
          <p:cNvPr id="3" name="Subtitle 2"/>
          <p:cNvSpPr>
            <a:spLocks noGrp="1"/>
          </p:cNvSpPr>
          <p:nvPr>
            <p:ph type="subTitle" idx="1"/>
          </p:nvPr>
        </p:nvSpPr>
        <p:spPr>
          <a:xfrm>
            <a:off x="838200" y="2209800"/>
            <a:ext cx="7391400" cy="3429000"/>
          </a:xfrm>
        </p:spPr>
        <p:txBody>
          <a:bodyPr/>
          <a:lstStyle/>
          <a:p>
            <a:r>
              <a:rPr lang="en-US" b="1" dirty="0" smtClean="0">
                <a:solidFill>
                  <a:schemeClr val="tx1"/>
                </a:solidFill>
              </a:rPr>
              <a:t>SOL WHII.2b</a:t>
            </a:r>
          </a:p>
          <a:p>
            <a:r>
              <a:rPr lang="en-US" dirty="0" smtClean="0">
                <a:solidFill>
                  <a:schemeClr val="tx1"/>
                </a:solidFill>
              </a:rPr>
              <a:t>TSWDK of the political, cultural, geographic, and economic conditions in the world about 1500 AD (CE) by describing artistic, literary, and intellectual ideas of the Renaissance.</a:t>
            </a:r>
            <a:endParaRPr lang="en-US" dirty="0">
              <a:solidFill>
                <a:schemeClr val="tx1"/>
              </a:solidFill>
            </a:endParaRPr>
          </a:p>
        </p:txBody>
      </p:sp>
    </p:spTree>
    <p:extLst>
      <p:ext uri="{BB962C8B-B14F-4D97-AF65-F5344CB8AC3E}">
        <p14:creationId xmlns:p14="http://schemas.microsoft.com/office/powerpoint/2010/main" val="31162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Leonardo da Vinci</a:t>
            </a:r>
          </a:p>
          <a:p>
            <a:r>
              <a:rPr lang="en-US" dirty="0" smtClean="0"/>
              <a:t>1452-1519</a:t>
            </a:r>
          </a:p>
        </p:txBody>
      </p:sp>
      <p:pic>
        <p:nvPicPr>
          <p:cNvPr id="7" name="Picture 2" descr="C:\Users\hahecht\Desktop\Leonardo-Da-Vinci.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506451"/>
            <a:ext cx="3657600" cy="443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Leonardo da Vinci</a:t>
            </a:r>
          </a:p>
          <a:p>
            <a:r>
              <a:rPr lang="en-US" dirty="0" smtClean="0"/>
              <a:t>1452-1519</a:t>
            </a:r>
          </a:p>
          <a:p>
            <a:r>
              <a:rPr lang="en-US" dirty="0" smtClean="0"/>
              <a:t>“Renaissance Man”</a:t>
            </a:r>
          </a:p>
        </p:txBody>
      </p:sp>
      <p:pic>
        <p:nvPicPr>
          <p:cNvPr id="7" name="Picture 2" descr="C:\Users\hahecht\Desktop\imgr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494282"/>
            <a:ext cx="3124200" cy="473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78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Leonardo da Vinci</a:t>
            </a:r>
          </a:p>
          <a:p>
            <a:r>
              <a:rPr lang="en-US" dirty="0" smtClean="0"/>
              <a:t>1452-1519</a:t>
            </a:r>
          </a:p>
          <a:p>
            <a:r>
              <a:rPr lang="en-US" dirty="0" smtClean="0"/>
              <a:t>“Renaissance Man”</a:t>
            </a:r>
          </a:p>
          <a:p>
            <a:r>
              <a:rPr lang="en-US" i="1" dirty="0" smtClean="0"/>
              <a:t>Mona Lisa</a:t>
            </a:r>
          </a:p>
        </p:txBody>
      </p:sp>
      <p:pic>
        <p:nvPicPr>
          <p:cNvPr id="7" name="Picture 2" descr="C:\Users\hahecht\Desktop\jocond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5744" y="1618242"/>
            <a:ext cx="3299055" cy="512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78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Leonardo da Vinci</a:t>
            </a:r>
          </a:p>
          <a:p>
            <a:r>
              <a:rPr lang="en-US" dirty="0" smtClean="0"/>
              <a:t>1452-1519</a:t>
            </a:r>
          </a:p>
          <a:p>
            <a:r>
              <a:rPr lang="en-US" dirty="0" smtClean="0"/>
              <a:t>“Renaissance Man”</a:t>
            </a:r>
          </a:p>
          <a:p>
            <a:r>
              <a:rPr lang="en-US" i="1" dirty="0" smtClean="0"/>
              <a:t>Mona Lisa</a:t>
            </a:r>
          </a:p>
          <a:p>
            <a:r>
              <a:rPr lang="en-US" i="1" dirty="0" smtClean="0"/>
              <a:t>Last Supper</a:t>
            </a:r>
            <a:endParaRPr lang="en-US" i="1" dirty="0"/>
          </a:p>
        </p:txBody>
      </p:sp>
      <p:pic>
        <p:nvPicPr>
          <p:cNvPr id="7" name="Picture 2" descr="C:\Users\hahecht\Desktop\The-Last-Supper-Da-Vinci-1495-9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74929" y="2438400"/>
            <a:ext cx="504013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78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endParaRPr lang="en-US" dirty="0"/>
          </a:p>
          <a:p>
            <a:endParaRPr lang="en-US" dirty="0"/>
          </a:p>
        </p:txBody>
      </p:sp>
      <p:pic>
        <p:nvPicPr>
          <p:cNvPr id="7" name="Picture 2" descr="C:\Users\hahecht\Desktop\220px-Michelangelo-Buonarroti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799" y="1551550"/>
            <a:ext cx="3697433" cy="477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p>
          <a:p>
            <a:r>
              <a:rPr lang="en-US" dirty="0" smtClean="0"/>
              <a:t>“Renaissance Man”</a:t>
            </a:r>
            <a:endParaRPr lang="en-US" dirty="0"/>
          </a:p>
          <a:p>
            <a:endParaRPr lang="en-US" dirty="0"/>
          </a:p>
        </p:txBody>
      </p:sp>
      <p:pic>
        <p:nvPicPr>
          <p:cNvPr id="7" name="Picture 2" descr="C:\Users\hahecht\Desktop\michelangelo_mos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372698"/>
            <a:ext cx="3251620" cy="472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32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p>
          <a:p>
            <a:r>
              <a:rPr lang="en-US" dirty="0" smtClean="0"/>
              <a:t>“Renaissance Man”</a:t>
            </a:r>
          </a:p>
          <a:p>
            <a:r>
              <a:rPr lang="en-US" dirty="0" smtClean="0"/>
              <a:t>Sistine Chapel</a:t>
            </a:r>
          </a:p>
        </p:txBody>
      </p:sp>
      <p:pic>
        <p:nvPicPr>
          <p:cNvPr id="7" name="Picture 2" descr="C:\Users\hahecht\Desktop\sistine-chapel-michelangelo-paintings-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52790"/>
            <a:ext cx="4038600" cy="322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32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p>
          <a:p>
            <a:r>
              <a:rPr lang="en-US" dirty="0" smtClean="0"/>
              <a:t>“Renaissance Man”</a:t>
            </a:r>
          </a:p>
          <a:p>
            <a:r>
              <a:rPr lang="en-US" dirty="0" smtClean="0"/>
              <a:t>Sistine Chapel</a:t>
            </a:r>
          </a:p>
        </p:txBody>
      </p:sp>
      <p:pic>
        <p:nvPicPr>
          <p:cNvPr id="8" name="Picture 2" descr="C:\Users\hahecht\Desktop\sistine-chapel-michelangelo-paintings-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62400" y="1678815"/>
            <a:ext cx="4724400" cy="381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07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p>
          <a:p>
            <a:r>
              <a:rPr lang="en-US" dirty="0" smtClean="0"/>
              <a:t>“Renaissance Man”</a:t>
            </a:r>
          </a:p>
          <a:p>
            <a:r>
              <a:rPr lang="en-US" dirty="0" smtClean="0"/>
              <a:t>Sistine Chapel</a:t>
            </a:r>
          </a:p>
          <a:p>
            <a:r>
              <a:rPr lang="en-US" i="1" dirty="0" smtClean="0"/>
              <a:t>David</a:t>
            </a:r>
            <a:endParaRPr lang="en-US" dirty="0"/>
          </a:p>
          <a:p>
            <a:endParaRPr lang="en-US" dirty="0"/>
          </a:p>
        </p:txBody>
      </p:sp>
      <p:pic>
        <p:nvPicPr>
          <p:cNvPr id="7" name="Picture 2" descr="C:\Users\hahecht\Desktop\200px-David_von_Michelangel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2693" y="1600200"/>
            <a:ext cx="23696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32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lstStyle/>
          <a:p>
            <a:pPr marL="0" indent="0">
              <a:buNone/>
            </a:pPr>
            <a:r>
              <a:rPr lang="en-US" b="1" u="sng" dirty="0" smtClean="0"/>
              <a:t>Michelangelo</a:t>
            </a:r>
          </a:p>
          <a:p>
            <a:r>
              <a:rPr lang="en-US" dirty="0" smtClean="0"/>
              <a:t>1475-1564</a:t>
            </a:r>
          </a:p>
          <a:p>
            <a:r>
              <a:rPr lang="en-US" dirty="0" smtClean="0"/>
              <a:t>“Renaissance Man”</a:t>
            </a:r>
          </a:p>
          <a:p>
            <a:r>
              <a:rPr lang="en-US" dirty="0" smtClean="0"/>
              <a:t>Sistine Chapel</a:t>
            </a:r>
          </a:p>
          <a:p>
            <a:r>
              <a:rPr lang="en-US" i="1" dirty="0" smtClean="0"/>
              <a:t>David</a:t>
            </a:r>
          </a:p>
          <a:p>
            <a:r>
              <a:rPr lang="en-US" dirty="0" smtClean="0"/>
              <a:t>St. Peter’s Church</a:t>
            </a:r>
          </a:p>
          <a:p>
            <a:endParaRPr lang="en-US" dirty="0"/>
          </a:p>
          <a:p>
            <a:endParaRPr lang="en-US" dirty="0"/>
          </a:p>
        </p:txBody>
      </p:sp>
      <p:pic>
        <p:nvPicPr>
          <p:cNvPr id="7" name="Picture 2" descr="C:\Users\hahecht\Desktop\stpeters_dome_cro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80539" y="2057400"/>
            <a:ext cx="4706261" cy="316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3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idx="1"/>
          </p:nvPr>
        </p:nvSpPr>
        <p:spPr/>
        <p:txBody>
          <a:bodyPr/>
          <a:lstStyle/>
          <a:p>
            <a:r>
              <a:rPr lang="en-US" dirty="0" smtClean="0"/>
              <a:t>Italy</a:t>
            </a:r>
          </a:p>
          <a:p>
            <a:r>
              <a:rPr lang="en-US" dirty="0" smtClean="0"/>
              <a:t>Humanism</a:t>
            </a:r>
          </a:p>
          <a:p>
            <a:r>
              <a:rPr lang="en-US" dirty="0" smtClean="0"/>
              <a:t>Art </a:t>
            </a:r>
          </a:p>
          <a:p>
            <a:r>
              <a:rPr lang="en-US" dirty="0" smtClean="0"/>
              <a:t>Literature</a:t>
            </a:r>
          </a:p>
        </p:txBody>
      </p:sp>
    </p:spTree>
    <p:extLst>
      <p:ext uri="{BB962C8B-B14F-4D97-AF65-F5344CB8AC3E}">
        <p14:creationId xmlns:p14="http://schemas.microsoft.com/office/powerpoint/2010/main" val="2720912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p:txBody>
      </p:sp>
      <p:pic>
        <p:nvPicPr>
          <p:cNvPr id="7" name="Picture 2" descr="C:\Users\hahecht\Desktop\Holbein-erasmu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436602"/>
            <a:ext cx="3453616" cy="488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p:txBody>
      </p:sp>
      <p:pic>
        <p:nvPicPr>
          <p:cNvPr id="7" name="Picture 2" descr="C:\Users\hahecht\Desktop\170px-Hans_Holbein_d._J.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493137"/>
            <a:ext cx="3765585" cy="498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a:p>
            <a:r>
              <a:rPr lang="en-US" sz="2000" dirty="0" smtClean="0"/>
              <a:t>Believed ideas of Christianity and of classical civilization could be harmonized.</a:t>
            </a:r>
          </a:p>
        </p:txBody>
      </p:sp>
      <p:pic>
        <p:nvPicPr>
          <p:cNvPr id="7" name="Picture 2" descr="C:\Users\hahecht\Desktop\desiderius-erasmu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6812" y="1939131"/>
            <a:ext cx="3381375"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a:p>
            <a:r>
              <a:rPr lang="en-US" sz="2000" dirty="0" smtClean="0"/>
              <a:t>Believed ideas of Christianity and of classical civilization could be harmonized.</a:t>
            </a:r>
          </a:p>
          <a:p>
            <a:r>
              <a:rPr lang="en-US" sz="2000" dirty="0" smtClean="0"/>
              <a:t>Erasmus (and other northern humanists) criticized Church’s lack of spirituality.  Argued for return to the original, simple message of Jesus.</a:t>
            </a:r>
          </a:p>
        </p:txBody>
      </p:sp>
      <p:pic>
        <p:nvPicPr>
          <p:cNvPr id="7" name="Picture 2" descr="C:\Users\hahecht\Desktop\erasmu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83522"/>
            <a:ext cx="4038600" cy="295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a:p>
            <a:r>
              <a:rPr lang="en-US" sz="2000" dirty="0" smtClean="0"/>
              <a:t>Believed ideas of Christianity and of classical civilization could be harmonized.</a:t>
            </a:r>
          </a:p>
          <a:p>
            <a:r>
              <a:rPr lang="en-US" sz="2000" dirty="0" smtClean="0"/>
              <a:t>Erasmus (and other northern humanists) criticized Church’s lack of spirituality.  Argued for return to the original, simple message of Jesus.</a:t>
            </a:r>
          </a:p>
          <a:p>
            <a:r>
              <a:rPr lang="en-US" sz="2000" dirty="0" smtClean="0"/>
              <a:t>Wrote the </a:t>
            </a:r>
            <a:r>
              <a:rPr lang="en-US" sz="2000" i="1" dirty="0" smtClean="0"/>
              <a:t>Praise of Folly</a:t>
            </a:r>
            <a:r>
              <a:rPr lang="en-US" sz="2000" dirty="0" smtClean="0"/>
              <a:t>, criticizing the Catholic Church.  </a:t>
            </a:r>
            <a:endParaRPr lang="en-US" sz="2000" dirty="0"/>
          </a:p>
        </p:txBody>
      </p:sp>
      <p:pic>
        <p:nvPicPr>
          <p:cNvPr id="7" name="Picture 2" descr="C:\Users\hahecht\Desktop\400000000000000194175_s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a:p>
            <a:r>
              <a:rPr lang="en-US" sz="2000" dirty="0" smtClean="0"/>
              <a:t>Believed ideas of Christianity and of classical civilization could be harmonized.</a:t>
            </a:r>
          </a:p>
          <a:p>
            <a:r>
              <a:rPr lang="en-US" sz="2000" dirty="0" smtClean="0"/>
              <a:t>Erasmus (and other northern humanists) criticized Church’s lack of spirituality.  Argued for return to the original, simple message of Jesus.</a:t>
            </a:r>
          </a:p>
          <a:p>
            <a:r>
              <a:rPr lang="en-US" sz="2000" dirty="0" smtClean="0"/>
              <a:t>Wrote the </a:t>
            </a:r>
            <a:r>
              <a:rPr lang="en-US" sz="2000" i="1" dirty="0" smtClean="0"/>
              <a:t>Praise of Folly</a:t>
            </a:r>
            <a:r>
              <a:rPr lang="en-US" sz="2000" dirty="0" smtClean="0"/>
              <a:t>, criticizing the Catholic Church.  Through </a:t>
            </a:r>
            <a:r>
              <a:rPr lang="en-US" sz="2000" b="1" dirty="0" smtClean="0"/>
              <a:t>satire,</a:t>
            </a:r>
            <a:r>
              <a:rPr lang="en-US" sz="2000" dirty="0" smtClean="0"/>
              <a:t> </a:t>
            </a:r>
            <a:endParaRPr lang="en-US" sz="2000" dirty="0"/>
          </a:p>
        </p:txBody>
      </p:sp>
      <p:pic>
        <p:nvPicPr>
          <p:cNvPr id="7" name="Picture 2" descr="C:\Users\hahecht\Desktop\folly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481806"/>
            <a:ext cx="4190879" cy="484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228600" y="1219200"/>
            <a:ext cx="4267200" cy="5334000"/>
          </a:xfrm>
        </p:spPr>
        <p:txBody>
          <a:bodyPr>
            <a:noAutofit/>
          </a:bodyPr>
          <a:lstStyle/>
          <a:p>
            <a:pPr marL="0" indent="0">
              <a:buNone/>
            </a:pPr>
            <a:r>
              <a:rPr lang="en-US" sz="2000" b="1" u="sng" dirty="0" smtClean="0"/>
              <a:t>Erasmus</a:t>
            </a:r>
          </a:p>
          <a:p>
            <a:r>
              <a:rPr lang="en-US" sz="2000" dirty="0" smtClean="0"/>
              <a:t>1466-1536</a:t>
            </a:r>
          </a:p>
          <a:p>
            <a:r>
              <a:rPr lang="en-US" sz="2000" dirty="0" smtClean="0"/>
              <a:t>Dutch scholar</a:t>
            </a:r>
          </a:p>
          <a:p>
            <a:r>
              <a:rPr lang="en-US" sz="2000" dirty="0" smtClean="0"/>
              <a:t>Believed ideas of Christianity and of classical civilization could be harmonized.</a:t>
            </a:r>
          </a:p>
          <a:p>
            <a:r>
              <a:rPr lang="en-US" sz="2000" dirty="0" smtClean="0"/>
              <a:t>Erasmus (and other northern humanists) criticized Church’s lack of spirituality.  Argued for return to the original, simple message of Jesus.</a:t>
            </a:r>
          </a:p>
          <a:p>
            <a:r>
              <a:rPr lang="en-US" sz="2000" dirty="0" smtClean="0"/>
              <a:t>Wrote the </a:t>
            </a:r>
            <a:r>
              <a:rPr lang="en-US" sz="2000" i="1" dirty="0" smtClean="0"/>
              <a:t>Praise of Folly</a:t>
            </a:r>
            <a:r>
              <a:rPr lang="en-US" sz="2000" dirty="0" smtClean="0"/>
              <a:t>, criticizing the Catholic Church.  Through </a:t>
            </a:r>
            <a:r>
              <a:rPr lang="en-US" sz="2000" b="1" dirty="0" smtClean="0"/>
              <a:t>satire</a:t>
            </a:r>
            <a:r>
              <a:rPr lang="en-US" sz="2000" dirty="0" smtClean="0"/>
              <a:t>, he ridiculed ignorance, superstitious, and vice among Christians. </a:t>
            </a:r>
            <a:endParaRPr lang="en-US" sz="2000" dirty="0"/>
          </a:p>
        </p:txBody>
      </p:sp>
      <p:pic>
        <p:nvPicPr>
          <p:cNvPr id="7" name="Picture 2" descr="C:\Users\hahecht\Desktop\lf136.figu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599" y="1306540"/>
            <a:ext cx="3664267" cy="501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3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457200" y="1600200"/>
            <a:ext cx="4038600" cy="4876800"/>
          </a:xfrm>
        </p:spPr>
        <p:txBody>
          <a:bodyPr>
            <a:noAutofit/>
          </a:bodyPr>
          <a:lstStyle/>
          <a:p>
            <a:pPr marL="0" indent="0">
              <a:buNone/>
            </a:pPr>
            <a:r>
              <a:rPr lang="en-US" sz="2500" b="1" u="sng" dirty="0" smtClean="0"/>
              <a:t>Thomas More</a:t>
            </a:r>
          </a:p>
          <a:p>
            <a:r>
              <a:rPr lang="en-US" sz="2500" dirty="0" smtClean="0"/>
              <a:t>1478-1535</a:t>
            </a:r>
          </a:p>
        </p:txBody>
      </p:sp>
      <p:pic>
        <p:nvPicPr>
          <p:cNvPr id="7" name="Picture 2" descr="C:\Users\hahecht\Desktop\stmo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344922"/>
            <a:ext cx="3724750" cy="482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457200" y="1600200"/>
            <a:ext cx="4038600" cy="4876800"/>
          </a:xfrm>
        </p:spPr>
        <p:txBody>
          <a:bodyPr>
            <a:noAutofit/>
          </a:bodyPr>
          <a:lstStyle/>
          <a:p>
            <a:pPr marL="0" indent="0">
              <a:buNone/>
            </a:pPr>
            <a:r>
              <a:rPr lang="en-US" sz="2500" b="1" u="sng" dirty="0" smtClean="0"/>
              <a:t>Thomas More</a:t>
            </a:r>
          </a:p>
          <a:p>
            <a:r>
              <a:rPr lang="en-US" sz="2500" dirty="0" smtClean="0"/>
              <a:t>1478-1535</a:t>
            </a:r>
          </a:p>
          <a:p>
            <a:r>
              <a:rPr lang="en-US" sz="2500" dirty="0" smtClean="0"/>
              <a:t>English humanist</a:t>
            </a:r>
          </a:p>
        </p:txBody>
      </p:sp>
      <p:pic>
        <p:nvPicPr>
          <p:cNvPr id="7" name="Picture 2" descr="C:\Users\hahecht\Desktop\thomas-mo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8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457200" y="1600200"/>
            <a:ext cx="4038600" cy="4876800"/>
          </a:xfrm>
        </p:spPr>
        <p:txBody>
          <a:bodyPr>
            <a:noAutofit/>
          </a:bodyPr>
          <a:lstStyle/>
          <a:p>
            <a:pPr marL="0" indent="0">
              <a:buNone/>
            </a:pPr>
            <a:r>
              <a:rPr lang="en-US" sz="2500" b="1" u="sng" dirty="0" smtClean="0"/>
              <a:t>Thomas More</a:t>
            </a:r>
          </a:p>
          <a:p>
            <a:r>
              <a:rPr lang="en-US" sz="2500" dirty="0" smtClean="0"/>
              <a:t>1478-1535</a:t>
            </a:r>
          </a:p>
          <a:p>
            <a:r>
              <a:rPr lang="en-US" sz="2500" dirty="0" smtClean="0"/>
              <a:t>English humanist</a:t>
            </a:r>
          </a:p>
          <a:p>
            <a:r>
              <a:rPr lang="en-US" sz="2500" dirty="0" smtClean="0"/>
              <a:t>Wrote </a:t>
            </a:r>
            <a:r>
              <a:rPr lang="en-US" sz="2500" i="1" dirty="0" smtClean="0"/>
              <a:t>Utopia</a:t>
            </a:r>
            <a:r>
              <a:rPr lang="en-US" sz="2500" dirty="0" smtClean="0"/>
              <a:t>.  Contrasted life in Europe with an imaginary, ideal society.</a:t>
            </a:r>
          </a:p>
          <a:p>
            <a:r>
              <a:rPr lang="en-US" sz="2500" dirty="0" smtClean="0"/>
              <a:t>Utopia = ?</a:t>
            </a:r>
            <a:endParaRPr lang="en-US" sz="2500" dirty="0"/>
          </a:p>
        </p:txBody>
      </p:sp>
      <p:pic>
        <p:nvPicPr>
          <p:cNvPr id="7" name="Picture 2" descr="C:\Users\hahecht\Desktop\mo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84456"/>
            <a:ext cx="4038600" cy="31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4953000"/>
          </a:xfrm>
        </p:spPr>
        <p:txBody>
          <a:bodyPr>
            <a:normAutofit/>
          </a:bodyPr>
          <a:lstStyle/>
          <a:p>
            <a:pPr marL="0" indent="0">
              <a:buNone/>
            </a:pPr>
            <a:r>
              <a:rPr lang="en-US" sz="2000" u="sng" dirty="0" smtClean="0"/>
              <a:t>Beginning</a:t>
            </a:r>
          </a:p>
          <a:p>
            <a:pPr marL="0" indent="0">
              <a:buNone/>
            </a:pPr>
            <a:r>
              <a:rPr lang="en-US" sz="2000" dirty="0" smtClean="0"/>
              <a:t>The Renaissance began in Italy.  Why?</a:t>
            </a:r>
          </a:p>
          <a:p>
            <a:pPr marL="0" indent="0">
              <a:buNone/>
            </a:pPr>
            <a:endParaRPr lang="en-US" sz="2000" dirty="0"/>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80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a:xfrm>
            <a:off x="457200" y="1600200"/>
            <a:ext cx="4038600" cy="4876800"/>
          </a:xfrm>
        </p:spPr>
        <p:txBody>
          <a:bodyPr>
            <a:noAutofit/>
          </a:bodyPr>
          <a:lstStyle/>
          <a:p>
            <a:pPr marL="0" indent="0">
              <a:buNone/>
            </a:pPr>
            <a:r>
              <a:rPr lang="en-US" sz="2500" b="1" u="sng" dirty="0" smtClean="0"/>
              <a:t>Thomas More</a:t>
            </a:r>
          </a:p>
          <a:p>
            <a:r>
              <a:rPr lang="en-US" sz="2500" dirty="0" smtClean="0"/>
              <a:t>1478-1535</a:t>
            </a:r>
          </a:p>
          <a:p>
            <a:r>
              <a:rPr lang="en-US" sz="2500" dirty="0" smtClean="0"/>
              <a:t>English humanist</a:t>
            </a:r>
          </a:p>
          <a:p>
            <a:r>
              <a:rPr lang="en-US" sz="2500" dirty="0" smtClean="0"/>
              <a:t>Wrote </a:t>
            </a:r>
            <a:r>
              <a:rPr lang="en-US" sz="2500" i="1" dirty="0" smtClean="0"/>
              <a:t>Utopia</a:t>
            </a:r>
            <a:r>
              <a:rPr lang="en-US" sz="2500" dirty="0" smtClean="0"/>
              <a:t>.  Contrasted life in Europe with an imaginary, ideal society.</a:t>
            </a:r>
          </a:p>
          <a:p>
            <a:r>
              <a:rPr lang="en-US" sz="2500" dirty="0" smtClean="0"/>
              <a:t>Utopia = an ideal place or society.</a:t>
            </a:r>
          </a:p>
          <a:p>
            <a:r>
              <a:rPr lang="en-US" sz="2500" dirty="0" smtClean="0"/>
              <a:t>In Utopia, all males citizens were equal and everyone worked to support the society.</a:t>
            </a:r>
            <a:endParaRPr lang="en-US" sz="2500" dirty="0"/>
          </a:p>
        </p:txBody>
      </p:sp>
      <p:pic>
        <p:nvPicPr>
          <p:cNvPr id="7" name="Picture 2" descr="C:\Users\hahecht\Desktop\149syllabus4utopiaim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5415" y="2362200"/>
            <a:ext cx="414640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a:t>
            </a:r>
            <a:endParaRPr lang="en-US" i="1" dirty="0" smtClean="0"/>
          </a:p>
        </p:txBody>
      </p:sp>
      <p:pic>
        <p:nvPicPr>
          <p:cNvPr id="7" name="Picture 2" descr="C:\Users\hahecht\Desktop\27129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7300" y="1786731"/>
            <a:ext cx="32004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a:t>
            </a:r>
            <a:endParaRPr lang="en-US" i="1" dirty="0" smtClean="0"/>
          </a:p>
        </p:txBody>
      </p:sp>
      <p:pic>
        <p:nvPicPr>
          <p:cNvPr id="7" name="Picture 2" descr="C:\Users\hahecht\Desktop\shakesonnet.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65112"/>
            <a:ext cx="4038600" cy="319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t>
            </a:r>
            <a:endParaRPr lang="en-US" i="1" dirty="0" smtClean="0"/>
          </a:p>
        </p:txBody>
      </p:sp>
      <p:pic>
        <p:nvPicPr>
          <p:cNvPr id="7" name="Picture 2" descr="C:\Users\hahecht\Desktop\shakes_mont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94600"/>
            <a:ext cx="4038600" cy="293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p:txBody>
      </p:sp>
      <p:pic>
        <p:nvPicPr>
          <p:cNvPr id="7" name="Picture 2" descr="C:\Users\hahecht\Desktop\thumbnai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3950" y="1600200"/>
            <a:ext cx="342709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a:p>
            <a:r>
              <a:rPr lang="en-US" i="1" dirty="0" smtClean="0"/>
              <a:t>Hamlet, </a:t>
            </a:r>
          </a:p>
        </p:txBody>
      </p:sp>
      <p:pic>
        <p:nvPicPr>
          <p:cNvPr id="7" name="Picture 2" descr="C:\Users\hahecht\Desktop\5135231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900422"/>
            <a:ext cx="4038600" cy="392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a:p>
            <a:r>
              <a:rPr lang="en-US" i="1" dirty="0" smtClean="0"/>
              <a:t>Hamlet, Romeo and Juliet, </a:t>
            </a:r>
          </a:p>
        </p:txBody>
      </p:sp>
      <p:pic>
        <p:nvPicPr>
          <p:cNvPr id="7" name="Picture 2" descr="C:\Users\hahecht\Desktop\220px-Romeo_and_juliet_brow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583934"/>
            <a:ext cx="3353502" cy="489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a:p>
            <a:r>
              <a:rPr lang="en-US" i="1" dirty="0" smtClean="0"/>
              <a:t>Hamlet, Romeo and Juliet, Macbeth, </a:t>
            </a:r>
          </a:p>
        </p:txBody>
      </p:sp>
      <p:pic>
        <p:nvPicPr>
          <p:cNvPr id="7" name="Picture 2" descr="C:\Users\hahecht\Desktop\witches-paint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43472" y="1905000"/>
            <a:ext cx="49013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a:p>
            <a:r>
              <a:rPr lang="en-US" i="1" dirty="0" smtClean="0"/>
              <a:t>Hamlet, Romeo and Juliet, Macbeth, Midsummer Night’s Dream, </a:t>
            </a:r>
          </a:p>
        </p:txBody>
      </p:sp>
      <p:pic>
        <p:nvPicPr>
          <p:cNvPr id="7" name="Picture 2" descr="C:\Users\hahecht\Desktop\Study_for_The_Quarrel_of_Oberon_and_Titan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36007" y="2209800"/>
            <a:ext cx="490013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half" idx="1"/>
          </p:nvPr>
        </p:nvSpPr>
        <p:spPr/>
        <p:txBody>
          <a:bodyPr/>
          <a:lstStyle/>
          <a:p>
            <a:pPr marL="0" indent="0">
              <a:buNone/>
            </a:pPr>
            <a:r>
              <a:rPr lang="en-US" b="1" u="sng" dirty="0" smtClean="0"/>
              <a:t>Williams Shakespeare</a:t>
            </a:r>
          </a:p>
          <a:p>
            <a:r>
              <a:rPr lang="en-US" dirty="0" smtClean="0"/>
              <a:t>1564-1616</a:t>
            </a:r>
          </a:p>
          <a:p>
            <a:r>
              <a:rPr lang="en-US" dirty="0" smtClean="0"/>
              <a:t>English writer; wrote sonnets, plays, and essays</a:t>
            </a:r>
          </a:p>
          <a:p>
            <a:r>
              <a:rPr lang="en-US" i="1" dirty="0" smtClean="0"/>
              <a:t>Hamlet, Romeo and Juliet, Macbeth, Midsummer Night’s Dream, Julius Caesar…</a:t>
            </a:r>
          </a:p>
        </p:txBody>
      </p:sp>
      <p:pic>
        <p:nvPicPr>
          <p:cNvPr id="7" name="Picture 2" descr="C:\Users\hahecht\Desktop\vincenzo-camuccini-death-of-caesa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71772" y="2362200"/>
            <a:ext cx="520043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42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4953000"/>
          </a:xfrm>
        </p:spPr>
        <p:txBody>
          <a:bodyPr>
            <a:normAutofit/>
          </a:bodyPr>
          <a:lstStyle/>
          <a:p>
            <a:pPr marL="0" indent="0">
              <a:buNone/>
            </a:pPr>
            <a:r>
              <a:rPr lang="en-US" sz="2000" u="sng" dirty="0" smtClean="0"/>
              <a:t>Beginning</a:t>
            </a:r>
            <a:endParaRPr lang="en-US" sz="2000" dirty="0" smtClean="0"/>
          </a:p>
          <a:p>
            <a:pPr marL="0" indent="0">
              <a:buNone/>
            </a:pPr>
            <a:r>
              <a:rPr lang="en-US" sz="2000" dirty="0" smtClean="0"/>
              <a:t>The Renaissance began in Italy.  Why?</a:t>
            </a:r>
          </a:p>
          <a:p>
            <a:r>
              <a:rPr lang="en-US" sz="2000" dirty="0" smtClean="0"/>
              <a:t>Trade was centered in Italy because of its many ports.  Both products and ideas were traded so it all came to Italy first.</a:t>
            </a:r>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30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smtClean="0"/>
              <a:t>New intellectual and artistic ideas that developed during the Renaissance marked the beginning of the modern world.</a:t>
            </a:r>
          </a:p>
        </p:txBody>
      </p:sp>
      <p:pic>
        <p:nvPicPr>
          <p:cNvPr id="8" name="Picture 2" descr="C:\Users\hahecht\Desktop\3669-sr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6300" y="2332831"/>
            <a:ext cx="3962400" cy="306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62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r>
              <a:rPr lang="en-US" sz="2000" dirty="0" smtClean="0"/>
              <a:t>.</a:t>
            </a:r>
          </a:p>
          <a:p>
            <a:r>
              <a:rPr lang="en-US" sz="2000" dirty="0" smtClean="0"/>
              <a:t>The Renaissance began in Italy and spread North; it focused on the works of ancient Greece and Rome.</a:t>
            </a:r>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43616" cy="497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smtClean="0"/>
              <a:t>Humanism, the main drive of the Renaissance, was a focus on human achievement rather than spirituality.</a:t>
            </a:r>
          </a:p>
        </p:txBody>
      </p:sp>
      <p:pic>
        <p:nvPicPr>
          <p:cNvPr id="8" name="Picture 3" descr="C:\Users\hahecht\Desktop\200px-David_von_Michelangel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2693" y="1600200"/>
            <a:ext cx="23696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35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a:t>Humanism, the main drive of the Renaissance, was a focus on human achievement rather than spirituality.</a:t>
            </a:r>
          </a:p>
          <a:p>
            <a:r>
              <a:rPr lang="en-US" sz="2000" dirty="0" smtClean="0"/>
              <a:t>Renaissance epitomized in works of Da Vinci, </a:t>
            </a:r>
            <a:endParaRPr lang="en-US" sz="2000" dirty="0"/>
          </a:p>
        </p:txBody>
      </p:sp>
      <p:pic>
        <p:nvPicPr>
          <p:cNvPr id="7" name="Picture 2" descr="C:\Users\hahecht\Desktop\Leonardo-Da-Vinci.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506451"/>
            <a:ext cx="1962079" cy="23797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hahecht\Desktop\jocon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339340"/>
            <a:ext cx="1919288" cy="298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a:t>Humanism, the main drive of the Renaissance, was a focus on human achievement rather than spirituality.</a:t>
            </a:r>
          </a:p>
          <a:p>
            <a:r>
              <a:rPr lang="en-US" sz="2000" dirty="0" smtClean="0"/>
              <a:t>Renaissance epitomized in works of Da Vinci, Michelangelo, </a:t>
            </a:r>
            <a:endParaRPr lang="en-US" sz="2000" dirty="0"/>
          </a:p>
        </p:txBody>
      </p:sp>
      <p:pic>
        <p:nvPicPr>
          <p:cNvPr id="7" name="Picture 2" descr="C:\Users\hahecht\Desktop\220px-Michelangelo-Buonarroti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453183"/>
            <a:ext cx="2202180" cy="2842814"/>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hahecht\Desktop\sistine-chapel-michelangelo-painting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234" y="3390900"/>
            <a:ext cx="3176966"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a:t>Humanism, the main drive of the Renaissance, was a focus on human achievement rather than spirituality.</a:t>
            </a:r>
          </a:p>
          <a:p>
            <a:r>
              <a:rPr lang="en-US" sz="2000" dirty="0" smtClean="0"/>
              <a:t>Renaissance epitomized in works of Da Vinci, Michelangelo, Erasmus, </a:t>
            </a:r>
            <a:endParaRPr lang="en-US" sz="2000" dirty="0"/>
          </a:p>
        </p:txBody>
      </p:sp>
      <p:pic>
        <p:nvPicPr>
          <p:cNvPr id="7" name="Picture 2" descr="C:\Users\hahecht\Desktop\Holbein-erasmu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87645" y="1371600"/>
            <a:ext cx="2465832" cy="348996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hahecht\Desktop\400000000000000194175_s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657600"/>
            <a:ext cx="2078038" cy="277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a:t>Humanism, the main drive of the Renaissance, was a focus on human achievement rather than spirituality.</a:t>
            </a:r>
          </a:p>
          <a:p>
            <a:r>
              <a:rPr lang="en-US" sz="2000" dirty="0" smtClean="0"/>
              <a:t>Renaissance epitomized in works of Da Vinci, Michelangelo, Erasmus, More, </a:t>
            </a:r>
            <a:endParaRPr lang="en-US" sz="2000" dirty="0"/>
          </a:p>
        </p:txBody>
      </p:sp>
      <p:pic>
        <p:nvPicPr>
          <p:cNvPr id="9" name="Picture 4" descr="C:\Users\hahecht\Desktop\mo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84456"/>
            <a:ext cx="4038600" cy="31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dirty="0"/>
              <a:t>New intellectual and artistic ideas that developed during the Renaissance marked the beginning of the modern world.</a:t>
            </a:r>
          </a:p>
          <a:p>
            <a:r>
              <a:rPr lang="en-US" sz="2000" dirty="0"/>
              <a:t>The Renaissance began in Italy and spread North; it focused on the works of ancient Greece and Rome.</a:t>
            </a:r>
          </a:p>
          <a:p>
            <a:r>
              <a:rPr lang="en-US" sz="2000" dirty="0"/>
              <a:t>Humanism, the main drive of the Renaissance, was a focus on human achievement rather than spirituality.</a:t>
            </a:r>
          </a:p>
          <a:p>
            <a:r>
              <a:rPr lang="en-US" sz="2000" dirty="0" smtClean="0"/>
              <a:t>Renaissance epitomized in works of Da Vinci, Michelangelo, Erasmus, More, and Shakespeare</a:t>
            </a:r>
            <a:endParaRPr lang="en-US" sz="2000" dirty="0"/>
          </a:p>
        </p:txBody>
      </p:sp>
      <p:pic>
        <p:nvPicPr>
          <p:cNvPr id="7" name="Picture 2" descr="C:\Users\hahecht\Desktop\shakes_mont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94600"/>
            <a:ext cx="4038600" cy="293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08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Question</a:t>
            </a:r>
            <a:endParaRPr lang="en-US" dirty="0"/>
          </a:p>
        </p:txBody>
      </p:sp>
      <p:graphicFrame>
        <p:nvGraphicFramePr>
          <p:cNvPr id="4" name="Content Placeholder 3"/>
          <p:cNvGraphicFramePr>
            <a:graphicFrameLocks noGrp="1"/>
          </p:cNvGraphicFramePr>
          <p:nvPr>
            <p:ph idx="1"/>
            <p:extLst/>
          </p:nvPr>
        </p:nvGraphicFramePr>
        <p:xfrm>
          <a:off x="457200" y="1600200"/>
          <a:ext cx="8229600" cy="4622800"/>
        </p:xfrm>
        <a:graphic>
          <a:graphicData uri="http://schemas.openxmlformats.org/drawingml/2006/table">
            <a:tbl>
              <a:tblPr firstRow="1" bandRow="1">
                <a:tableStyleId>{5940675A-B579-460E-94D1-54222C63F5DA}</a:tableStyleId>
              </a:tblPr>
              <a:tblGrid>
                <a:gridCol w="8229600"/>
              </a:tblGrid>
              <a:tr h="370840">
                <a:tc>
                  <a:txBody>
                    <a:bodyPr/>
                    <a:lstStyle/>
                    <a:p>
                      <a:endParaRPr lang="en-US" dirty="0" smtClean="0"/>
                    </a:p>
                    <a:p>
                      <a:endParaRPr lang="en-US" dirty="0" smtClean="0"/>
                    </a:p>
                    <a:p>
                      <a:r>
                        <a:rPr lang="en-US" dirty="0" smtClean="0"/>
                        <a:t>(Your</a:t>
                      </a:r>
                      <a:r>
                        <a:rPr lang="en-US" baseline="0" dirty="0" smtClean="0"/>
                        <a:t> Name)</a:t>
                      </a:r>
                      <a:endParaRPr lang="en-US" dirty="0"/>
                    </a:p>
                  </a:txBody>
                  <a:tcPr/>
                </a:tc>
              </a:tr>
              <a:tr h="370840">
                <a:tc>
                  <a:txBody>
                    <a:bodyPr/>
                    <a:lstStyle/>
                    <a:p>
                      <a:r>
                        <a:rPr lang="en-US" dirty="0" smtClean="0"/>
                        <a:t>Today’s Date</a:t>
                      </a:r>
                      <a:endParaRPr lang="en-US" dirty="0"/>
                    </a:p>
                  </a:txBody>
                  <a:tcPr/>
                </a:tc>
              </a:tr>
              <a:tr h="370840">
                <a:tc>
                  <a:txBody>
                    <a:bodyPr/>
                    <a:lstStyle/>
                    <a:p>
                      <a:r>
                        <a:rPr lang="en-US" dirty="0" smtClean="0"/>
                        <a:t>Class Period</a:t>
                      </a:r>
                      <a:endParaRPr lang="en-US" dirty="0"/>
                    </a:p>
                  </a:txBody>
                  <a:tcPr/>
                </a:tc>
              </a:tr>
              <a:tr h="370840">
                <a:tc>
                  <a:txBody>
                    <a:bodyPr/>
                    <a:lstStyle/>
                    <a:p>
                      <a:endParaRPr lang="en-US"/>
                    </a:p>
                  </a:txBody>
                  <a:tcPr/>
                </a:tc>
              </a:tr>
              <a:tr h="370840">
                <a:tc>
                  <a:txBody>
                    <a:bodyPr/>
                    <a:lstStyle/>
                    <a:p>
                      <a:r>
                        <a:rPr lang="en-US" dirty="0" smtClean="0"/>
                        <a:t>Come</a:t>
                      </a:r>
                      <a:r>
                        <a:rPr lang="en-US" baseline="0" dirty="0" smtClean="0"/>
                        <a:t> up with at least one question…</a:t>
                      </a:r>
                      <a:endParaRPr lang="en-US" dirty="0"/>
                    </a:p>
                  </a:txBody>
                  <a:tcPr/>
                </a:tc>
              </a:tr>
              <a:tr h="370840">
                <a:tc>
                  <a:txBody>
                    <a:bodyPr/>
                    <a:lstStyle/>
                    <a:p>
                      <a:r>
                        <a:rPr lang="en-US" dirty="0" smtClean="0"/>
                        <a:t>          a. On</a:t>
                      </a:r>
                      <a:r>
                        <a:rPr lang="en-US" baseline="0" dirty="0" smtClean="0"/>
                        <a:t> something you are still confused about </a:t>
                      </a:r>
                      <a:r>
                        <a:rPr lang="en-US" b="1" baseline="0" dirty="0" smtClean="0"/>
                        <a:t>today’s</a:t>
                      </a:r>
                      <a:r>
                        <a:rPr lang="en-US" baseline="0" dirty="0" smtClean="0"/>
                        <a:t> lesson</a:t>
                      </a:r>
                    </a:p>
                  </a:txBody>
                  <a:tcPr/>
                </a:tc>
              </a:tr>
              <a:tr h="370840">
                <a:tc>
                  <a:txBody>
                    <a:bodyPr/>
                    <a:lstStyle/>
                    <a:p>
                      <a:r>
                        <a:rPr lang="en-US" baseline="0" dirty="0" smtClean="0"/>
                        <a:t>                                                    or</a:t>
                      </a:r>
                    </a:p>
                  </a:txBody>
                  <a:tcPr/>
                </a:tc>
              </a:tr>
              <a:tr h="370840">
                <a:tc>
                  <a:txBody>
                    <a:bodyPr/>
                    <a:lstStyle/>
                    <a:p>
                      <a:r>
                        <a:rPr lang="en-US" baseline="0" dirty="0" smtClean="0"/>
                        <a:t>          b.  On something else you would like to know about </a:t>
                      </a:r>
                      <a:r>
                        <a:rPr lang="en-US" b="1" baseline="0" dirty="0" smtClean="0"/>
                        <a:t>today’s</a:t>
                      </a:r>
                      <a:r>
                        <a:rPr lang="en-US" b="0" baseline="0" dirty="0" smtClean="0"/>
                        <a:t> lesson</a:t>
                      </a:r>
                      <a:endParaRPr lang="en-US" baseline="0" dirty="0" smtClean="0"/>
                    </a:p>
                  </a:txBody>
                  <a:tcPr/>
                </a:tc>
              </a:tr>
              <a:tr h="370840">
                <a:tc>
                  <a:txBody>
                    <a:bodyPr/>
                    <a:lstStyle/>
                    <a:p>
                      <a:endParaRPr lang="en-US" baseline="0" dirty="0" smtClean="0"/>
                    </a:p>
                  </a:txBody>
                  <a:tcPr/>
                </a:tc>
              </a:tr>
              <a:tr h="370840">
                <a:tc>
                  <a:txBody>
                    <a:bodyPr/>
                    <a:lstStyle/>
                    <a:p>
                      <a:r>
                        <a:rPr lang="en-US" baseline="0" dirty="0" smtClean="0"/>
                        <a:t>Place it in the orange bucket at the end of class.</a:t>
                      </a:r>
                    </a:p>
                  </a:txBody>
                  <a:tcPr/>
                </a:tc>
              </a:tr>
              <a:tr h="370840">
                <a:tc>
                  <a:txBody>
                    <a:bodyPr/>
                    <a:lstStyle/>
                    <a:p>
                      <a:r>
                        <a:rPr lang="en-US" baseline="0" dirty="0" smtClean="0"/>
                        <a:t>Participation Grade!</a:t>
                      </a:r>
                    </a:p>
                  </a:txBody>
                  <a:tcPr/>
                </a:tc>
              </a:tr>
            </a:tbl>
          </a:graphicData>
        </a:graphic>
      </p:graphicFrame>
    </p:spTree>
    <p:extLst>
      <p:ext uri="{BB962C8B-B14F-4D97-AF65-F5344CB8AC3E}">
        <p14:creationId xmlns:p14="http://schemas.microsoft.com/office/powerpoint/2010/main" val="202949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4953000"/>
          </a:xfrm>
        </p:spPr>
        <p:txBody>
          <a:bodyPr>
            <a:normAutofit/>
          </a:bodyPr>
          <a:lstStyle/>
          <a:p>
            <a:pPr marL="0" indent="0">
              <a:buNone/>
            </a:pPr>
            <a:r>
              <a:rPr lang="en-US" sz="2000" u="sng" dirty="0"/>
              <a:t>Beginning</a:t>
            </a:r>
          </a:p>
          <a:p>
            <a:pPr marL="0" indent="0">
              <a:buNone/>
            </a:pPr>
            <a:r>
              <a:rPr lang="en-US" sz="2000" dirty="0" smtClean="0"/>
              <a:t>The Renaissance began in Italy.  Why?</a:t>
            </a:r>
          </a:p>
          <a:p>
            <a:r>
              <a:rPr lang="en-US" sz="2000" dirty="0" smtClean="0"/>
              <a:t>Trade was centered in Italy because of its many ports.  Both products and ideas were traded so it all came to Italy first.</a:t>
            </a:r>
          </a:p>
          <a:p>
            <a:pPr marL="0" indent="0">
              <a:buNone/>
            </a:pPr>
            <a:r>
              <a:rPr lang="en-US" sz="2000" u="sng" dirty="0" smtClean="0"/>
              <a:t>Center of Trade</a:t>
            </a:r>
          </a:p>
          <a:p>
            <a:r>
              <a:rPr lang="en-US" sz="2000" dirty="0" smtClean="0"/>
              <a:t>Naples,</a:t>
            </a:r>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7162800" y="42672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4953000"/>
          </a:xfrm>
        </p:spPr>
        <p:txBody>
          <a:bodyPr>
            <a:normAutofit/>
          </a:bodyPr>
          <a:lstStyle/>
          <a:p>
            <a:pPr marL="0" indent="0">
              <a:buNone/>
            </a:pPr>
            <a:r>
              <a:rPr lang="en-US" sz="2000" u="sng" dirty="0" smtClean="0"/>
              <a:t>Beginning</a:t>
            </a:r>
          </a:p>
          <a:p>
            <a:pPr marL="0" indent="0">
              <a:buNone/>
            </a:pPr>
            <a:r>
              <a:rPr lang="en-US" sz="2000" dirty="0" smtClean="0"/>
              <a:t>The Renaissance began in Italy.  Why?</a:t>
            </a:r>
          </a:p>
          <a:p>
            <a:r>
              <a:rPr lang="en-US" sz="2000" dirty="0" smtClean="0"/>
              <a:t>Trade was centered in Italy because of its many ports.  Both products and ideas were traded so it all came to Italy first.</a:t>
            </a:r>
          </a:p>
          <a:p>
            <a:pPr marL="0" indent="0">
              <a:buNone/>
            </a:pPr>
            <a:r>
              <a:rPr lang="en-US" sz="2000" u="sng" dirty="0" smtClean="0"/>
              <a:t>Center of Trade</a:t>
            </a:r>
          </a:p>
          <a:p>
            <a:r>
              <a:rPr lang="en-US" sz="2000" dirty="0" smtClean="0"/>
              <a:t>Naples, Genoa, </a:t>
            </a:r>
            <a:endParaRPr lang="en-US" sz="2000" dirty="0"/>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5410200" y="26670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4953000"/>
          </a:xfrm>
        </p:spPr>
        <p:txBody>
          <a:bodyPr>
            <a:normAutofit/>
          </a:bodyPr>
          <a:lstStyle/>
          <a:p>
            <a:pPr marL="0" indent="0">
              <a:buNone/>
            </a:pPr>
            <a:r>
              <a:rPr lang="en-US" sz="2000" u="sng" dirty="0" smtClean="0"/>
              <a:t>Beginning</a:t>
            </a:r>
          </a:p>
          <a:p>
            <a:pPr marL="0" indent="0">
              <a:buNone/>
            </a:pPr>
            <a:r>
              <a:rPr lang="en-US" sz="2000" dirty="0" smtClean="0"/>
              <a:t>The Renaissance began in Italy.  Why?</a:t>
            </a:r>
          </a:p>
          <a:p>
            <a:r>
              <a:rPr lang="en-US" sz="2000" dirty="0" smtClean="0"/>
              <a:t>Trade was centered in Italy because of its many ports.  Both products and ideas were traded so it all came to Italy first.</a:t>
            </a:r>
          </a:p>
          <a:p>
            <a:pPr marL="0" indent="0">
              <a:buNone/>
            </a:pPr>
            <a:r>
              <a:rPr lang="en-US" sz="2000" u="sng" dirty="0" smtClean="0"/>
              <a:t>Center of Trade</a:t>
            </a:r>
          </a:p>
          <a:p>
            <a:r>
              <a:rPr lang="en-US" sz="2000" dirty="0" smtClean="0"/>
              <a:t>Naples, Genoa, and Venice became the centers of trade between Europe and the Middle East… and those are major cities of the Renaissance!</a:t>
            </a:r>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6477000" y="2209800"/>
            <a:ext cx="3048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bottvenu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909" y="457200"/>
            <a:ext cx="91495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sz="half" idx="1"/>
          </p:nvPr>
        </p:nvSpPr>
        <p:spPr>
          <a:xfrm>
            <a:off x="457200" y="1371600"/>
            <a:ext cx="4038600" cy="5181600"/>
          </a:xfrm>
        </p:spPr>
        <p:txBody>
          <a:bodyPr>
            <a:normAutofit/>
          </a:bodyPr>
          <a:lstStyle/>
          <a:p>
            <a:pPr marL="0" indent="0">
              <a:buNone/>
            </a:pPr>
            <a:r>
              <a:rPr lang="en-US" sz="2000" u="sng" dirty="0" smtClean="0"/>
              <a:t>Beginning</a:t>
            </a:r>
          </a:p>
          <a:p>
            <a:pPr marL="0" indent="0">
              <a:buNone/>
            </a:pPr>
            <a:r>
              <a:rPr lang="en-US" sz="2000" dirty="0" smtClean="0"/>
              <a:t>The Renaissance began in Italy.  Why?</a:t>
            </a:r>
          </a:p>
          <a:p>
            <a:r>
              <a:rPr lang="en-US" sz="2000" dirty="0" smtClean="0"/>
              <a:t>Trade was centered in Italy because of its many ports.  Both products and ideas were traded so it all came to Italy first.</a:t>
            </a:r>
          </a:p>
          <a:p>
            <a:pPr marL="0" indent="0">
              <a:buNone/>
            </a:pPr>
            <a:r>
              <a:rPr lang="en-US" sz="2000" u="sng" dirty="0" smtClean="0"/>
              <a:t>Center of Trade</a:t>
            </a:r>
          </a:p>
          <a:p>
            <a:r>
              <a:rPr lang="en-US" sz="2000" dirty="0" smtClean="0"/>
              <a:t>Naples, Genoa, and Venice became the centers of trade between Europe and the Middle East… and those are major cities of the Renaissance!</a:t>
            </a:r>
          </a:p>
          <a:p>
            <a:r>
              <a:rPr lang="en-US" sz="2000" dirty="0" smtClean="0"/>
              <a:t>And from Italy, the Renaissance spread North.</a:t>
            </a:r>
            <a:endParaRPr lang="en-US" sz="2000" dirty="0"/>
          </a:p>
        </p:txBody>
      </p:sp>
      <p:pic>
        <p:nvPicPr>
          <p:cNvPr id="7" name="Picture 2" descr="C:\Users\hahecht\Desktop\italy%204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6695" y="1503558"/>
            <a:ext cx="4384905" cy="502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3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TotalTime>
  <Words>1749</Words>
  <Application>Microsoft Office PowerPoint</Application>
  <PresentationFormat>On-screen Show (4:3)</PresentationFormat>
  <Paragraphs>291</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Do Now: Grab today’s Agenda from your Out Box and answer the following questions: Compare and contrast these two paintings.   How are they similar?  How are they different?</vt:lpstr>
      <vt:lpstr>Objective: The Renaissance</vt:lpstr>
      <vt:lpstr>The Renaissance</vt:lpstr>
      <vt:lpstr>Italy</vt:lpstr>
      <vt:lpstr>Italy</vt:lpstr>
      <vt:lpstr>Italy</vt:lpstr>
      <vt:lpstr>Italy</vt:lpstr>
      <vt:lpstr>Italy</vt:lpstr>
      <vt:lpstr>Italy</vt:lpstr>
      <vt:lpstr>Humanism</vt:lpstr>
      <vt:lpstr>Humanism</vt:lpstr>
      <vt:lpstr>Humanism</vt:lpstr>
      <vt:lpstr>Humanism</vt:lpstr>
      <vt:lpstr>Humanism</vt:lpstr>
      <vt:lpstr>Humanism</vt:lpstr>
      <vt:lpstr>Humanism</vt:lpstr>
      <vt:lpstr>Humanism</vt:lpstr>
      <vt:lpstr>Humanism</vt:lpstr>
      <vt:lpstr>Art</vt:lpstr>
      <vt:lpstr>Art</vt:lpstr>
      <vt:lpstr>Art</vt:lpstr>
      <vt:lpstr>Art</vt:lpstr>
      <vt:lpstr>Art</vt:lpstr>
      <vt:lpstr>Art</vt:lpstr>
      <vt:lpstr>Art</vt:lpstr>
      <vt:lpstr>Art</vt:lpstr>
      <vt:lpstr>Art</vt:lpstr>
      <vt:lpstr>Art</vt:lpstr>
      <vt:lpstr>Art</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Conclusion</vt:lpstr>
      <vt:lpstr>Conclusion</vt:lpstr>
      <vt:lpstr>Conclusion</vt:lpstr>
      <vt:lpstr>Conclusion</vt:lpstr>
      <vt:lpstr>Conclusion</vt:lpstr>
      <vt:lpstr>Conclusion</vt:lpstr>
      <vt:lpstr>Conclusion</vt:lpstr>
      <vt:lpstr>Conclusion</vt:lpstr>
      <vt:lpstr>Exit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Hana A. Hecht (hahecht)</cp:lastModifiedBy>
  <cp:revision>37</cp:revision>
  <dcterms:created xsi:type="dcterms:W3CDTF">2012-07-25T21:49:12Z</dcterms:created>
  <dcterms:modified xsi:type="dcterms:W3CDTF">2015-09-17T13:36:40Z</dcterms:modified>
</cp:coreProperties>
</file>