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65" r:id="rId6"/>
    <p:sldId id="266" r:id="rId7"/>
    <p:sldId id="267" r:id="rId8"/>
    <p:sldId id="268" r:id="rId9"/>
    <p:sldId id="269" r:id="rId10"/>
    <p:sldId id="259" r:id="rId11"/>
    <p:sldId id="270" r:id="rId12"/>
    <p:sldId id="271" r:id="rId13"/>
    <p:sldId id="272" r:id="rId14"/>
    <p:sldId id="260" r:id="rId15"/>
    <p:sldId id="261" r:id="rId16"/>
    <p:sldId id="273" r:id="rId17"/>
    <p:sldId id="274" r:id="rId18"/>
    <p:sldId id="262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D0CA"/>
    <a:srgbClr val="57B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5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2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0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1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4CAF-11BC-4AFA-AABF-642775092B9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F7A9-486B-45A6-89C6-7143A15F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7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772400" cy="3429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Grab today’s </a:t>
            </a:r>
            <a:r>
              <a:rPr lang="en-US" dirty="0" smtClean="0">
                <a:solidFill>
                  <a:schemeClr val="tx1"/>
                </a:solidFill>
              </a:rPr>
              <a:t>Agenda (1:9) from your Outbox.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Then answer </a:t>
            </a:r>
            <a:r>
              <a:rPr lang="en-US" dirty="0" smtClean="0">
                <a:solidFill>
                  <a:schemeClr val="tx1"/>
                </a:solidFill>
              </a:rPr>
              <a:t>the following question: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How has the Internet changed the world?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Invention</a:t>
            </a:r>
          </a:p>
          <a:p>
            <a:r>
              <a:rPr lang="en-US" sz="2400" dirty="0" smtClean="0"/>
              <a:t>Chinese had wooden block printing press a hundred years before the Renaissance.</a:t>
            </a:r>
          </a:p>
        </p:txBody>
      </p:sp>
      <p:pic>
        <p:nvPicPr>
          <p:cNvPr id="8" name="Picture 2" descr="C:\Users\hahecht\Desktop\201141033436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6834"/>
            <a:ext cx="4038600" cy="29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Invention</a:t>
            </a:r>
          </a:p>
          <a:p>
            <a:r>
              <a:rPr lang="en-US" sz="2400" dirty="0" smtClean="0"/>
              <a:t>Chinese had wooden block printing press a hundred years before the Renaissance.</a:t>
            </a:r>
          </a:p>
          <a:p>
            <a:r>
              <a:rPr lang="en-US" sz="2400" dirty="0" smtClean="0"/>
              <a:t>1450, Johannes Gutenberg of Mainz, Germany, </a:t>
            </a:r>
            <a:endParaRPr lang="en-US" sz="2400" dirty="0"/>
          </a:p>
        </p:txBody>
      </p:sp>
      <p:pic>
        <p:nvPicPr>
          <p:cNvPr id="8" name="Picture 2" descr="C:\Users\hahecht\Desktop\Johannes-Gutenberg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26" y="1600200"/>
            <a:ext cx="31919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Invention</a:t>
            </a:r>
          </a:p>
          <a:p>
            <a:r>
              <a:rPr lang="en-US" sz="2400" dirty="0" smtClean="0"/>
              <a:t>Chinese had wooden block printing press a hundred years before the Renaissance.</a:t>
            </a:r>
          </a:p>
          <a:p>
            <a:r>
              <a:rPr lang="en-US" sz="2400" dirty="0" smtClean="0"/>
              <a:t>1450, Johannes Gutenberg of Mainz, Germany, created a movable type printing press.</a:t>
            </a:r>
          </a:p>
        </p:txBody>
      </p:sp>
      <p:pic>
        <p:nvPicPr>
          <p:cNvPr id="8" name="Picture 2" descr="C:\Users\hahecht\Desktop\Printing-Press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07" y="1600200"/>
            <a:ext cx="442145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Invention</a:t>
            </a:r>
          </a:p>
          <a:p>
            <a:r>
              <a:rPr lang="en-US" sz="2400" dirty="0" smtClean="0"/>
              <a:t>Chinese had wooden block printing press a hundred years before the Renaissance.</a:t>
            </a:r>
          </a:p>
          <a:p>
            <a:r>
              <a:rPr lang="en-US" sz="2400" dirty="0" smtClean="0"/>
              <a:t>1450, Johannes Gutenberg of Mainz, Germany, created a movable type printing press.</a:t>
            </a:r>
          </a:p>
          <a:p>
            <a:r>
              <a:rPr lang="en-US" sz="2400" dirty="0" smtClean="0"/>
              <a:t>First book printed was the Bible – into English, French, and German</a:t>
            </a:r>
            <a:endParaRPr lang="en-US" sz="2400" dirty="0"/>
          </a:p>
        </p:txBody>
      </p:sp>
      <p:pic>
        <p:nvPicPr>
          <p:cNvPr id="8" name="Picture 2" descr="C:\Users\hahecht\Desktop\slide-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Pros</a:t>
            </a:r>
          </a:p>
          <a:p>
            <a:r>
              <a:rPr lang="en-US" dirty="0" smtClean="0"/>
              <a:t>More books can be printed in a shorter period of time.</a:t>
            </a:r>
          </a:p>
          <a:p>
            <a:r>
              <a:rPr lang="en-US" dirty="0" smtClean="0"/>
              <a:t>Books printed with the press were cheaper than books copied by scribes.</a:t>
            </a:r>
          </a:p>
          <a:p>
            <a:r>
              <a:rPr lang="en-US" dirty="0" smtClean="0"/>
              <a:t>Reading was no longer reserved for the wealthy and clergy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Cons</a:t>
            </a:r>
          </a:p>
          <a:p>
            <a:r>
              <a:rPr lang="en-US" dirty="0" smtClean="0"/>
              <a:t>Some complained that books printed on paper would not last long.</a:t>
            </a:r>
          </a:p>
          <a:p>
            <a:r>
              <a:rPr lang="en-US" dirty="0" smtClean="0"/>
              <a:t>Hand-copied  manuscripts were far more beautiful than printed books.</a:t>
            </a:r>
          </a:p>
          <a:p>
            <a:r>
              <a:rPr lang="en-US" dirty="0" smtClean="0"/>
              <a:t>Printing press threatened the profession of scribes.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/>
              <a:t>Consequences</a:t>
            </a:r>
          </a:p>
          <a:p>
            <a:r>
              <a:rPr lang="en-US" sz="2000" dirty="0" smtClean="0"/>
              <a:t>By 1475, printing presses operated in England, France, Germany, Italy, and several other European nations.</a:t>
            </a:r>
          </a:p>
        </p:txBody>
      </p:sp>
      <p:pic>
        <p:nvPicPr>
          <p:cNvPr id="9" name="Picture 3" descr="C:\Users\hahecht\Desktop\printer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1088"/>
            <a:ext cx="4038600" cy="27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/>
              <a:t>Consequences</a:t>
            </a:r>
          </a:p>
          <a:p>
            <a:r>
              <a:rPr lang="en-US" sz="2000" dirty="0" smtClean="0"/>
              <a:t>By 1475, printing presses operated in England, France, Germany, Italy, and several other European nations.</a:t>
            </a:r>
          </a:p>
          <a:p>
            <a:r>
              <a:rPr lang="en-US" sz="2000" dirty="0" smtClean="0"/>
              <a:t>Many books were printed and these books helped spread new humanist ideas to a large audience.</a:t>
            </a:r>
          </a:p>
        </p:txBody>
      </p:sp>
      <p:pic>
        <p:nvPicPr>
          <p:cNvPr id="8" name="Picture 2" descr="C:\Users\hahecht\Desktop\time_printingpr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86819"/>
            <a:ext cx="3333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 smtClean="0"/>
              <a:t>Consequences</a:t>
            </a:r>
          </a:p>
          <a:p>
            <a:r>
              <a:rPr lang="en-US" sz="2000" dirty="0" smtClean="0"/>
              <a:t>By 1475, printing presses operated in England, France, Germany, Italy, and several other European nations.</a:t>
            </a:r>
          </a:p>
          <a:p>
            <a:r>
              <a:rPr lang="en-US" sz="2000" dirty="0" smtClean="0"/>
              <a:t>Many books were printed and these books helped spread new humanist ideas to a large audience.</a:t>
            </a:r>
          </a:p>
          <a:p>
            <a:r>
              <a:rPr lang="en-US" sz="2000" dirty="0" smtClean="0"/>
              <a:t>The printing press had an important impact on spreading the ideas of the Renaissance... And our next unit!</a:t>
            </a:r>
            <a:endParaRPr lang="en-US" sz="2000" dirty="0"/>
          </a:p>
        </p:txBody>
      </p:sp>
      <p:pic>
        <p:nvPicPr>
          <p:cNvPr id="9" name="Picture 3" descr="C:\Users\hahecht\Desktop\CaxtonPri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61" y="2590800"/>
            <a:ext cx="464574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humanist ideas of the Renaissance spread:</a:t>
            </a:r>
          </a:p>
        </p:txBody>
      </p:sp>
      <p:pic>
        <p:nvPicPr>
          <p:cNvPr id="8" name="Picture 2" descr="C:\Users\hahecht\Desktop\italy%20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3832"/>
            <a:ext cx="4112110" cy="47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humanist ideas of the Renaissance spread:</a:t>
            </a:r>
          </a:p>
          <a:p>
            <a:pPr lvl="2"/>
            <a:r>
              <a:rPr lang="en-US" dirty="0" smtClean="0"/>
              <a:t>Via trade routes through Europe</a:t>
            </a:r>
          </a:p>
        </p:txBody>
      </p:sp>
      <p:pic>
        <p:nvPicPr>
          <p:cNvPr id="8" name="Picture 2" descr="C:\Users\hahecht\Desktop\Rhon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5985"/>
            <a:ext cx="4038600" cy="35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The Renaissance Spreads North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SOL WHII.3c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the… printing press.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humanist ideas of the Renaissance spread:</a:t>
            </a:r>
          </a:p>
          <a:p>
            <a:pPr lvl="2"/>
            <a:r>
              <a:rPr lang="en-US" dirty="0" smtClean="0"/>
              <a:t>Via trade routes through Europe</a:t>
            </a:r>
          </a:p>
          <a:p>
            <a:pPr lvl="2"/>
            <a:r>
              <a:rPr lang="en-US" dirty="0" smtClean="0"/>
              <a:t>Northern European students shared knowledge learned in Italy</a:t>
            </a:r>
          </a:p>
        </p:txBody>
      </p:sp>
      <p:pic>
        <p:nvPicPr>
          <p:cNvPr id="8" name="Picture 2" descr="C:\Users\hahecht\Desktop\SuperStock_900-32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0438"/>
            <a:ext cx="4038600" cy="29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humanist ideas of the Renaissance spread:</a:t>
            </a:r>
          </a:p>
          <a:p>
            <a:pPr lvl="2"/>
            <a:r>
              <a:rPr lang="en-US" dirty="0" smtClean="0"/>
              <a:t>Via trade routes through Europe</a:t>
            </a:r>
          </a:p>
          <a:p>
            <a:pPr lvl="2"/>
            <a:r>
              <a:rPr lang="en-US" dirty="0" smtClean="0"/>
              <a:t>Northern European students shared knowledge learned in Italy</a:t>
            </a:r>
          </a:p>
          <a:p>
            <a:r>
              <a:rPr lang="en-US" sz="2400" dirty="0" smtClean="0"/>
              <a:t>The printing press played a role in spreading humanist ideas.</a:t>
            </a:r>
          </a:p>
        </p:txBody>
      </p:sp>
      <p:pic>
        <p:nvPicPr>
          <p:cNvPr id="8" name="Picture 2" descr="C:\Users\hahecht\Desktop\printer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1088"/>
            <a:ext cx="4038600" cy="27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humanist ideas of the Renaissance spread:</a:t>
            </a:r>
          </a:p>
          <a:p>
            <a:pPr lvl="2"/>
            <a:r>
              <a:rPr lang="en-US" dirty="0" smtClean="0"/>
              <a:t>Via trade routes through Europe</a:t>
            </a:r>
          </a:p>
          <a:p>
            <a:pPr lvl="2"/>
            <a:r>
              <a:rPr lang="en-US" dirty="0" smtClean="0"/>
              <a:t>Northern European students shared knowledge learned in Italy</a:t>
            </a:r>
          </a:p>
          <a:p>
            <a:r>
              <a:rPr lang="en-US" sz="2400" dirty="0" smtClean="0"/>
              <a:t>The printing press played a role in spreading humanist ideas.</a:t>
            </a:r>
          </a:p>
          <a:p>
            <a:pPr lvl="2"/>
            <a:r>
              <a:rPr lang="en-US" dirty="0" smtClean="0"/>
              <a:t>More books could be printed to more places</a:t>
            </a:r>
          </a:p>
        </p:txBody>
      </p:sp>
      <p:pic>
        <p:nvPicPr>
          <p:cNvPr id="8" name="Picture 2" descr="C:\Users\hahecht\Desktop\time_printingpr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86819"/>
            <a:ext cx="3333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humanist ideas of the Renaissance spread:</a:t>
            </a:r>
          </a:p>
          <a:p>
            <a:pPr lvl="2"/>
            <a:r>
              <a:rPr lang="en-US" dirty="0" smtClean="0"/>
              <a:t>Via trade routes through Europe</a:t>
            </a:r>
          </a:p>
          <a:p>
            <a:pPr lvl="2"/>
            <a:r>
              <a:rPr lang="en-US" dirty="0" smtClean="0"/>
              <a:t>Northern European students shared knowledge learned in Italy</a:t>
            </a:r>
          </a:p>
          <a:p>
            <a:r>
              <a:rPr lang="en-US" sz="2400" dirty="0" smtClean="0"/>
              <a:t>The printing press played a role in spreading humanist ideas.</a:t>
            </a:r>
          </a:p>
          <a:p>
            <a:pPr lvl="2"/>
            <a:r>
              <a:rPr lang="en-US" dirty="0" smtClean="0"/>
              <a:t>More books could be printed to more places</a:t>
            </a:r>
          </a:p>
          <a:p>
            <a:pPr lvl="2"/>
            <a:r>
              <a:rPr lang="en-US" dirty="0" smtClean="0"/>
              <a:t>Literacy rate rose</a:t>
            </a:r>
          </a:p>
        </p:txBody>
      </p:sp>
      <p:pic>
        <p:nvPicPr>
          <p:cNvPr id="8" name="Picture 2" descr="C:\Users\hahecht\Desktop\CaxtonPri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13" y="2514600"/>
            <a:ext cx="464574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Question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6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(Your</a:t>
                      </a:r>
                      <a:r>
                        <a:rPr lang="en-US" baseline="0" dirty="0" smtClean="0"/>
                        <a:t> Name)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Today’s 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Come</a:t>
                      </a:r>
                      <a:r>
                        <a:rPr lang="en-US" baseline="0" dirty="0" smtClean="0"/>
                        <a:t> up with at least one question…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a. On</a:t>
                      </a:r>
                      <a:r>
                        <a:rPr lang="en-US" baseline="0" dirty="0" smtClean="0"/>
                        <a:t> something you are still confused about </a:t>
                      </a:r>
                      <a:r>
                        <a:rPr lang="en-US" b="1" baseline="0" dirty="0" smtClean="0"/>
                        <a:t>today’s</a:t>
                      </a:r>
                      <a:r>
                        <a:rPr lang="en-US" baseline="0" dirty="0" smtClean="0"/>
                        <a:t> lesson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                                  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b.  On something else you would like to know about </a:t>
                      </a:r>
                      <a:r>
                        <a:rPr lang="en-US" b="1" baseline="0" dirty="0" smtClean="0"/>
                        <a:t>today’s</a:t>
                      </a:r>
                      <a:r>
                        <a:rPr lang="en-US" b="0" baseline="0" dirty="0" smtClean="0"/>
                        <a:t> lesson</a:t>
                      </a: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Place it in the orange bucket at the end of class.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Participation Grade!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9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 Spreads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Printing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Traditional passes</a:t>
            </a:r>
          </a:p>
          <a:p>
            <a:r>
              <a:rPr lang="en-US" dirty="0" smtClean="0"/>
              <a:t>Mountain passes through the Alps.</a:t>
            </a:r>
          </a:p>
        </p:txBody>
      </p:sp>
      <p:pic>
        <p:nvPicPr>
          <p:cNvPr id="11" name="Picture 2" descr="C:\Users\hahecht\Desktop\272px-Alpenrelief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49" y="2057400"/>
            <a:ext cx="459500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Traditional passes</a:t>
            </a:r>
            <a:endParaRPr lang="en-US" dirty="0" smtClean="0"/>
          </a:p>
          <a:p>
            <a:r>
              <a:rPr lang="en-US" dirty="0" smtClean="0"/>
              <a:t>Mountain passes through the Alps.</a:t>
            </a:r>
          </a:p>
          <a:p>
            <a:r>
              <a:rPr lang="en-US" dirty="0" smtClean="0"/>
              <a:t>The Danube, </a:t>
            </a:r>
            <a:endParaRPr lang="en-US" dirty="0"/>
          </a:p>
        </p:txBody>
      </p:sp>
      <p:pic>
        <p:nvPicPr>
          <p:cNvPr id="8" name="Picture 2" descr="C:\Users\hahecht\Desktop\Danub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5985"/>
            <a:ext cx="4038600" cy="35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Traditional passes</a:t>
            </a:r>
            <a:endParaRPr lang="en-US" dirty="0" smtClean="0"/>
          </a:p>
          <a:p>
            <a:r>
              <a:rPr lang="en-US" dirty="0" smtClean="0"/>
              <a:t>Mountain passes through the Alps.</a:t>
            </a:r>
          </a:p>
          <a:p>
            <a:r>
              <a:rPr lang="en-US" dirty="0" smtClean="0"/>
              <a:t>The Danube, Rhine, </a:t>
            </a:r>
            <a:endParaRPr lang="en-US" dirty="0"/>
          </a:p>
        </p:txBody>
      </p:sp>
      <p:pic>
        <p:nvPicPr>
          <p:cNvPr id="8" name="Picture 2" descr="C:\Users\hahecht\Desktop\Rhin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5985"/>
            <a:ext cx="4038600" cy="35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Traditional passes</a:t>
            </a:r>
            <a:endParaRPr lang="en-US" dirty="0" smtClean="0"/>
          </a:p>
          <a:p>
            <a:r>
              <a:rPr lang="en-US" dirty="0" smtClean="0"/>
              <a:t>Mountain passes through the Alps.</a:t>
            </a:r>
          </a:p>
          <a:p>
            <a:r>
              <a:rPr lang="en-US" dirty="0" smtClean="0"/>
              <a:t>The Danube, Rhine, and Rhone Rivers run through Northern Europe.</a:t>
            </a:r>
          </a:p>
        </p:txBody>
      </p:sp>
      <p:pic>
        <p:nvPicPr>
          <p:cNvPr id="8" name="Picture 2" descr="C:\Users\hahecht\Desktop\Rhon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5985"/>
            <a:ext cx="4038600" cy="35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Education</a:t>
            </a:r>
          </a:p>
          <a:p>
            <a:r>
              <a:rPr lang="en-US" sz="2400" dirty="0" smtClean="0"/>
              <a:t>Northern European students studied in Italy and brought Renaissance ideas back to Germany, the Netherlands, France, and England.</a:t>
            </a:r>
          </a:p>
        </p:txBody>
      </p:sp>
      <p:pic>
        <p:nvPicPr>
          <p:cNvPr id="8" name="Picture 2" descr="C:\Users\hahecht\Desktop\SuperStock_900-32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0438"/>
            <a:ext cx="4038600" cy="29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Printing-Pres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1262"/>
            <a:ext cx="6553200" cy="68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26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Education</a:t>
            </a:r>
          </a:p>
          <a:p>
            <a:r>
              <a:rPr lang="en-US" sz="2400" dirty="0" smtClean="0"/>
              <a:t>Northern European students studied in Italy and brought Renaissance ideas back to Germany, the Netherlands, France, and England.</a:t>
            </a:r>
          </a:p>
          <a:p>
            <a:r>
              <a:rPr lang="en-US" sz="2400" dirty="0" smtClean="0"/>
              <a:t>Increased trade created new wealth and more people could afford higher education.  Many new universities were established to accomplish this.</a:t>
            </a:r>
            <a:endParaRPr lang="en-US" sz="2400" dirty="0"/>
          </a:p>
        </p:txBody>
      </p:sp>
      <p:pic>
        <p:nvPicPr>
          <p:cNvPr id="8" name="Picture 2" descr="C:\Users\hahecht\Desktop\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1" y="2286000"/>
            <a:ext cx="480568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710</Words>
  <Application>Microsoft Office PowerPoint</Application>
  <PresentationFormat>On-screen Show (4:3)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Do Now:</vt:lpstr>
      <vt:lpstr>Objective: The Renaissance Spreads North</vt:lpstr>
      <vt:lpstr>The Renaissance Spreads North</vt:lpstr>
      <vt:lpstr>Transportation</vt:lpstr>
      <vt:lpstr>Transportation</vt:lpstr>
      <vt:lpstr>Transportation</vt:lpstr>
      <vt:lpstr>Transportation</vt:lpstr>
      <vt:lpstr>Transportation</vt:lpstr>
      <vt:lpstr>Transportation</vt:lpstr>
      <vt:lpstr>Printing Press</vt:lpstr>
      <vt:lpstr>Printing Press</vt:lpstr>
      <vt:lpstr>Printing Press</vt:lpstr>
      <vt:lpstr>Printing Press</vt:lpstr>
      <vt:lpstr>Printing Press</vt:lpstr>
      <vt:lpstr>Printing Press</vt:lpstr>
      <vt:lpstr>Printing Press</vt:lpstr>
      <vt:lpstr>Printing Press</vt:lpstr>
      <vt:lpstr>Conclusion</vt:lpstr>
      <vt:lpstr>Conclusion</vt:lpstr>
      <vt:lpstr>Conclusion</vt:lpstr>
      <vt:lpstr>Conclusion</vt:lpstr>
      <vt:lpstr>Conclusion</vt:lpstr>
      <vt:lpstr>Conclusion</vt:lpstr>
      <vt:lpstr>Exit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Hana A. Hecht (hahecht)</cp:lastModifiedBy>
  <cp:revision>15</cp:revision>
  <dcterms:created xsi:type="dcterms:W3CDTF">2012-07-31T14:47:04Z</dcterms:created>
  <dcterms:modified xsi:type="dcterms:W3CDTF">2015-09-18T13:18:49Z</dcterms:modified>
</cp:coreProperties>
</file>