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9" r:id="rId3"/>
    <p:sldId id="257" r:id="rId4"/>
    <p:sldId id="260" r:id="rId5"/>
    <p:sldId id="292" r:id="rId6"/>
    <p:sldId id="298" r:id="rId7"/>
    <p:sldId id="299" r:id="rId8"/>
    <p:sldId id="300" r:id="rId9"/>
    <p:sldId id="296" r:id="rId10"/>
    <p:sldId id="301" r:id="rId11"/>
    <p:sldId id="305" r:id="rId12"/>
    <p:sldId id="306" r:id="rId13"/>
    <p:sldId id="308" r:id="rId14"/>
    <p:sldId id="307" r:id="rId15"/>
    <p:sldId id="258" r:id="rId16"/>
    <p:sldId id="261" r:id="rId17"/>
    <p:sldId id="273" r:id="rId18"/>
    <p:sldId id="309" r:id="rId19"/>
    <p:sldId id="274" r:id="rId20"/>
    <p:sldId id="310" r:id="rId21"/>
    <p:sldId id="311" r:id="rId22"/>
    <p:sldId id="276" r:id="rId23"/>
    <p:sldId id="312" r:id="rId24"/>
    <p:sldId id="313" r:id="rId25"/>
    <p:sldId id="314" r:id="rId26"/>
    <p:sldId id="282" r:id="rId27"/>
    <p:sldId id="315" r:id="rId28"/>
    <p:sldId id="284" r:id="rId29"/>
    <p:sldId id="316" r:id="rId30"/>
    <p:sldId id="285" r:id="rId31"/>
    <p:sldId id="317" r:id="rId32"/>
    <p:sldId id="318" r:id="rId33"/>
    <p:sldId id="319" r:id="rId34"/>
    <p:sldId id="32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598106B-A8BB-4597-8211-D475852C919C}" type="datetimeFigureOut">
              <a:rPr lang="en-US" smtClean="0"/>
              <a:t>9/25/2015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7079CF6-429D-4C51-A2F2-194E43F70D42}" type="slidenum">
              <a:rPr lang="en-US" smtClean="0"/>
              <a:t>‹#›</a:t>
            </a:fld>
            <a:endParaRPr lang="en-US"/>
          </a:p>
        </p:txBody>
      </p:sp>
    </p:spTree>
    <p:extLst>
      <p:ext uri="{BB962C8B-B14F-4D97-AF65-F5344CB8AC3E}">
        <p14:creationId xmlns:p14="http://schemas.microsoft.com/office/powerpoint/2010/main" val="19744026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C73AE-68C7-484B-8106-84CD513742D0}"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422555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C73AE-68C7-484B-8106-84CD513742D0}"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325286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C73AE-68C7-484B-8106-84CD513742D0}"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309687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C73AE-68C7-484B-8106-84CD513742D0}"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113839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C73AE-68C7-484B-8106-84CD513742D0}" type="datetimeFigureOut">
              <a:rPr lang="en-US" smtClean="0"/>
              <a:t>9/25/2015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86870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C73AE-68C7-484B-8106-84CD513742D0}" type="datetimeFigureOut">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158581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C73AE-68C7-484B-8106-84CD513742D0}" type="datetimeFigureOut">
              <a:rPr lang="en-US" smtClean="0"/>
              <a:t>9/25/2015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266133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C73AE-68C7-484B-8106-84CD513742D0}" type="datetimeFigureOut">
              <a:rPr lang="en-US" smtClean="0"/>
              <a:t>9/25/2015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23024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C73AE-68C7-484B-8106-84CD513742D0}" type="datetimeFigureOut">
              <a:rPr lang="en-US" smtClean="0"/>
              <a:t>9/25/2015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324362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C73AE-68C7-484B-8106-84CD513742D0}" type="datetimeFigureOut">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289621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C73AE-68C7-484B-8106-84CD513742D0}" type="datetimeFigureOut">
              <a:rPr lang="en-US" smtClean="0"/>
              <a:t>9/25/2015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6DA3A-19B4-4BA0-A92E-218CC42E24F8}" type="slidenum">
              <a:rPr lang="en-US" smtClean="0"/>
              <a:t>‹#›</a:t>
            </a:fld>
            <a:endParaRPr lang="en-US"/>
          </a:p>
        </p:txBody>
      </p:sp>
    </p:spTree>
    <p:extLst>
      <p:ext uri="{BB962C8B-B14F-4D97-AF65-F5344CB8AC3E}">
        <p14:creationId xmlns:p14="http://schemas.microsoft.com/office/powerpoint/2010/main" val="389174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C73AE-68C7-484B-8106-84CD513742D0}" type="datetimeFigureOut">
              <a:rPr lang="en-US" smtClean="0"/>
              <a:t>9/25/2015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6DA3A-19B4-4BA0-A92E-218CC42E24F8}" type="slidenum">
              <a:rPr lang="en-US" smtClean="0"/>
              <a:t>‹#›</a:t>
            </a:fld>
            <a:endParaRPr lang="en-US"/>
          </a:p>
        </p:txBody>
      </p:sp>
    </p:spTree>
    <p:extLst>
      <p:ext uri="{BB962C8B-B14F-4D97-AF65-F5344CB8AC3E}">
        <p14:creationId xmlns:p14="http://schemas.microsoft.com/office/powerpoint/2010/main" val="2931940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hyperlink" Target="https://www.youtube.com/watch?v=un2qxIlqLP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a2t3S8jp8w"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75710" y="139111"/>
            <a:ext cx="7772400" cy="775289"/>
          </a:xfrm>
        </p:spPr>
        <p:txBody>
          <a:bodyPr/>
          <a:lstStyle/>
          <a:p>
            <a:r>
              <a:rPr lang="en-US" dirty="0" smtClean="0"/>
              <a:t>Do Now:</a:t>
            </a:r>
            <a:endParaRPr lang="en-US" dirty="0"/>
          </a:p>
        </p:txBody>
      </p:sp>
      <p:sp>
        <p:nvSpPr>
          <p:cNvPr id="3" name="Subtitle 2"/>
          <p:cNvSpPr>
            <a:spLocks noGrp="1"/>
          </p:cNvSpPr>
          <p:nvPr>
            <p:ph type="subTitle" idx="1"/>
          </p:nvPr>
        </p:nvSpPr>
        <p:spPr>
          <a:xfrm>
            <a:off x="0" y="685800"/>
            <a:ext cx="9144000" cy="5867400"/>
          </a:xfrm>
        </p:spPr>
        <p:txBody>
          <a:bodyPr>
            <a:normAutofit/>
          </a:bodyPr>
          <a:lstStyle/>
          <a:p>
            <a:r>
              <a:rPr lang="en-US" sz="2000" dirty="0" smtClean="0">
                <a:solidFill>
                  <a:schemeClr val="tx1"/>
                </a:solidFill>
              </a:rPr>
              <a:t>Grab today’s Agenda 2:1 (Weebly or Out Box).</a:t>
            </a:r>
          </a:p>
          <a:p>
            <a:r>
              <a:rPr lang="en-US" sz="2000" dirty="0" smtClean="0">
                <a:solidFill>
                  <a:schemeClr val="tx1"/>
                </a:solidFill>
              </a:rPr>
              <a:t>Then look at the painting below.  What do you think is going on?  Be prepared to provide evidence of your theory!</a:t>
            </a:r>
          </a:p>
          <a:p>
            <a:endParaRPr lang="en-US" dirty="0" smtClean="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715335"/>
            <a:ext cx="7239000" cy="5142666"/>
          </a:xfrm>
          <a:prstGeom prst="rect">
            <a:avLst/>
          </a:prstGeom>
        </p:spPr>
      </p:pic>
    </p:spTree>
    <p:extLst>
      <p:ext uri="{BB962C8B-B14F-4D97-AF65-F5344CB8AC3E}">
        <p14:creationId xmlns:p14="http://schemas.microsoft.com/office/powerpoint/2010/main" val="105038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Italian Domination of the Church</a:t>
            </a:r>
            <a:endParaRPr lang="en-US" dirty="0"/>
          </a:p>
        </p:txBody>
      </p:sp>
      <p:sp>
        <p:nvSpPr>
          <p:cNvPr id="3" name="Content Placeholder 2"/>
          <p:cNvSpPr>
            <a:spLocks noGrp="1"/>
          </p:cNvSpPr>
          <p:nvPr>
            <p:ph sz="half" idx="1"/>
          </p:nvPr>
        </p:nvSpPr>
        <p:spPr>
          <a:xfrm>
            <a:off x="0" y="1066800"/>
            <a:ext cx="4495800" cy="5486400"/>
          </a:xfrm>
        </p:spPr>
        <p:txBody>
          <a:bodyPr>
            <a:noAutofit/>
          </a:bodyPr>
          <a:lstStyle/>
          <a:p>
            <a:pPr marL="0" indent="0">
              <a:buNone/>
            </a:pPr>
            <a:r>
              <a:rPr lang="en-US" sz="1800" dirty="0" smtClean="0"/>
              <a:t>The Vatican</a:t>
            </a:r>
          </a:p>
          <a:p>
            <a:r>
              <a:rPr lang="en-US" sz="1800" dirty="0" smtClean="0"/>
              <a:t>The Vatican, the center of the Catholic Church, where the pope lives, was in Rome, Italy.  And, if you’ve ever been there or seen pictures of the Vatican…</a:t>
            </a:r>
          </a:p>
        </p:txBody>
      </p:sp>
      <p:pic>
        <p:nvPicPr>
          <p:cNvPr id="8" name="Picture 2" descr="C:\Users\hahecht\Desktop\vatican-city%E2%80%93smallest-country-europe.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83631"/>
            <a:ext cx="4038600" cy="315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580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Italian Domination of the Church</a:t>
            </a:r>
            <a:endParaRPr lang="en-US" dirty="0"/>
          </a:p>
        </p:txBody>
      </p:sp>
      <p:sp>
        <p:nvSpPr>
          <p:cNvPr id="3" name="Content Placeholder 2"/>
          <p:cNvSpPr>
            <a:spLocks noGrp="1"/>
          </p:cNvSpPr>
          <p:nvPr>
            <p:ph sz="half" idx="1"/>
          </p:nvPr>
        </p:nvSpPr>
        <p:spPr>
          <a:xfrm>
            <a:off x="0" y="1066800"/>
            <a:ext cx="4495800" cy="5486400"/>
          </a:xfrm>
        </p:spPr>
        <p:txBody>
          <a:bodyPr>
            <a:noAutofit/>
          </a:bodyPr>
          <a:lstStyle/>
          <a:p>
            <a:pPr marL="0" indent="0">
              <a:buNone/>
            </a:pPr>
            <a:r>
              <a:rPr lang="en-US" sz="1800" dirty="0" smtClean="0"/>
              <a:t>The Vatican</a:t>
            </a:r>
          </a:p>
          <a:p>
            <a:r>
              <a:rPr lang="en-US" sz="1800" dirty="0" smtClean="0"/>
              <a:t>The Vatican, the center of the Catholic Church, where the pope lives, was in Rome, Italy.  And, if you’ve ever been there or seen pictures of the Vatican, it’s gorgeous!</a:t>
            </a:r>
          </a:p>
        </p:txBody>
      </p:sp>
      <p:pic>
        <p:nvPicPr>
          <p:cNvPr id="7" name="Picture 2" descr="C:\Users\hahecht\Desktop\imgVatican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14887" y="2133600"/>
            <a:ext cx="4156746" cy="312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79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Italian Domination of the Church</a:t>
            </a:r>
            <a:endParaRPr lang="en-US" dirty="0"/>
          </a:p>
        </p:txBody>
      </p:sp>
      <p:sp>
        <p:nvSpPr>
          <p:cNvPr id="3" name="Content Placeholder 2"/>
          <p:cNvSpPr>
            <a:spLocks noGrp="1"/>
          </p:cNvSpPr>
          <p:nvPr>
            <p:ph sz="half" idx="1"/>
          </p:nvPr>
        </p:nvSpPr>
        <p:spPr>
          <a:xfrm>
            <a:off x="0" y="1066800"/>
            <a:ext cx="4495800" cy="5486400"/>
          </a:xfrm>
        </p:spPr>
        <p:txBody>
          <a:bodyPr>
            <a:noAutofit/>
          </a:bodyPr>
          <a:lstStyle/>
          <a:p>
            <a:pPr marL="0" indent="0">
              <a:buNone/>
            </a:pPr>
            <a:r>
              <a:rPr lang="en-US" sz="1800" dirty="0" smtClean="0"/>
              <a:t>The Vatican</a:t>
            </a:r>
          </a:p>
          <a:p>
            <a:r>
              <a:rPr lang="en-US" sz="1800" dirty="0" smtClean="0"/>
              <a:t>The Vatican, the center of the Catholic Church, where the pope lives, was in Rome, Italy.  And, if you’ve ever been there or seen pictures of the Vatican, it’s gorgeous!</a:t>
            </a:r>
          </a:p>
          <a:p>
            <a:r>
              <a:rPr lang="en-US" sz="1800" dirty="0" smtClean="0"/>
              <a:t>How much do you think all this costs?  </a:t>
            </a:r>
          </a:p>
        </p:txBody>
      </p:sp>
      <p:pic>
        <p:nvPicPr>
          <p:cNvPr id="7" name="Picture 2" descr="C:\Users\hahecht\Desktop\vatican_ceiling_paintings_x35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18874"/>
            <a:ext cx="4038600" cy="448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364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Italian Domination of the Church</a:t>
            </a:r>
            <a:endParaRPr lang="en-US" dirty="0"/>
          </a:p>
        </p:txBody>
      </p:sp>
      <p:sp>
        <p:nvSpPr>
          <p:cNvPr id="3" name="Content Placeholder 2"/>
          <p:cNvSpPr>
            <a:spLocks noGrp="1"/>
          </p:cNvSpPr>
          <p:nvPr>
            <p:ph sz="half" idx="1"/>
          </p:nvPr>
        </p:nvSpPr>
        <p:spPr>
          <a:xfrm>
            <a:off x="0" y="1066800"/>
            <a:ext cx="4495800" cy="5486400"/>
          </a:xfrm>
        </p:spPr>
        <p:txBody>
          <a:bodyPr>
            <a:noAutofit/>
          </a:bodyPr>
          <a:lstStyle/>
          <a:p>
            <a:pPr marL="0" indent="0">
              <a:buNone/>
            </a:pPr>
            <a:r>
              <a:rPr lang="en-US" sz="1800" dirty="0" smtClean="0"/>
              <a:t>The Vatican</a:t>
            </a:r>
          </a:p>
          <a:p>
            <a:r>
              <a:rPr lang="en-US" sz="1800" dirty="0" smtClean="0"/>
              <a:t>The Vatican, the center of the Catholic Church, where the pope lives, was in Rome, Italy.  And, if you’ve ever been there or seen pictures of the Vatican, it’s gorgeous!</a:t>
            </a:r>
          </a:p>
          <a:p>
            <a:r>
              <a:rPr lang="en-US" sz="1800" dirty="0" smtClean="0"/>
              <a:t>How much do you think all this costs?  A lot!!  But they collected a lot of money, as we just discussed, and most of it went to Italy.  So only the Italians were really benefitting from the wealth of the Church. </a:t>
            </a:r>
          </a:p>
          <a:p>
            <a:r>
              <a:rPr lang="en-US" sz="1800" dirty="0" smtClean="0"/>
              <a:t>This upset much of the nobility outside of Italy, particularly the German and the English.</a:t>
            </a:r>
          </a:p>
        </p:txBody>
      </p:sp>
      <p:pic>
        <p:nvPicPr>
          <p:cNvPr id="7" name="Picture 2" descr="C:\Users\hahecht\Desktop\vatican_ceiling_paintings_x35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18874"/>
            <a:ext cx="4038600" cy="448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2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Italian Domination of the Church</a:t>
            </a:r>
            <a:endParaRPr lang="en-US" dirty="0"/>
          </a:p>
        </p:txBody>
      </p:sp>
      <p:sp>
        <p:nvSpPr>
          <p:cNvPr id="3" name="Content Placeholder 2"/>
          <p:cNvSpPr>
            <a:spLocks noGrp="1"/>
          </p:cNvSpPr>
          <p:nvPr>
            <p:ph sz="half" idx="1"/>
          </p:nvPr>
        </p:nvSpPr>
        <p:spPr>
          <a:xfrm>
            <a:off x="0" y="1066800"/>
            <a:ext cx="4495800" cy="5486400"/>
          </a:xfrm>
        </p:spPr>
        <p:txBody>
          <a:bodyPr>
            <a:noAutofit/>
          </a:bodyPr>
          <a:lstStyle/>
          <a:p>
            <a:pPr marL="0" indent="0">
              <a:buNone/>
            </a:pPr>
            <a:r>
              <a:rPr lang="en-US" sz="1800" dirty="0" smtClean="0"/>
              <a:t>The Vatican</a:t>
            </a:r>
          </a:p>
          <a:p>
            <a:r>
              <a:rPr lang="en-US" sz="1800" dirty="0" smtClean="0"/>
              <a:t>The Vatican, the center of the Catholic Church, where the pope lives, was in Rome, Italy.  And, if you’ve ever been there or seen pictures of the Vatican, it’s gorgeous!</a:t>
            </a:r>
          </a:p>
          <a:p>
            <a:r>
              <a:rPr lang="en-US" sz="1800" dirty="0" smtClean="0"/>
              <a:t>How much do you think all this costs?  A lot!!  But they collected a lot of money, as we just discussed, and most of it went to Italy.  So only the Italians were really benefitting from the wealth of the Church. </a:t>
            </a:r>
          </a:p>
          <a:p>
            <a:r>
              <a:rPr lang="en-US" sz="1800" dirty="0" smtClean="0"/>
              <a:t>This upset much of the nobility outside of Italy, particularly the German and the English.</a:t>
            </a:r>
          </a:p>
          <a:p>
            <a:r>
              <a:rPr lang="en-US" sz="1800" dirty="0" smtClean="0"/>
              <a:t>So if the pope was no longer the center of religious life, what would happen to the money?</a:t>
            </a:r>
          </a:p>
        </p:txBody>
      </p:sp>
      <p:pic>
        <p:nvPicPr>
          <p:cNvPr id="7" name="Picture 2" descr="C:\Users\hahecht\Desktop\sistine.chapel.vatica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199" y="2286000"/>
            <a:ext cx="4425721" cy="290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709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88828" y="1143000"/>
            <a:ext cx="4406972" cy="5410200"/>
          </a:xfrm>
        </p:spPr>
        <p:txBody>
          <a:bodyPr>
            <a:noAutofit/>
          </a:bodyPr>
          <a:lstStyle/>
          <a:p>
            <a:pPr marL="0" indent="0">
              <a:buNone/>
            </a:pPr>
            <a:r>
              <a:rPr lang="en-US" sz="2400" dirty="0" smtClean="0"/>
              <a:t>Authority</a:t>
            </a:r>
          </a:p>
          <a:p>
            <a:r>
              <a:rPr lang="en-US" sz="2400" dirty="0" smtClean="0"/>
              <a:t>For centuries, the Roman Catholic Church had little competition in religious thought and action.</a:t>
            </a:r>
          </a:p>
          <a:p>
            <a:r>
              <a:rPr lang="en-US" sz="2400" dirty="0" smtClean="0"/>
              <a:t>Spoiler:  The Church encounters significant obstacles to their power during the Renaissance.</a:t>
            </a:r>
          </a:p>
          <a:p>
            <a:r>
              <a:rPr lang="en-US" sz="2400" dirty="0" smtClean="0"/>
              <a:t>What were the problems and issues that provoked religious reforms in Western Christianity?</a:t>
            </a:r>
          </a:p>
        </p:txBody>
      </p:sp>
      <p:pic>
        <p:nvPicPr>
          <p:cNvPr id="7" name="Picture 2" descr="C:\Users\hahecht\Desktop\vatica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64592" y="2133600"/>
            <a:ext cx="4470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990600"/>
            <a:ext cx="4858871" cy="5867400"/>
          </a:xfrm>
        </p:spPr>
        <p:txBody>
          <a:bodyPr>
            <a:noAutofit/>
          </a:bodyPr>
          <a:lstStyle/>
          <a:p>
            <a:pPr marL="0" indent="0">
              <a:buNone/>
            </a:pPr>
            <a:r>
              <a:rPr lang="en-US" sz="1600" dirty="0" smtClean="0"/>
              <a:t>Rise to Power</a:t>
            </a:r>
          </a:p>
          <a:p>
            <a:r>
              <a:rPr lang="en-US" sz="1600" dirty="0" smtClean="0"/>
              <a:t>No alternative</a:t>
            </a:r>
          </a:p>
          <a:p>
            <a:pPr lvl="1"/>
            <a:r>
              <a:rPr lang="en-US" sz="1600" dirty="0" smtClean="0"/>
              <a:t>By the start of the 16</a:t>
            </a:r>
            <a:r>
              <a:rPr lang="en-US" sz="1600" baseline="30000" dirty="0" smtClean="0"/>
              <a:t>th</a:t>
            </a:r>
            <a:r>
              <a:rPr lang="en-US" sz="1600" dirty="0" smtClean="0"/>
              <a:t> century, the Catholic Church was very powerful, particularly in Western Europe.  </a:t>
            </a:r>
          </a:p>
          <a:p>
            <a:pPr lvl="1"/>
            <a:r>
              <a:rPr lang="en-US" sz="1600" dirty="0" smtClean="0"/>
              <a:t>It’s a power that has been building up for centuries and relied largely on ignorance and superstition on the part of the populace.</a:t>
            </a:r>
          </a:p>
          <a:p>
            <a:pPr lvl="1"/>
            <a:r>
              <a:rPr lang="en-US" sz="1600" dirty="0" smtClean="0"/>
              <a:t>Remember the purpose of life was to achieve salvation when you die.  So the people would do whatever was needed to reach that goal.  However, only the super-rich and clergy knew how to read so if anyone else had a religious question, they had to completely rely on the super-rich and the clergy.  And the people would have to abide by their answers because they did not know any better.  (The best way to control the people is through religion and fear!)</a:t>
            </a:r>
          </a:p>
          <a:p>
            <a:pPr lvl="1"/>
            <a:r>
              <a:rPr lang="en-US" sz="1600" dirty="0" smtClean="0"/>
              <a:t>People relied completely on the Church to get into heaven.  This gave the clergy an inordinate amount of power.  Keep your clergy happy and you’ll get into heaven!</a:t>
            </a:r>
            <a:endParaRPr lang="en-US" sz="1600" dirty="0"/>
          </a:p>
        </p:txBody>
      </p:sp>
      <p:pic>
        <p:nvPicPr>
          <p:cNvPr id="7" name="Picture 2" descr="C:\Users\hahecht\Desktop\led20zeppelin20stairway20to20heave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2127846"/>
            <a:ext cx="4038600" cy="347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15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1143000"/>
            <a:ext cx="4495800" cy="5410200"/>
          </a:xfrm>
        </p:spPr>
        <p:txBody>
          <a:bodyPr>
            <a:noAutofit/>
          </a:bodyPr>
          <a:lstStyle/>
          <a:p>
            <a:pPr marL="0" indent="0">
              <a:buNone/>
            </a:pPr>
            <a:r>
              <a:rPr lang="en-US" sz="1600" dirty="0" smtClean="0"/>
              <a:t>Rise to Power (continued)</a:t>
            </a:r>
          </a:p>
          <a:p>
            <a:r>
              <a:rPr lang="en-US" sz="1600" dirty="0" smtClean="0"/>
              <a:t>Land</a:t>
            </a:r>
          </a:p>
          <a:p>
            <a:pPr lvl="1"/>
            <a:r>
              <a:rPr lang="en-US" sz="1600" dirty="0" smtClean="0"/>
              <a:t>The purpose of life, including government, is all for the Church and salvation.  To engage in political moves that has no religious value was considered sinful.</a:t>
            </a:r>
          </a:p>
          <a:p>
            <a:pPr lvl="1"/>
            <a:r>
              <a:rPr lang="en-US" sz="1600" dirty="0" smtClean="0"/>
              <a:t>So many “countries” did not spend much time expanding their land because there was not much, if any, religious value to it.</a:t>
            </a:r>
          </a:p>
        </p:txBody>
      </p:sp>
      <p:pic>
        <p:nvPicPr>
          <p:cNvPr id="7" name="Picture 2" descr="C:\Users\hahecht\Desktop\Council_of_Tren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33653"/>
            <a:ext cx="4038600" cy="325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0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1143000"/>
            <a:ext cx="4495800" cy="5410200"/>
          </a:xfrm>
        </p:spPr>
        <p:txBody>
          <a:bodyPr>
            <a:noAutofit/>
          </a:bodyPr>
          <a:lstStyle/>
          <a:p>
            <a:pPr marL="0" indent="0">
              <a:buNone/>
            </a:pPr>
            <a:r>
              <a:rPr lang="en-US" sz="1600" dirty="0" smtClean="0"/>
              <a:t>Rise to Power (continued)</a:t>
            </a:r>
          </a:p>
          <a:p>
            <a:r>
              <a:rPr lang="en-US" sz="1600" dirty="0" smtClean="0"/>
              <a:t>Land</a:t>
            </a:r>
          </a:p>
          <a:p>
            <a:pPr lvl="1"/>
            <a:r>
              <a:rPr lang="en-US" sz="1600" dirty="0" smtClean="0"/>
              <a:t>The purpose of life, including government, is all for the Church and salvation.  To engage in political moves that has no religious value was considered sinful.</a:t>
            </a:r>
          </a:p>
          <a:p>
            <a:pPr lvl="1"/>
            <a:r>
              <a:rPr lang="en-US" sz="1600" dirty="0" smtClean="0"/>
              <a:t>So many “countries” did not spend much time expanding their land because there was not much, if any, religious value to it.</a:t>
            </a:r>
          </a:p>
          <a:p>
            <a:pPr lvl="1"/>
            <a:r>
              <a:rPr lang="en-US" sz="1600" dirty="0" smtClean="0"/>
              <a:t>However, the Church did engage in such behavior because everything they did had a religious purpose.  So by the beginning of the 16</a:t>
            </a:r>
            <a:r>
              <a:rPr lang="en-US" sz="1600" baseline="30000" dirty="0" smtClean="0"/>
              <a:t>th</a:t>
            </a:r>
            <a:r>
              <a:rPr lang="en-US" sz="1600" dirty="0" smtClean="0"/>
              <a:t> century, the Catholic Church owned 1/3 of the land in Europe!</a:t>
            </a:r>
          </a:p>
          <a:p>
            <a:pPr lvl="1"/>
            <a:r>
              <a:rPr lang="en-US" sz="1600" dirty="0" smtClean="0"/>
              <a:t>This began to annoy some of the leaders in Europe as more land for the Church meant less land (and power) for the leaders.</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68327"/>
            <a:ext cx="4038600" cy="2989708"/>
          </a:xfrm>
        </p:spPr>
      </p:pic>
    </p:spTree>
    <p:extLst>
      <p:ext uri="{BB962C8B-B14F-4D97-AF65-F5344CB8AC3E}">
        <p14:creationId xmlns:p14="http://schemas.microsoft.com/office/powerpoint/2010/main" val="269332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1219200"/>
            <a:ext cx="4495800" cy="5334000"/>
          </a:xfrm>
        </p:spPr>
        <p:txBody>
          <a:bodyPr>
            <a:noAutofit/>
          </a:bodyPr>
          <a:lstStyle/>
          <a:p>
            <a:pPr marL="0" indent="0">
              <a:buNone/>
            </a:pPr>
            <a:r>
              <a:rPr lang="en-US" sz="2400" dirty="0" smtClean="0"/>
              <a:t>Obedience</a:t>
            </a:r>
          </a:p>
          <a:p>
            <a:r>
              <a:rPr lang="en-US" sz="2400" dirty="0" smtClean="0"/>
              <a:t>Heresy</a:t>
            </a:r>
          </a:p>
          <a:p>
            <a:pPr lvl="1"/>
            <a:r>
              <a:rPr lang="en-US" sz="2000" dirty="0" smtClean="0"/>
              <a:t>Heresy = ?</a:t>
            </a:r>
          </a:p>
        </p:txBody>
      </p:sp>
      <p:pic>
        <p:nvPicPr>
          <p:cNvPr id="7" name="Picture 2" descr="C:\Users\hahecht\Desktop\exterminatrix of heres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070" y="1600200"/>
            <a:ext cx="381086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75710" y="685800"/>
            <a:ext cx="7772400" cy="1470025"/>
          </a:xfrm>
        </p:spPr>
        <p:txBody>
          <a:bodyPr/>
          <a:lstStyle/>
          <a:p>
            <a:r>
              <a:rPr lang="en-US" dirty="0" smtClean="0"/>
              <a:t>Objective:</a:t>
            </a:r>
            <a:br>
              <a:rPr lang="en-US" dirty="0" smtClean="0"/>
            </a:br>
            <a:r>
              <a:rPr lang="en-US" b="1" dirty="0" smtClean="0"/>
              <a:t>The Church and the Renaissance</a:t>
            </a:r>
            <a:endParaRPr lang="en-US" dirty="0"/>
          </a:p>
        </p:txBody>
      </p:sp>
      <p:sp>
        <p:nvSpPr>
          <p:cNvPr id="3" name="Subtitle 2"/>
          <p:cNvSpPr>
            <a:spLocks noGrp="1"/>
          </p:cNvSpPr>
          <p:nvPr>
            <p:ph type="subTitle" idx="1"/>
          </p:nvPr>
        </p:nvSpPr>
        <p:spPr>
          <a:xfrm>
            <a:off x="533400" y="2286000"/>
            <a:ext cx="8077200" cy="4343400"/>
          </a:xfrm>
        </p:spPr>
        <p:txBody>
          <a:bodyPr>
            <a:normAutofit/>
          </a:bodyPr>
          <a:lstStyle/>
          <a:p>
            <a:r>
              <a:rPr lang="en-US" b="1" dirty="0" smtClean="0">
                <a:solidFill>
                  <a:schemeClr val="tx1"/>
                </a:solidFill>
              </a:rPr>
              <a:t>WHII.3a</a:t>
            </a:r>
          </a:p>
          <a:p>
            <a:r>
              <a:rPr lang="en-US" dirty="0" smtClean="0">
                <a:solidFill>
                  <a:schemeClr val="tx1"/>
                </a:solidFill>
              </a:rPr>
              <a:t>TSWDK of the Reformation in terms of its impact on Western civilization by explaining the effects of the theological, political, and economic differences that emerged, including the views and actions of Martin Luther, John Calvin, Henry VIII, and Elizabeth I.</a:t>
            </a:r>
            <a:endParaRPr lang="en-US" dirty="0">
              <a:solidFill>
                <a:schemeClr val="tx1"/>
              </a:solidFill>
            </a:endParaRPr>
          </a:p>
        </p:txBody>
      </p:sp>
    </p:spTree>
    <p:extLst>
      <p:ext uri="{BB962C8B-B14F-4D97-AF65-F5344CB8AC3E}">
        <p14:creationId xmlns:p14="http://schemas.microsoft.com/office/powerpoint/2010/main" val="2103275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1219200"/>
            <a:ext cx="4495800" cy="5334000"/>
          </a:xfrm>
        </p:spPr>
        <p:txBody>
          <a:bodyPr>
            <a:noAutofit/>
          </a:bodyPr>
          <a:lstStyle/>
          <a:p>
            <a:pPr marL="0" indent="0">
              <a:buNone/>
            </a:pPr>
            <a:r>
              <a:rPr lang="en-US" sz="2400" dirty="0"/>
              <a:t>Obedience</a:t>
            </a:r>
          </a:p>
          <a:p>
            <a:r>
              <a:rPr lang="en-US" sz="2400" dirty="0"/>
              <a:t>Heresy</a:t>
            </a:r>
          </a:p>
          <a:p>
            <a:pPr lvl="1"/>
            <a:r>
              <a:rPr lang="en-US" sz="2000" dirty="0"/>
              <a:t>Heresy = </a:t>
            </a:r>
            <a:r>
              <a:rPr lang="en-US" sz="2000" dirty="0" smtClean="0"/>
              <a:t>any opinions or doctrines at odds with the official position.</a:t>
            </a:r>
          </a:p>
        </p:txBody>
      </p:sp>
      <p:pic>
        <p:nvPicPr>
          <p:cNvPr id="7" name="Picture 2" descr="C:\Users\hahecht\Desktop\exterminatrix of heres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070" y="1600200"/>
            <a:ext cx="381086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35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1219200"/>
            <a:ext cx="4495800" cy="5334000"/>
          </a:xfrm>
        </p:spPr>
        <p:txBody>
          <a:bodyPr>
            <a:noAutofit/>
          </a:bodyPr>
          <a:lstStyle/>
          <a:p>
            <a:pPr marL="0" indent="0">
              <a:buNone/>
            </a:pPr>
            <a:r>
              <a:rPr lang="en-US" sz="2400" dirty="0"/>
              <a:t>Obedience</a:t>
            </a:r>
          </a:p>
          <a:p>
            <a:r>
              <a:rPr lang="en-US" sz="2400" dirty="0"/>
              <a:t>Heresy</a:t>
            </a:r>
          </a:p>
          <a:p>
            <a:pPr lvl="1"/>
            <a:r>
              <a:rPr lang="en-US" sz="2000" dirty="0"/>
              <a:t>Heresy = </a:t>
            </a:r>
            <a:r>
              <a:rPr lang="en-US" sz="2000" dirty="0" smtClean="0"/>
              <a:t>any opinions or doctrines at odds with the official position.</a:t>
            </a:r>
          </a:p>
          <a:p>
            <a:pPr lvl="1"/>
            <a:r>
              <a:rPr lang="en-US" sz="2000" dirty="0" smtClean="0"/>
              <a:t>The Catholic Church jealously guarded its position and anybody who was deemed to have gone against the Catholic Church was labeled a heretic and burned at the stake.</a:t>
            </a:r>
          </a:p>
        </p:txBody>
      </p:sp>
      <p:pic>
        <p:nvPicPr>
          <p:cNvPr id="8" name="Picture 2" descr="C:\Users\hahecht\Desktop\Templars_Burnin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14446"/>
            <a:ext cx="4038600" cy="409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51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1143000"/>
            <a:ext cx="5943600" cy="5715000"/>
          </a:xfrm>
        </p:spPr>
        <p:txBody>
          <a:bodyPr>
            <a:noAutofit/>
          </a:bodyPr>
          <a:lstStyle/>
          <a:p>
            <a:pPr marL="0" indent="0">
              <a:buNone/>
            </a:pPr>
            <a:r>
              <a:rPr lang="en-US" sz="1600" dirty="0" smtClean="0"/>
              <a:t>Obedience</a:t>
            </a:r>
          </a:p>
          <a:p>
            <a:r>
              <a:rPr lang="en-US" sz="1600" dirty="0" smtClean="0"/>
              <a:t>Money</a:t>
            </a:r>
          </a:p>
          <a:p>
            <a:pPr lvl="1"/>
            <a:r>
              <a:rPr lang="en-US" sz="1600" dirty="0" smtClean="0"/>
              <a:t>Money is the fuel of power!</a:t>
            </a:r>
          </a:p>
          <a:p>
            <a:pPr lvl="1"/>
            <a:r>
              <a:rPr lang="en-US" sz="1600" dirty="0" smtClean="0"/>
              <a:t>Church collected money by:</a:t>
            </a:r>
          </a:p>
          <a:p>
            <a:pPr lvl="2"/>
            <a:r>
              <a:rPr lang="en-US" sz="1600" dirty="0" smtClean="0"/>
              <a:t>Life Events (see above)</a:t>
            </a:r>
          </a:p>
        </p:txBody>
      </p:sp>
      <p:pic>
        <p:nvPicPr>
          <p:cNvPr id="7" name="Picture 2" descr="C:\Users\hahecht\Desktop\stacks_scotland_04230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43600" y="2436209"/>
            <a:ext cx="2743200" cy="193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1143000"/>
            <a:ext cx="5943600" cy="5715000"/>
          </a:xfrm>
        </p:spPr>
        <p:txBody>
          <a:bodyPr>
            <a:noAutofit/>
          </a:bodyPr>
          <a:lstStyle/>
          <a:p>
            <a:pPr marL="0" indent="0">
              <a:buNone/>
            </a:pPr>
            <a:r>
              <a:rPr lang="en-US" sz="1600" dirty="0" smtClean="0"/>
              <a:t>Obedience</a:t>
            </a:r>
          </a:p>
          <a:p>
            <a:r>
              <a:rPr lang="en-US" sz="1600" dirty="0" smtClean="0"/>
              <a:t>Money</a:t>
            </a:r>
          </a:p>
          <a:p>
            <a:pPr lvl="1"/>
            <a:r>
              <a:rPr lang="en-US" sz="1600" dirty="0" smtClean="0"/>
              <a:t>Money is the fuel of power!</a:t>
            </a:r>
          </a:p>
          <a:p>
            <a:pPr lvl="1"/>
            <a:r>
              <a:rPr lang="en-US" sz="1600" dirty="0" smtClean="0"/>
              <a:t>Church collected money by:</a:t>
            </a:r>
          </a:p>
          <a:p>
            <a:pPr lvl="2"/>
            <a:r>
              <a:rPr lang="en-US" sz="1600" dirty="0" smtClean="0"/>
              <a:t>Life Events (see above)</a:t>
            </a:r>
          </a:p>
          <a:p>
            <a:pPr lvl="2"/>
            <a:r>
              <a:rPr lang="en-US" sz="1600" dirty="0" smtClean="0"/>
              <a:t>Relics – items officially sanctioned by the Vatican as being nearest to Jesus on Earth.  This could be pieces of straw, hay, white feathers from a dove, pieces of the cross… associated with Jesus.  Most people wanted these holy relics because they saw their purchase as a way of pleasing God, that you would honor Him by spending your money on these items. Thus increasing your chances of getting into heaven.</a:t>
            </a:r>
          </a:p>
        </p:txBody>
      </p:sp>
      <p:pic>
        <p:nvPicPr>
          <p:cNvPr id="8" name="Picture 2" descr="C:\Users\hahecht\Desktop\8760774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43600" y="2011362"/>
            <a:ext cx="27432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64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1143000"/>
            <a:ext cx="5943600" cy="5715000"/>
          </a:xfrm>
        </p:spPr>
        <p:txBody>
          <a:bodyPr>
            <a:noAutofit/>
          </a:bodyPr>
          <a:lstStyle/>
          <a:p>
            <a:pPr marL="0" indent="0">
              <a:buNone/>
            </a:pPr>
            <a:r>
              <a:rPr lang="en-US" sz="1600" dirty="0" smtClean="0"/>
              <a:t>Obedience</a:t>
            </a:r>
          </a:p>
          <a:p>
            <a:r>
              <a:rPr lang="en-US" sz="1600" dirty="0" smtClean="0"/>
              <a:t>Money</a:t>
            </a:r>
          </a:p>
          <a:p>
            <a:pPr lvl="1"/>
            <a:r>
              <a:rPr lang="en-US" sz="1600" dirty="0" smtClean="0"/>
              <a:t>Money is the fuel of power!</a:t>
            </a:r>
          </a:p>
          <a:p>
            <a:pPr lvl="1"/>
            <a:r>
              <a:rPr lang="en-US" sz="1600" dirty="0" smtClean="0"/>
              <a:t>Church collected money by:</a:t>
            </a:r>
          </a:p>
          <a:p>
            <a:pPr lvl="2"/>
            <a:r>
              <a:rPr lang="en-US" sz="1600" dirty="0" smtClean="0"/>
              <a:t>Life Events (see above)</a:t>
            </a:r>
          </a:p>
          <a:p>
            <a:pPr lvl="2"/>
            <a:r>
              <a:rPr lang="en-US" sz="1600" dirty="0" smtClean="0"/>
              <a:t>Relics – items officially sanctioned by the Vatican as being nearest to Jesus on Earth.  This could be pieces of straw, hay, white feathers from a dove, pieces of the cross… associated with Jesus.  Most people wanted these holy relics because they saw their purchase as a way of pleasing God, that you would honor Him by spending your money on these items. Thus increasing your chances of getting into heaven.</a:t>
            </a:r>
          </a:p>
          <a:p>
            <a:pPr lvl="2"/>
            <a:r>
              <a:rPr lang="en-US" sz="1600" dirty="0" smtClean="0"/>
              <a:t>Pilgrimages – trips to a holy place of worship owned by the Catholic Church.  And to prove that you completed the journey, you would buy a badge.</a:t>
            </a:r>
          </a:p>
        </p:txBody>
      </p:sp>
      <p:pic>
        <p:nvPicPr>
          <p:cNvPr id="8" name="Picture 2" descr="C:\Users\hahecht\Desktop\Exotic-Catholic-Pilgrimage-Tours-of-Portugal-Spai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62305" y="3101001"/>
            <a:ext cx="2659664" cy="207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037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Power of the Church</a:t>
            </a:r>
            <a:endParaRPr lang="en-US" dirty="0"/>
          </a:p>
        </p:txBody>
      </p:sp>
      <p:sp>
        <p:nvSpPr>
          <p:cNvPr id="3" name="Content Placeholder 2"/>
          <p:cNvSpPr>
            <a:spLocks noGrp="1"/>
          </p:cNvSpPr>
          <p:nvPr>
            <p:ph sz="half" idx="1"/>
          </p:nvPr>
        </p:nvSpPr>
        <p:spPr>
          <a:xfrm>
            <a:off x="0" y="1143000"/>
            <a:ext cx="5943600" cy="5715000"/>
          </a:xfrm>
        </p:spPr>
        <p:txBody>
          <a:bodyPr>
            <a:noAutofit/>
          </a:bodyPr>
          <a:lstStyle/>
          <a:p>
            <a:pPr marL="0" indent="0">
              <a:buNone/>
            </a:pPr>
            <a:r>
              <a:rPr lang="en-US" sz="1600" dirty="0" smtClean="0"/>
              <a:t>Obedience</a:t>
            </a:r>
          </a:p>
          <a:p>
            <a:r>
              <a:rPr lang="en-US" sz="1600" dirty="0" smtClean="0"/>
              <a:t>Money</a:t>
            </a:r>
          </a:p>
          <a:p>
            <a:pPr lvl="1"/>
            <a:r>
              <a:rPr lang="en-US" sz="1600" dirty="0" smtClean="0"/>
              <a:t>Money is the fuel of power!</a:t>
            </a:r>
          </a:p>
          <a:p>
            <a:pPr lvl="1"/>
            <a:r>
              <a:rPr lang="en-US" sz="1600" dirty="0" smtClean="0"/>
              <a:t>Church collected money by:</a:t>
            </a:r>
          </a:p>
          <a:p>
            <a:pPr lvl="2"/>
            <a:r>
              <a:rPr lang="en-US" sz="1600" dirty="0" smtClean="0"/>
              <a:t>Life Events (see above)</a:t>
            </a:r>
          </a:p>
          <a:p>
            <a:pPr lvl="2"/>
            <a:r>
              <a:rPr lang="en-US" sz="1600" dirty="0" smtClean="0"/>
              <a:t>Relics – items officially sanctioned by the Vatican as being nearest to Jesus on Earth.  This could be pieces of straw, hay, white feathers from a dove, pieces of the cross… associated with Jesus.  Most people wanted these holy relics because they saw their purchase as a way of pleasing God, that you would honor Him by spending your money on these items. Thus increasing your chances of getting into heaven.</a:t>
            </a:r>
          </a:p>
          <a:p>
            <a:pPr lvl="2"/>
            <a:r>
              <a:rPr lang="en-US" sz="1600" dirty="0" smtClean="0"/>
              <a:t>Pilgrimages – trips to a holy place of worship owned by the Catholic Church.  And to prove that you completed the journey, you would buy a badge.</a:t>
            </a:r>
          </a:p>
          <a:p>
            <a:pPr lvl="2"/>
            <a:r>
              <a:rPr lang="en-US" sz="1600" dirty="0" smtClean="0"/>
              <a:t>Indulgences – certificates of pardon for a person’s sins.  These were produced in bulk, pre-signed by the pope, and helped gain access to heaven.  You could even buy indulgences for a dead relative who might be suffering in purgatory and relieve that relative of their sins.</a:t>
            </a:r>
          </a:p>
        </p:txBody>
      </p:sp>
      <p:pic>
        <p:nvPicPr>
          <p:cNvPr id="8" name="Picture 2" descr="C:\Users\hahecht\Desktop\738px-Orthodox_Indulgenc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43600" y="3275013"/>
            <a:ext cx="2628900" cy="21359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70109" y="6096000"/>
            <a:ext cx="1826141" cy="369332"/>
          </a:xfrm>
          <a:prstGeom prst="rect">
            <a:avLst/>
          </a:prstGeom>
          <a:noFill/>
        </p:spPr>
        <p:txBody>
          <a:bodyPr wrap="non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hlinkClick r:id="rId4"/>
              </a:rPr>
              <a:t>Horrible Histories</a:t>
            </a:r>
            <a:endParaRPr lang="en-U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997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Renaissance</a:t>
            </a:r>
            <a:endParaRPr lang="en-US" dirty="0"/>
          </a:p>
        </p:txBody>
      </p:sp>
      <p:sp>
        <p:nvSpPr>
          <p:cNvPr id="3" name="Content Placeholder 2"/>
          <p:cNvSpPr>
            <a:spLocks noGrp="1"/>
          </p:cNvSpPr>
          <p:nvPr>
            <p:ph sz="half" idx="1"/>
          </p:nvPr>
        </p:nvSpPr>
        <p:spPr>
          <a:xfrm>
            <a:off x="457200" y="1600200"/>
            <a:ext cx="4038600" cy="4953000"/>
          </a:xfrm>
        </p:spPr>
        <p:txBody>
          <a:bodyPr>
            <a:noAutofit/>
          </a:bodyPr>
          <a:lstStyle/>
          <a:p>
            <a:pPr marL="0" indent="0">
              <a:buNone/>
            </a:pPr>
            <a:r>
              <a:rPr lang="en-US" sz="2400" dirty="0" smtClean="0"/>
              <a:t>Humanism</a:t>
            </a:r>
          </a:p>
          <a:p>
            <a:r>
              <a:rPr lang="en-US" sz="2400" dirty="0" smtClean="0"/>
              <a:t>Humanists focused on the potential of man and studying the source of things in order to truly understand them.</a:t>
            </a:r>
          </a:p>
        </p:txBody>
      </p:sp>
      <p:pic>
        <p:nvPicPr>
          <p:cNvPr id="7" name="Picture 2" descr="C:\Users\hahecht\Desktop\humanism.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05450" y="2148681"/>
            <a:ext cx="23241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5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Renaissance</a:t>
            </a:r>
            <a:endParaRPr lang="en-US" dirty="0"/>
          </a:p>
        </p:txBody>
      </p:sp>
      <p:sp>
        <p:nvSpPr>
          <p:cNvPr id="3" name="Content Placeholder 2"/>
          <p:cNvSpPr>
            <a:spLocks noGrp="1"/>
          </p:cNvSpPr>
          <p:nvPr>
            <p:ph sz="half" idx="1"/>
          </p:nvPr>
        </p:nvSpPr>
        <p:spPr>
          <a:xfrm>
            <a:off x="457200" y="1600200"/>
            <a:ext cx="4038600" cy="4953000"/>
          </a:xfrm>
        </p:spPr>
        <p:txBody>
          <a:bodyPr>
            <a:noAutofit/>
          </a:bodyPr>
          <a:lstStyle/>
          <a:p>
            <a:pPr marL="0" indent="0">
              <a:buNone/>
            </a:pPr>
            <a:r>
              <a:rPr lang="en-US" sz="2400" dirty="0" smtClean="0"/>
              <a:t>Humanism</a:t>
            </a:r>
          </a:p>
          <a:p>
            <a:r>
              <a:rPr lang="en-US" sz="2400" dirty="0" smtClean="0"/>
              <a:t>Humanists focused on the potential of man and studying the source of things in order to truly understand them.</a:t>
            </a:r>
          </a:p>
          <a:p>
            <a:r>
              <a:rPr lang="en-US" sz="2400" dirty="0" smtClean="0"/>
              <a:t>Humanists, like Erasmus, searched for the truth in things by looking at the source.</a:t>
            </a:r>
            <a:endParaRPr lang="en-US" sz="2000" dirty="0" smtClean="0"/>
          </a:p>
        </p:txBody>
      </p:sp>
      <p:pic>
        <p:nvPicPr>
          <p:cNvPr id="8" name="Picture 2" descr="C:\Users\hahecht\Desktop\Dame-Folly-Speaks-from-In-Praise-of-Folly-Portfolio-of-10-woodcuts-by-Fritz-Eichenber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68275" y="1600200"/>
            <a:ext cx="299845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168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Renaissance</a:t>
            </a:r>
            <a:endParaRPr lang="en-US" dirty="0"/>
          </a:p>
        </p:txBody>
      </p:sp>
      <p:sp>
        <p:nvSpPr>
          <p:cNvPr id="3" name="Content Placeholder 2"/>
          <p:cNvSpPr>
            <a:spLocks noGrp="1"/>
          </p:cNvSpPr>
          <p:nvPr>
            <p:ph sz="half" idx="1"/>
          </p:nvPr>
        </p:nvSpPr>
        <p:spPr>
          <a:xfrm>
            <a:off x="457200" y="1600200"/>
            <a:ext cx="4038600" cy="4953000"/>
          </a:xfrm>
        </p:spPr>
        <p:txBody>
          <a:bodyPr>
            <a:noAutofit/>
          </a:bodyPr>
          <a:lstStyle/>
          <a:p>
            <a:pPr marL="0" indent="0">
              <a:buNone/>
            </a:pPr>
            <a:r>
              <a:rPr lang="en-US" sz="2400" dirty="0" smtClean="0"/>
              <a:t>Religion</a:t>
            </a:r>
          </a:p>
          <a:p>
            <a:r>
              <a:rPr lang="en-US" sz="2000" dirty="0" smtClean="0"/>
              <a:t>By the 16</a:t>
            </a:r>
            <a:r>
              <a:rPr lang="en-US" sz="2000" baseline="30000" dirty="0" smtClean="0"/>
              <a:t>th</a:t>
            </a:r>
            <a:r>
              <a:rPr lang="en-US" sz="2000" dirty="0" smtClean="0"/>
              <a:t> century, Christian humanists sought to apply this new style of scholarship to the study of scriptures in their original language and to return to the first principles of their religion.</a:t>
            </a:r>
          </a:p>
          <a:p>
            <a:r>
              <a:rPr lang="en-US" sz="2000" dirty="0" smtClean="0"/>
              <a:t>This, of course, caused some problems… as we shall soon see!</a:t>
            </a:r>
          </a:p>
        </p:txBody>
      </p:sp>
      <p:pic>
        <p:nvPicPr>
          <p:cNvPr id="7" name="Picture 2" descr="C:\Users\hahecht\Desktop\newberry.bible.1896.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81802"/>
            <a:ext cx="4038600" cy="3162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sz="half" idx="1"/>
          </p:nvPr>
        </p:nvSpPr>
        <p:spPr>
          <a:xfrm>
            <a:off x="152400" y="1143000"/>
            <a:ext cx="4991100" cy="5410200"/>
          </a:xfrm>
        </p:spPr>
        <p:txBody>
          <a:bodyPr>
            <a:noAutofit/>
          </a:bodyPr>
          <a:lstStyle/>
          <a:p>
            <a:r>
              <a:rPr lang="en-US" sz="2400" dirty="0" smtClean="0"/>
              <a:t>For centuries, the Roman Catholic Church had little competition in religious thought and action.</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03164" y="2024621"/>
            <a:ext cx="3383636" cy="3080779"/>
          </a:xfrm>
        </p:spPr>
      </p:pic>
    </p:spTree>
    <p:extLst>
      <p:ext uri="{BB962C8B-B14F-4D97-AF65-F5344CB8AC3E}">
        <p14:creationId xmlns:p14="http://schemas.microsoft.com/office/powerpoint/2010/main" val="2631465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Church and the Renaissance</a:t>
            </a:r>
            <a:endParaRPr lang="en-US" dirty="0"/>
          </a:p>
        </p:txBody>
      </p:sp>
      <p:sp>
        <p:nvSpPr>
          <p:cNvPr id="3" name="Content Placeholder 2"/>
          <p:cNvSpPr>
            <a:spLocks noGrp="1"/>
          </p:cNvSpPr>
          <p:nvPr>
            <p:ph idx="1"/>
          </p:nvPr>
        </p:nvSpPr>
        <p:spPr/>
        <p:txBody>
          <a:bodyPr/>
          <a:lstStyle/>
          <a:p>
            <a:r>
              <a:rPr lang="en-US" dirty="0" smtClean="0"/>
              <a:t>Center of Life</a:t>
            </a:r>
          </a:p>
          <a:p>
            <a:r>
              <a:rPr lang="en-US" dirty="0" smtClean="0"/>
              <a:t>Italian Domination of the Church</a:t>
            </a:r>
          </a:p>
          <a:p>
            <a:r>
              <a:rPr lang="en-US" dirty="0" smtClean="0"/>
              <a:t>The Power of the Church</a:t>
            </a:r>
          </a:p>
          <a:p>
            <a:r>
              <a:rPr lang="en-US" dirty="0" smtClean="0"/>
              <a:t>The Renaissance</a:t>
            </a:r>
            <a:endParaRPr lang="en-US" dirty="0"/>
          </a:p>
        </p:txBody>
      </p:sp>
    </p:spTree>
    <p:extLst>
      <p:ext uri="{BB962C8B-B14F-4D97-AF65-F5344CB8AC3E}">
        <p14:creationId xmlns:p14="http://schemas.microsoft.com/office/powerpoint/2010/main" val="4049430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sz="half" idx="1"/>
          </p:nvPr>
        </p:nvSpPr>
        <p:spPr>
          <a:xfrm>
            <a:off x="152400" y="1143000"/>
            <a:ext cx="4991100" cy="5410200"/>
          </a:xfrm>
        </p:spPr>
        <p:txBody>
          <a:bodyPr>
            <a:noAutofit/>
          </a:bodyPr>
          <a:lstStyle/>
          <a:p>
            <a:r>
              <a:rPr lang="en-US" sz="2400" dirty="0" smtClean="0"/>
              <a:t>For centuries, the Roman Catholic Church had little competition in religious thought and action.</a:t>
            </a:r>
          </a:p>
          <a:p>
            <a:r>
              <a:rPr lang="en-US" sz="2400" dirty="0" smtClean="0"/>
              <a:t>There were conflicts that challenged the authority of the Church in Rome:</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25767"/>
            <a:ext cx="4038600" cy="2274828"/>
          </a:xfrm>
        </p:spPr>
      </p:pic>
    </p:spTree>
    <p:extLst>
      <p:ext uri="{BB962C8B-B14F-4D97-AF65-F5344CB8AC3E}">
        <p14:creationId xmlns:p14="http://schemas.microsoft.com/office/powerpoint/2010/main" val="3652365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sz="half" idx="1"/>
          </p:nvPr>
        </p:nvSpPr>
        <p:spPr>
          <a:xfrm>
            <a:off x="152400" y="1143000"/>
            <a:ext cx="4991100" cy="5410200"/>
          </a:xfrm>
        </p:spPr>
        <p:txBody>
          <a:bodyPr>
            <a:noAutofit/>
          </a:bodyPr>
          <a:lstStyle/>
          <a:p>
            <a:r>
              <a:rPr lang="en-US" sz="2400" dirty="0" smtClean="0"/>
              <a:t>For centuries, the Roman Catholic Church had little competition in religious thought and action.</a:t>
            </a:r>
          </a:p>
          <a:p>
            <a:r>
              <a:rPr lang="en-US" sz="2400" dirty="0" smtClean="0"/>
              <a:t>There were conflicts that challenged the authority of the Church in Rome:</a:t>
            </a:r>
          </a:p>
          <a:p>
            <a:pPr lvl="1"/>
            <a:r>
              <a:rPr lang="en-US" sz="2000" dirty="0" smtClean="0"/>
              <a:t>Merchant wealth challenged the Church’s view of usury</a:t>
            </a:r>
          </a:p>
        </p:txBody>
      </p:sp>
      <p:pic>
        <p:nvPicPr>
          <p:cNvPr id="8" name="Picture 2" descr="C:\Users\hahecht\Desktop\holbeine28094georg-gisze-153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2138013"/>
            <a:ext cx="3048000" cy="3450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49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sz="half" idx="1"/>
          </p:nvPr>
        </p:nvSpPr>
        <p:spPr>
          <a:xfrm>
            <a:off x="152400" y="1143000"/>
            <a:ext cx="4991100" cy="5410200"/>
          </a:xfrm>
        </p:spPr>
        <p:txBody>
          <a:bodyPr>
            <a:noAutofit/>
          </a:bodyPr>
          <a:lstStyle/>
          <a:p>
            <a:r>
              <a:rPr lang="en-US" sz="2400" dirty="0" smtClean="0"/>
              <a:t>For centuries, the Roman Catholic Church had little competition in religious thought and action.</a:t>
            </a:r>
          </a:p>
          <a:p>
            <a:r>
              <a:rPr lang="en-US" sz="2400" dirty="0" smtClean="0"/>
              <a:t>There were conflicts that challenged the authority of the Church in Rome:</a:t>
            </a:r>
          </a:p>
          <a:p>
            <a:pPr lvl="1"/>
            <a:r>
              <a:rPr lang="en-US" sz="2000" dirty="0" smtClean="0"/>
              <a:t>Merchant wealth challenged the Church’s view of usury</a:t>
            </a:r>
          </a:p>
          <a:p>
            <a:pPr lvl="1"/>
            <a:r>
              <a:rPr lang="en-US" sz="2000" dirty="0" smtClean="0"/>
              <a:t>German and English nobility disliked Italian domination of the Church</a:t>
            </a:r>
          </a:p>
        </p:txBody>
      </p:sp>
      <p:pic>
        <p:nvPicPr>
          <p:cNvPr id="7" name="Picture 2" descr="C:\Users\hahecht\Desktop\Renaissance-Costume-00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028" y="1600201"/>
            <a:ext cx="347186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37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sz="half" idx="1"/>
          </p:nvPr>
        </p:nvSpPr>
        <p:spPr>
          <a:xfrm>
            <a:off x="152400" y="1143000"/>
            <a:ext cx="4991100" cy="5410200"/>
          </a:xfrm>
        </p:spPr>
        <p:txBody>
          <a:bodyPr>
            <a:noAutofit/>
          </a:bodyPr>
          <a:lstStyle/>
          <a:p>
            <a:r>
              <a:rPr lang="en-US" sz="2400" dirty="0" smtClean="0"/>
              <a:t>For centuries, the Roman Catholic Church had little competition in religious thought and action.</a:t>
            </a:r>
          </a:p>
          <a:p>
            <a:r>
              <a:rPr lang="en-US" sz="2400" dirty="0" smtClean="0"/>
              <a:t>There were conflicts that challenged the authority of the Church in Rome:</a:t>
            </a:r>
          </a:p>
          <a:p>
            <a:pPr lvl="1"/>
            <a:r>
              <a:rPr lang="en-US" sz="2000" dirty="0" smtClean="0"/>
              <a:t>Merchant wealth challenged the Church’s view of usury</a:t>
            </a:r>
          </a:p>
          <a:p>
            <a:pPr lvl="1"/>
            <a:r>
              <a:rPr lang="en-US" sz="2000" dirty="0" smtClean="0"/>
              <a:t>German and English nobility disliked Italian domination of the Church</a:t>
            </a:r>
          </a:p>
          <a:p>
            <a:pPr lvl="1"/>
            <a:r>
              <a:rPr lang="en-US" sz="2000" dirty="0" smtClean="0"/>
              <a:t>The Church’s great political power and wealth cause conflict</a:t>
            </a:r>
          </a:p>
        </p:txBody>
      </p:sp>
      <p:pic>
        <p:nvPicPr>
          <p:cNvPr id="7" name="Picture 2" descr="C:\Users\hahecht\Desktop\t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43500" y="2607786"/>
            <a:ext cx="3048000" cy="251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181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sz="half" idx="1"/>
          </p:nvPr>
        </p:nvSpPr>
        <p:spPr>
          <a:xfrm>
            <a:off x="152400" y="1143000"/>
            <a:ext cx="4991100" cy="5410200"/>
          </a:xfrm>
        </p:spPr>
        <p:txBody>
          <a:bodyPr>
            <a:noAutofit/>
          </a:bodyPr>
          <a:lstStyle/>
          <a:p>
            <a:r>
              <a:rPr lang="en-US" sz="2400" dirty="0" smtClean="0"/>
              <a:t>For centuries, the Roman Catholic Church had little competition in religious thought and action.</a:t>
            </a:r>
          </a:p>
          <a:p>
            <a:r>
              <a:rPr lang="en-US" sz="2400" dirty="0" smtClean="0"/>
              <a:t>There were conflicts that challenged the authority of the Church in Rome:</a:t>
            </a:r>
          </a:p>
          <a:p>
            <a:pPr lvl="1"/>
            <a:r>
              <a:rPr lang="en-US" sz="2000" dirty="0" smtClean="0"/>
              <a:t>Merchant wealth challenged the Church’s view of usury</a:t>
            </a:r>
          </a:p>
          <a:p>
            <a:pPr lvl="1"/>
            <a:r>
              <a:rPr lang="en-US" sz="2000" dirty="0" smtClean="0"/>
              <a:t>German and English nobility disliked Italian domination of the Church</a:t>
            </a:r>
          </a:p>
          <a:p>
            <a:pPr lvl="1"/>
            <a:r>
              <a:rPr lang="en-US" sz="2000" dirty="0" smtClean="0"/>
              <a:t>The Church’s great political power and wealth cause conflict</a:t>
            </a:r>
          </a:p>
          <a:p>
            <a:pPr lvl="1"/>
            <a:r>
              <a:rPr lang="en-US" sz="2000" dirty="0" smtClean="0"/>
              <a:t>Church corruption and the sale of indulgences were widespread and caused conflict.</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262" y="1958181"/>
            <a:ext cx="3038475" cy="3810000"/>
          </a:xfrm>
        </p:spPr>
      </p:pic>
    </p:spTree>
    <p:extLst>
      <p:ext uri="{BB962C8B-B14F-4D97-AF65-F5344CB8AC3E}">
        <p14:creationId xmlns:p14="http://schemas.microsoft.com/office/powerpoint/2010/main" val="79138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Center of Life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It’s all about the Church!</a:t>
            </a:r>
          </a:p>
          <a:p>
            <a:r>
              <a:rPr lang="en-US" dirty="0" smtClean="0">
                <a:hlinkClick r:id="rId3"/>
              </a:rPr>
              <a:t>Religion in Medieval Europe</a:t>
            </a:r>
            <a:endParaRPr lang="en-US" dirty="0" smtClean="0"/>
          </a:p>
          <a:p>
            <a:r>
              <a:rPr lang="en-US" dirty="0" smtClean="0"/>
              <a:t>Life and death was thoroughly entrenched in the church, especially if you wanted to go to heaven and attain salvation.</a:t>
            </a:r>
          </a:p>
          <a:p>
            <a:r>
              <a:rPr lang="en-US" dirty="0" smtClean="0"/>
              <a:t>The Church was the center of life.  But what if that was no longer the case?</a:t>
            </a:r>
          </a:p>
        </p:txBody>
      </p:sp>
    </p:spTree>
    <p:extLst>
      <p:ext uri="{BB962C8B-B14F-4D97-AF65-F5344CB8AC3E}">
        <p14:creationId xmlns:p14="http://schemas.microsoft.com/office/powerpoint/2010/main" val="8166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Center of Life</a:t>
            </a:r>
            <a:endParaRPr lang="en-US" dirty="0"/>
          </a:p>
        </p:txBody>
      </p:sp>
      <p:sp>
        <p:nvSpPr>
          <p:cNvPr id="3" name="Content Placeholder 2"/>
          <p:cNvSpPr>
            <a:spLocks noGrp="1"/>
          </p:cNvSpPr>
          <p:nvPr>
            <p:ph sz="half" idx="1"/>
          </p:nvPr>
        </p:nvSpPr>
        <p:spPr>
          <a:xfrm>
            <a:off x="152400" y="1066800"/>
            <a:ext cx="4343400" cy="5486400"/>
          </a:xfrm>
        </p:spPr>
        <p:txBody>
          <a:bodyPr>
            <a:noAutofit/>
          </a:bodyPr>
          <a:lstStyle/>
          <a:p>
            <a:pPr marL="0" indent="0">
              <a:buNone/>
            </a:pPr>
            <a:r>
              <a:rPr lang="en-US" sz="1600" dirty="0" smtClean="0"/>
              <a:t>Life and Death</a:t>
            </a:r>
          </a:p>
          <a:p>
            <a:r>
              <a:rPr lang="en-US" sz="1600" dirty="0" smtClean="0"/>
              <a:t>A child born had to be baptized.  A non-baptized child could not get into heaven.  And of course this had a fee.</a:t>
            </a:r>
          </a:p>
        </p:txBody>
      </p:sp>
      <p:pic>
        <p:nvPicPr>
          <p:cNvPr id="7" name="Picture 2" descr="C:\Users\hahecht\Desktop\baptisma catholic righ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613265"/>
            <a:ext cx="4038600" cy="449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48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Center of Life</a:t>
            </a:r>
            <a:endParaRPr lang="en-US" dirty="0"/>
          </a:p>
        </p:txBody>
      </p:sp>
      <p:sp>
        <p:nvSpPr>
          <p:cNvPr id="3" name="Content Placeholder 2"/>
          <p:cNvSpPr>
            <a:spLocks noGrp="1"/>
          </p:cNvSpPr>
          <p:nvPr>
            <p:ph sz="half" idx="1"/>
          </p:nvPr>
        </p:nvSpPr>
        <p:spPr>
          <a:xfrm>
            <a:off x="152400" y="1066800"/>
            <a:ext cx="4343400" cy="5486400"/>
          </a:xfrm>
        </p:spPr>
        <p:txBody>
          <a:bodyPr>
            <a:noAutofit/>
          </a:bodyPr>
          <a:lstStyle/>
          <a:p>
            <a:pPr marL="0" indent="0">
              <a:buNone/>
            </a:pPr>
            <a:r>
              <a:rPr lang="en-US" sz="1600" dirty="0" smtClean="0"/>
              <a:t>Life and Death</a:t>
            </a:r>
          </a:p>
          <a:p>
            <a:r>
              <a:rPr lang="en-US" sz="1600" dirty="0" smtClean="0"/>
              <a:t>A child born had to be baptized.  A non-baptized child could not get into heaven.  And of course this had a fee.</a:t>
            </a:r>
          </a:p>
          <a:p>
            <a:r>
              <a:rPr lang="en-US" sz="1600" dirty="0" smtClean="0"/>
              <a:t>Marriages were done through the Church, or the marriage was not recognized.  Children born in marriages not recognized by the Church cannot get into heaven.  This too had a fee.</a:t>
            </a:r>
          </a:p>
        </p:txBody>
      </p:sp>
      <p:pic>
        <p:nvPicPr>
          <p:cNvPr id="8" name="Picture 2" descr="C:\Users\hahecht\Desktop\235700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068686"/>
            <a:ext cx="4038600" cy="358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43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Center of Life</a:t>
            </a:r>
            <a:endParaRPr lang="en-US" dirty="0"/>
          </a:p>
        </p:txBody>
      </p:sp>
      <p:sp>
        <p:nvSpPr>
          <p:cNvPr id="3" name="Content Placeholder 2"/>
          <p:cNvSpPr>
            <a:spLocks noGrp="1"/>
          </p:cNvSpPr>
          <p:nvPr>
            <p:ph sz="half" idx="1"/>
          </p:nvPr>
        </p:nvSpPr>
        <p:spPr>
          <a:xfrm>
            <a:off x="152400" y="1066800"/>
            <a:ext cx="4343400" cy="5486400"/>
          </a:xfrm>
        </p:spPr>
        <p:txBody>
          <a:bodyPr>
            <a:noAutofit/>
          </a:bodyPr>
          <a:lstStyle/>
          <a:p>
            <a:pPr marL="0" indent="0">
              <a:buNone/>
            </a:pPr>
            <a:r>
              <a:rPr lang="en-US" sz="1600" dirty="0" smtClean="0"/>
              <a:t>Life and Death</a:t>
            </a:r>
          </a:p>
          <a:p>
            <a:r>
              <a:rPr lang="en-US" sz="1600" dirty="0" smtClean="0"/>
              <a:t>A child born had to be baptized.  A non-baptized child could not get into heaven.  And of course this had a fee.</a:t>
            </a:r>
          </a:p>
          <a:p>
            <a:r>
              <a:rPr lang="en-US" sz="1600" dirty="0" smtClean="0"/>
              <a:t>Marriages were done through the Church, or the marriage was not recognized.  Children born in marriages not recognized by the Church cannot get into heaven.  This too had a fee.</a:t>
            </a:r>
          </a:p>
          <a:p>
            <a:r>
              <a:rPr lang="en-US" sz="1600" dirty="0" smtClean="0"/>
              <a:t>Those hoping to achieve salvation had to be buried in holy ground, by the Church.  This was not free!</a:t>
            </a:r>
          </a:p>
        </p:txBody>
      </p:sp>
      <p:pic>
        <p:nvPicPr>
          <p:cNvPr id="8" name="Picture 2" descr="C:\Users\hahecht\Desktop\292031_full_1024x747.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9585" y="2391829"/>
            <a:ext cx="4035829" cy="294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41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Center of Life</a:t>
            </a:r>
            <a:endParaRPr lang="en-US" dirty="0"/>
          </a:p>
        </p:txBody>
      </p:sp>
      <p:sp>
        <p:nvSpPr>
          <p:cNvPr id="3" name="Content Placeholder 2"/>
          <p:cNvSpPr>
            <a:spLocks noGrp="1"/>
          </p:cNvSpPr>
          <p:nvPr>
            <p:ph sz="half" idx="1"/>
          </p:nvPr>
        </p:nvSpPr>
        <p:spPr>
          <a:xfrm>
            <a:off x="152400" y="1066800"/>
            <a:ext cx="4343400" cy="5486400"/>
          </a:xfrm>
        </p:spPr>
        <p:txBody>
          <a:bodyPr>
            <a:noAutofit/>
          </a:bodyPr>
          <a:lstStyle/>
          <a:p>
            <a:pPr marL="0" indent="0">
              <a:buNone/>
            </a:pPr>
            <a:r>
              <a:rPr lang="en-US" sz="1600" dirty="0" smtClean="0"/>
              <a:t>Life and Death</a:t>
            </a:r>
          </a:p>
          <a:p>
            <a:r>
              <a:rPr lang="en-US" sz="1600" dirty="0" smtClean="0"/>
              <a:t>A child born had to be baptized.  A non-baptized child could not get into heaven.  And of course this had a fee.</a:t>
            </a:r>
          </a:p>
          <a:p>
            <a:r>
              <a:rPr lang="en-US" sz="1600" dirty="0" smtClean="0"/>
              <a:t>Marriages were done through the Church, or the marriage was not recognized.  Children born in marriages not recognized by the Church cannot get into heaven.  This too had a fee.</a:t>
            </a:r>
          </a:p>
          <a:p>
            <a:r>
              <a:rPr lang="en-US" sz="1600" dirty="0" smtClean="0"/>
              <a:t>Those hoping to achieve salvation had to be buried in holy ground, by the Church.  This was not free!</a:t>
            </a:r>
          </a:p>
          <a:p>
            <a:r>
              <a:rPr lang="en-US" sz="1600" dirty="0" smtClean="0"/>
              <a:t>And then there was the collection plate at church – God would see you if you didn’t give some money to charity and this would endanger your entry into heaven!</a:t>
            </a:r>
          </a:p>
          <a:p>
            <a:r>
              <a:rPr lang="en-US" sz="1600" dirty="0" smtClean="0"/>
              <a:t>So there was a strong relationship between people and church, which of course, was intertwined with money.  Is there any wonder that the Church became so wealthy and powerful?!</a:t>
            </a:r>
          </a:p>
        </p:txBody>
      </p:sp>
      <p:pic>
        <p:nvPicPr>
          <p:cNvPr id="8" name="Picture 2" descr="C:\Users\hahecht\Desktop\2_hagia_sofia_belulro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048967"/>
            <a:ext cx="4038600" cy="362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43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DB_ChurchHierarchy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03820" y="-4354"/>
            <a:ext cx="611618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Center of Life</a:t>
            </a:r>
            <a:endParaRPr lang="en-US" dirty="0"/>
          </a:p>
        </p:txBody>
      </p:sp>
      <p:sp>
        <p:nvSpPr>
          <p:cNvPr id="3" name="Content Placeholder 2"/>
          <p:cNvSpPr>
            <a:spLocks noGrp="1"/>
          </p:cNvSpPr>
          <p:nvPr>
            <p:ph sz="half" idx="1"/>
          </p:nvPr>
        </p:nvSpPr>
        <p:spPr>
          <a:xfrm>
            <a:off x="0" y="1066800"/>
            <a:ext cx="4648200" cy="5486400"/>
          </a:xfrm>
        </p:spPr>
        <p:txBody>
          <a:bodyPr>
            <a:noAutofit/>
          </a:bodyPr>
          <a:lstStyle/>
          <a:p>
            <a:pPr marL="0" indent="0">
              <a:buNone/>
            </a:pPr>
            <a:r>
              <a:rPr lang="en-US" sz="1800" dirty="0" smtClean="0"/>
              <a:t>Life and Death (continued)</a:t>
            </a:r>
          </a:p>
          <a:p>
            <a:r>
              <a:rPr lang="en-US" sz="1800" dirty="0" smtClean="0"/>
              <a:t>Usury</a:t>
            </a:r>
          </a:p>
          <a:p>
            <a:pPr lvl="1"/>
            <a:r>
              <a:rPr lang="en-US" sz="1800" dirty="0"/>
              <a:t>The lending of money with high interest</a:t>
            </a:r>
          </a:p>
          <a:p>
            <a:pPr lvl="1"/>
            <a:r>
              <a:rPr lang="en-US" sz="1800" dirty="0"/>
              <a:t>The Church was involved in every aspect of life between birth and death, including business.  For example, the Church did not permit usury.</a:t>
            </a:r>
          </a:p>
          <a:p>
            <a:pPr lvl="1"/>
            <a:r>
              <a:rPr lang="en-US" sz="1800" dirty="0"/>
              <a:t>One Christian was not allowed to lend money to another Christian with high interest (which made the business of money lending not very profitable).</a:t>
            </a:r>
          </a:p>
          <a:p>
            <a:pPr lvl="1"/>
            <a:r>
              <a:rPr lang="en-US" sz="1800" dirty="0"/>
              <a:t>The merchant wealth did not like the Church’s view on usury because it made borrowing money for business difficult</a:t>
            </a:r>
            <a:r>
              <a:rPr lang="en-US" sz="1800" dirty="0" smtClean="0"/>
              <a:t>.</a:t>
            </a:r>
          </a:p>
          <a:p>
            <a:r>
              <a:rPr lang="en-US" sz="1800" dirty="0" smtClean="0"/>
              <a:t>The Church was everywhere.  What would happen if the Church did not control every aspect of life?  What would happen to the life and death of the people?</a:t>
            </a:r>
          </a:p>
        </p:txBody>
      </p:sp>
      <p:pic>
        <p:nvPicPr>
          <p:cNvPr id="7" name="Picture 2" descr="C:\Users\hahecht\Desktop\0604MoneyMe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23331"/>
            <a:ext cx="4038600" cy="24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9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2330</Words>
  <Application>Microsoft Office PowerPoint</Application>
  <PresentationFormat>On-screen Show (4:3)</PresentationFormat>
  <Paragraphs>170</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Do Now:</vt:lpstr>
      <vt:lpstr>Objective: The Church and the Renaissance</vt:lpstr>
      <vt:lpstr>The Church and the Renaissance</vt:lpstr>
      <vt:lpstr>Center of Life</vt:lpstr>
      <vt:lpstr>Center of Life</vt:lpstr>
      <vt:lpstr>Center of Life</vt:lpstr>
      <vt:lpstr>Center of Life</vt:lpstr>
      <vt:lpstr>Center of Life</vt:lpstr>
      <vt:lpstr>Center of Life</vt:lpstr>
      <vt:lpstr>Italian Domination of the Church</vt:lpstr>
      <vt:lpstr>Italian Domination of the Church</vt:lpstr>
      <vt:lpstr>Italian Domination of the Church</vt:lpstr>
      <vt:lpstr>Italian Domination of the Church</vt:lpstr>
      <vt:lpstr>Italian Domination of the Church</vt:lpstr>
      <vt:lpstr>The Power of the Church</vt:lpstr>
      <vt:lpstr>The Power of the Church</vt:lpstr>
      <vt:lpstr>The Power of the Church</vt:lpstr>
      <vt:lpstr>The Power of the Church</vt:lpstr>
      <vt:lpstr>The Power of the Church</vt:lpstr>
      <vt:lpstr>The Power of the Church</vt:lpstr>
      <vt:lpstr>The Power of the Church</vt:lpstr>
      <vt:lpstr>The Power of the Church</vt:lpstr>
      <vt:lpstr>The Power of the Church</vt:lpstr>
      <vt:lpstr>The Power of the Church</vt:lpstr>
      <vt:lpstr>The Power of the Church</vt:lpstr>
      <vt:lpstr>The Renaissance</vt:lpstr>
      <vt:lpstr>The Renaissance</vt:lpstr>
      <vt:lpstr>The Renaissance</vt:lpstr>
      <vt:lpstr>Conclusion</vt:lpstr>
      <vt:lpstr>Conclusion</vt:lpstr>
      <vt:lpstr>Conclusion</vt:lpstr>
      <vt:lpstr>Conclusion</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Name</dc:creator>
  <cp:lastModifiedBy>Hana A. Hecht (hahecht)</cp:lastModifiedBy>
  <cp:revision>27</cp:revision>
  <cp:lastPrinted>2013-09-24T13:47:14Z</cp:lastPrinted>
  <dcterms:created xsi:type="dcterms:W3CDTF">2012-09-19T00:52:48Z</dcterms:created>
  <dcterms:modified xsi:type="dcterms:W3CDTF">2015-09-25T16:15:19Z</dcterms:modified>
</cp:coreProperties>
</file>