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56"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80" autoAdjust="0"/>
    <p:restoredTop sz="94660"/>
  </p:normalViewPr>
  <p:slideViewPr>
    <p:cSldViewPr snapToGrid="0">
      <p:cViewPr varScale="1">
        <p:scale>
          <a:sx n="58" d="100"/>
          <a:sy n="58" d="100"/>
        </p:scale>
        <p:origin x="6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1941B3-71B0-4C31-933E-F5691B4AF42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244652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941B3-71B0-4C31-933E-F5691B4AF42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361207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941B3-71B0-4C31-933E-F5691B4AF42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384638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941B3-71B0-4C31-933E-F5691B4AF42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10586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941B3-71B0-4C31-933E-F5691B4AF42E}"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85772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1941B3-71B0-4C31-933E-F5691B4AF42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175089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1941B3-71B0-4C31-933E-F5691B4AF42E}"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357329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941B3-71B0-4C31-933E-F5691B4AF42E}"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39530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941B3-71B0-4C31-933E-F5691B4AF42E}"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300579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941B3-71B0-4C31-933E-F5691B4AF42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80904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941B3-71B0-4C31-933E-F5691B4AF42E}"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57C091-0AA5-4FF9-B291-002FC08D2A77}" type="slidenum">
              <a:rPr lang="en-US" smtClean="0"/>
              <a:t>‹#›</a:t>
            </a:fld>
            <a:endParaRPr lang="en-US"/>
          </a:p>
        </p:txBody>
      </p:sp>
    </p:spTree>
    <p:extLst>
      <p:ext uri="{BB962C8B-B14F-4D97-AF65-F5344CB8AC3E}">
        <p14:creationId xmlns:p14="http://schemas.microsoft.com/office/powerpoint/2010/main" val="211754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941B3-71B0-4C31-933E-F5691B4AF42E}" type="datetimeFigureOut">
              <a:rPr lang="en-US" smtClean="0"/>
              <a:t>9/29/2015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7C091-0AA5-4FF9-B291-002FC08D2A77}" type="slidenum">
              <a:rPr lang="en-US" smtClean="0"/>
              <a:t>‹#›</a:t>
            </a:fld>
            <a:endParaRPr lang="en-US"/>
          </a:p>
        </p:txBody>
      </p:sp>
    </p:spTree>
    <p:extLst>
      <p:ext uri="{BB962C8B-B14F-4D97-AF65-F5344CB8AC3E}">
        <p14:creationId xmlns:p14="http://schemas.microsoft.com/office/powerpoint/2010/main" val="90997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ctrTitle"/>
          </p:nvPr>
        </p:nvSpPr>
        <p:spPr>
          <a:xfrm>
            <a:off x="1524000" y="1122363"/>
            <a:ext cx="9144000" cy="1392237"/>
          </a:xfrm>
        </p:spPr>
        <p:txBody>
          <a:bodyPr/>
          <a:lstStyle/>
          <a:p>
            <a:r>
              <a:rPr lang="en-US" dirty="0" smtClean="0"/>
              <a:t>Do Now</a:t>
            </a:r>
            <a:endParaRPr lang="en-US" dirty="0"/>
          </a:p>
        </p:txBody>
      </p:sp>
      <p:sp>
        <p:nvSpPr>
          <p:cNvPr id="3" name="Subtitle 2"/>
          <p:cNvSpPr>
            <a:spLocks noGrp="1"/>
          </p:cNvSpPr>
          <p:nvPr>
            <p:ph type="subTitle" idx="1"/>
          </p:nvPr>
        </p:nvSpPr>
        <p:spPr>
          <a:xfrm>
            <a:off x="1295400" y="2514600"/>
            <a:ext cx="9626600" cy="3835400"/>
          </a:xfrm>
        </p:spPr>
        <p:txBody>
          <a:bodyPr>
            <a:normAutofit/>
          </a:bodyPr>
          <a:lstStyle/>
          <a:p>
            <a:r>
              <a:rPr lang="en-US" sz="3600" dirty="0" smtClean="0"/>
              <a:t>Grab today’s Agenda </a:t>
            </a:r>
            <a:r>
              <a:rPr lang="en-US" sz="3600" dirty="0" smtClean="0"/>
              <a:t>(2:2) from your Out Box.</a:t>
            </a:r>
            <a:endParaRPr lang="en-US" sz="3600" dirty="0" smtClean="0"/>
          </a:p>
          <a:p>
            <a:r>
              <a:rPr lang="en-US" sz="3600" dirty="0" smtClean="0"/>
              <a:t>Based on your homework from last night, what is the author’s problem with the Catholic Church?  What is his solution?</a:t>
            </a:r>
            <a:endParaRPr lang="en-US" sz="3600" dirty="0"/>
          </a:p>
        </p:txBody>
      </p:sp>
    </p:spTree>
    <p:extLst>
      <p:ext uri="{BB962C8B-B14F-4D97-AF65-F5344CB8AC3E}">
        <p14:creationId xmlns:p14="http://schemas.microsoft.com/office/powerpoint/2010/main" val="17819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sz="half" idx="1"/>
          </p:nvPr>
        </p:nvSpPr>
        <p:spPr>
          <a:xfrm>
            <a:off x="406400" y="1270000"/>
            <a:ext cx="5613400" cy="5588000"/>
          </a:xfrm>
        </p:spPr>
        <p:txBody>
          <a:bodyPr>
            <a:normAutofit/>
          </a:bodyPr>
          <a:lstStyle/>
          <a:p>
            <a:pPr marL="0" indent="0">
              <a:buNone/>
            </a:pPr>
            <a:r>
              <a:rPr lang="en-US" sz="3600" dirty="0" smtClean="0"/>
              <a:t>Protestant Church</a:t>
            </a:r>
          </a:p>
          <a:p>
            <a:r>
              <a:rPr lang="en-US" sz="3600" dirty="0" smtClean="0"/>
              <a:t>Luther never wanted to leave Roman Catholic Church… just reform it.</a:t>
            </a:r>
          </a:p>
          <a:p>
            <a:r>
              <a:rPr lang="en-US" sz="3600" dirty="0" smtClean="0"/>
              <a:t>1521, Luther was excommunicated by Pope Leo X.</a:t>
            </a:r>
          </a:p>
          <a:p>
            <a:r>
              <a:rPr lang="en-US" sz="3600" dirty="0" smtClean="0"/>
              <a:t>Ideas popular in Germany.</a:t>
            </a:r>
          </a:p>
        </p:txBody>
      </p:sp>
      <p:pic>
        <p:nvPicPr>
          <p:cNvPr id="6" name="Picture 4" descr="C:\Users\hahecht\Desktop\d151018r.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64910" y="2163998"/>
            <a:ext cx="4991551" cy="367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05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sz="half" idx="1"/>
          </p:nvPr>
        </p:nvSpPr>
        <p:spPr>
          <a:xfrm>
            <a:off x="406400" y="1270000"/>
            <a:ext cx="5613400" cy="5588000"/>
          </a:xfrm>
        </p:spPr>
        <p:txBody>
          <a:bodyPr>
            <a:normAutofit/>
          </a:bodyPr>
          <a:lstStyle/>
          <a:p>
            <a:pPr marL="0" indent="0">
              <a:buNone/>
            </a:pPr>
            <a:r>
              <a:rPr lang="en-US" sz="3600" dirty="0" smtClean="0"/>
              <a:t>Protestant Church</a:t>
            </a:r>
          </a:p>
          <a:p>
            <a:r>
              <a:rPr lang="en-US" sz="3600" dirty="0" smtClean="0"/>
              <a:t>Luther never wanted to leave Roman Catholic Church… just reform it.</a:t>
            </a:r>
          </a:p>
          <a:p>
            <a:r>
              <a:rPr lang="en-US" sz="3600" dirty="0" smtClean="0"/>
              <a:t>1521, Luther was excommunicated by Pope Leo X.</a:t>
            </a:r>
          </a:p>
          <a:p>
            <a:r>
              <a:rPr lang="en-US" sz="3600" dirty="0" smtClean="0"/>
              <a:t>Ideas popular in Germany.</a:t>
            </a:r>
          </a:p>
          <a:p>
            <a:r>
              <a:rPr lang="en-US" sz="3600" dirty="0" smtClean="0"/>
              <a:t>Became the Protestant Church (Lutheranism).</a:t>
            </a:r>
            <a:endParaRPr lang="en-US" sz="3600" dirty="0"/>
          </a:p>
        </p:txBody>
      </p:sp>
      <p:pic>
        <p:nvPicPr>
          <p:cNvPr id="6" name="Picture 2" descr="C:\Users\hahecht\Desktop\protestant-church.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97991" y="1690688"/>
            <a:ext cx="4378967" cy="4786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13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idx="1"/>
          </p:nvPr>
        </p:nvSpPr>
        <p:spPr/>
        <p:txBody>
          <a:bodyPr/>
          <a:lstStyle/>
          <a:p>
            <a:pPr marL="0" indent="0">
              <a:buNone/>
            </a:pPr>
            <a:r>
              <a:rPr lang="en-US" dirty="0" smtClean="0"/>
              <a:t>Luther’s Beliefs</a:t>
            </a:r>
          </a:p>
          <a:p>
            <a:r>
              <a:rPr lang="en-US" dirty="0" smtClean="0"/>
              <a:t>Salvation is obtained by faith alone, not works.</a:t>
            </a:r>
          </a:p>
          <a:p>
            <a:r>
              <a:rPr lang="en-US" dirty="0" smtClean="0"/>
              <a:t>Religious truth and authority can only be found in the Bible.</a:t>
            </a:r>
          </a:p>
          <a:p>
            <a:r>
              <a:rPr lang="en-US" dirty="0" smtClean="0"/>
              <a:t>The worship service should be in the language of the people for them to understand.</a:t>
            </a:r>
          </a:p>
          <a:p>
            <a:pPr lvl="1"/>
            <a:r>
              <a:rPr lang="en-US" dirty="0" smtClean="0"/>
              <a:t>To further help Protestantism along, the Bible was printed in vernacular (language of the people) – English, German, and French.</a:t>
            </a:r>
          </a:p>
          <a:p>
            <a:pPr lvl="1"/>
            <a:r>
              <a:rPr lang="en-US" dirty="0" smtClean="0"/>
              <a:t>The Catholic Church still had its Bible in Latin.</a:t>
            </a:r>
            <a:endParaRPr lang="en-US" dirty="0"/>
          </a:p>
        </p:txBody>
      </p:sp>
    </p:spTree>
    <p:extLst>
      <p:ext uri="{BB962C8B-B14F-4D97-AF65-F5344CB8AC3E}">
        <p14:creationId xmlns:p14="http://schemas.microsoft.com/office/powerpoint/2010/main" val="426927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Calvin</a:t>
            </a:r>
            <a:endParaRPr lang="en-US" b="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John Calvin</a:t>
            </a:r>
          </a:p>
          <a:p>
            <a:r>
              <a:rPr lang="en-US" dirty="0" smtClean="0"/>
              <a:t>16</a:t>
            </a:r>
            <a:r>
              <a:rPr lang="en-US" baseline="30000" dirty="0" smtClean="0"/>
              <a:t>th</a:t>
            </a:r>
            <a:r>
              <a:rPr lang="en-US" dirty="0" smtClean="0"/>
              <a:t> century French priest who wanted to reform the Catholic Church.</a:t>
            </a:r>
          </a:p>
          <a:p>
            <a:r>
              <a:rPr lang="en-US" dirty="0" smtClean="0"/>
              <a:t>But France was heavily Catholic and very close to the Pope, so he wasn’t going to get done what he wanted.</a:t>
            </a:r>
          </a:p>
          <a:p>
            <a:r>
              <a:rPr lang="en-US" dirty="0" smtClean="0"/>
              <a:t>Moved to Geneva (Switzerland) to teach own doctrine (similar to Luther’s).</a:t>
            </a:r>
            <a:endParaRPr lang="en-US" dirty="0"/>
          </a:p>
        </p:txBody>
      </p:sp>
      <p:pic>
        <p:nvPicPr>
          <p:cNvPr id="6" name="Picture 2" descr="C:\Users\hahecht\Desktop\john-calvin.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858000" y="1734343"/>
            <a:ext cx="3886200" cy="4624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07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Calvin</a:t>
            </a:r>
            <a:endParaRPr lang="en-US" b="1" dirty="0"/>
          </a:p>
        </p:txBody>
      </p:sp>
      <p:sp>
        <p:nvSpPr>
          <p:cNvPr id="3" name="Content Placeholder 2"/>
          <p:cNvSpPr>
            <a:spLocks noGrp="1"/>
          </p:cNvSpPr>
          <p:nvPr>
            <p:ph idx="1"/>
          </p:nvPr>
        </p:nvSpPr>
        <p:spPr/>
        <p:txBody>
          <a:bodyPr/>
          <a:lstStyle/>
          <a:p>
            <a:pPr marL="0" indent="0">
              <a:buNone/>
            </a:pPr>
            <a:r>
              <a:rPr lang="en-US" dirty="0" smtClean="0"/>
              <a:t>Calvinism</a:t>
            </a:r>
          </a:p>
          <a:p>
            <a:r>
              <a:rPr lang="en-US" dirty="0" smtClean="0"/>
              <a:t>Predestination = the belief that God determines beforehand whether souls will be saved and left to damnation.</a:t>
            </a:r>
          </a:p>
          <a:p>
            <a:r>
              <a:rPr lang="en-US" dirty="0" smtClean="0"/>
              <a:t>Calvin helped to expand the Protestant Church (through Calvinism and not Lutheranism).</a:t>
            </a:r>
            <a:endParaRPr lang="en-US" dirty="0"/>
          </a:p>
        </p:txBody>
      </p:sp>
    </p:spTree>
    <p:extLst>
      <p:ext uri="{BB962C8B-B14F-4D97-AF65-F5344CB8AC3E}">
        <p14:creationId xmlns:p14="http://schemas.microsoft.com/office/powerpoint/2010/main" val="348628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a:xfrm>
            <a:off x="254000" y="1320800"/>
            <a:ext cx="11684000" cy="5537200"/>
          </a:xfrm>
        </p:spPr>
        <p:txBody>
          <a:bodyPr>
            <a:normAutofit lnSpcReduction="10000"/>
          </a:bodyPr>
          <a:lstStyle/>
          <a:p>
            <a:r>
              <a:rPr lang="en-US" dirty="0" smtClean="0"/>
              <a:t>The Reformation had its roots in disagreements about theology.</a:t>
            </a:r>
          </a:p>
          <a:p>
            <a:r>
              <a:rPr lang="en-US" dirty="0" smtClean="0"/>
              <a:t>The resistance of the Church to change led to the Protestant Reformation, which resulted in the birth of new political and economic institutions.</a:t>
            </a:r>
          </a:p>
          <a:p>
            <a:r>
              <a:rPr lang="en-US" dirty="0" smtClean="0"/>
              <a:t>Before Martin Luther, there was Wycliffe and Hus.  But their teachings did not go beyond their congregation.</a:t>
            </a:r>
          </a:p>
          <a:p>
            <a:r>
              <a:rPr lang="en-US" dirty="0" smtClean="0"/>
              <a:t>Martin Luther began the Lutheran tradition of Protestantism:</a:t>
            </a:r>
          </a:p>
          <a:p>
            <a:pPr lvl="1"/>
            <a:r>
              <a:rPr lang="en-US" dirty="0" smtClean="0"/>
              <a:t>Views: Salvation by faith alone; Bible as the ultimate authority; all humans equal before God.</a:t>
            </a:r>
          </a:p>
          <a:p>
            <a:pPr lvl="1"/>
            <a:r>
              <a:rPr lang="en-US" dirty="0" smtClean="0"/>
              <a:t>Actions: </a:t>
            </a:r>
            <a:r>
              <a:rPr lang="en-US" i="1" dirty="0" smtClean="0"/>
              <a:t>95 Theses</a:t>
            </a:r>
            <a:r>
              <a:rPr lang="en-US" dirty="0" smtClean="0"/>
              <a:t>, birth of the Protestant Movement</a:t>
            </a:r>
          </a:p>
          <a:p>
            <a:r>
              <a:rPr lang="en-US" dirty="0" smtClean="0"/>
              <a:t>John Calvin began the Calvinist tradition of Protestantism:</a:t>
            </a:r>
          </a:p>
          <a:p>
            <a:pPr lvl="1"/>
            <a:r>
              <a:rPr lang="en-US" dirty="0" smtClean="0"/>
              <a:t>Views: Predestination, faith revealed by living a righteous life, work ethic</a:t>
            </a:r>
          </a:p>
          <a:p>
            <a:pPr lvl="1"/>
            <a:r>
              <a:rPr lang="en-US" dirty="0" smtClean="0"/>
              <a:t>Action: Expansion of the Protestant Movement</a:t>
            </a:r>
          </a:p>
          <a:p>
            <a:r>
              <a:rPr lang="en-US" dirty="0" smtClean="0"/>
              <a:t>So why did Luther succeed where many before him failed?</a:t>
            </a:r>
          </a:p>
          <a:p>
            <a:pPr lvl="1"/>
            <a:r>
              <a:rPr lang="en-US" dirty="0" smtClean="0"/>
              <a:t>The printing press!</a:t>
            </a:r>
            <a:endParaRPr lang="en-US" dirty="0"/>
          </a:p>
        </p:txBody>
      </p:sp>
    </p:spTree>
    <p:extLst>
      <p:ext uri="{BB962C8B-B14F-4D97-AF65-F5344CB8AC3E}">
        <p14:creationId xmlns:p14="http://schemas.microsoft.com/office/powerpoint/2010/main" val="121755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55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0115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1187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ctrTitle"/>
          </p:nvPr>
        </p:nvSpPr>
        <p:spPr>
          <a:xfrm>
            <a:off x="1524000" y="1122363"/>
            <a:ext cx="9144000" cy="1900237"/>
          </a:xfrm>
        </p:spPr>
        <p:txBody>
          <a:bodyPr/>
          <a:lstStyle/>
          <a:p>
            <a:r>
              <a:rPr lang="en-US" dirty="0" smtClean="0"/>
              <a:t>Objective:</a:t>
            </a:r>
            <a:br>
              <a:rPr lang="en-US" dirty="0" smtClean="0"/>
            </a:br>
            <a:r>
              <a:rPr lang="en-US" b="1" dirty="0" smtClean="0"/>
              <a:t>Protest</a:t>
            </a:r>
            <a:endParaRPr lang="en-US" dirty="0"/>
          </a:p>
        </p:txBody>
      </p:sp>
      <p:sp>
        <p:nvSpPr>
          <p:cNvPr id="3" name="Subtitle 2"/>
          <p:cNvSpPr>
            <a:spLocks noGrp="1"/>
          </p:cNvSpPr>
          <p:nvPr>
            <p:ph type="subTitle" idx="1"/>
          </p:nvPr>
        </p:nvSpPr>
        <p:spPr>
          <a:xfrm>
            <a:off x="584200" y="3022600"/>
            <a:ext cx="11099800" cy="3581400"/>
          </a:xfrm>
        </p:spPr>
        <p:txBody>
          <a:bodyPr>
            <a:normAutofit/>
          </a:bodyPr>
          <a:lstStyle/>
          <a:p>
            <a:r>
              <a:rPr lang="en-US" sz="3200" b="1" dirty="0" smtClean="0">
                <a:solidFill>
                  <a:schemeClr val="tx1"/>
                </a:solidFill>
              </a:rPr>
              <a:t>WHII.3a and b</a:t>
            </a:r>
          </a:p>
          <a:p>
            <a:r>
              <a:rPr lang="en-US" sz="3200" dirty="0" smtClean="0">
                <a:solidFill>
                  <a:schemeClr val="tx1"/>
                </a:solidFill>
              </a:rPr>
              <a:t>TSWDK of the Reformation in terms of its impact on Western civilization by explaining the effects of the theological, political, and economic differences that emerged, including the views and actions of Martin Luther, John Calvin, Henry VIII, and Elizabeth I, and by describing the impact of religious conflicts, the Inquisition, and Catholic Reformation on society and government actions.</a:t>
            </a:r>
          </a:p>
        </p:txBody>
      </p:sp>
    </p:spTree>
    <p:extLst>
      <p:ext uri="{BB962C8B-B14F-4D97-AF65-F5344CB8AC3E}">
        <p14:creationId xmlns:p14="http://schemas.microsoft.com/office/powerpoint/2010/main" val="66538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Protest</a:t>
            </a:r>
            <a:endParaRPr lang="en-US" b="1" dirty="0"/>
          </a:p>
        </p:txBody>
      </p:sp>
      <p:sp>
        <p:nvSpPr>
          <p:cNvPr id="3" name="Content Placeholder 2"/>
          <p:cNvSpPr>
            <a:spLocks noGrp="1"/>
          </p:cNvSpPr>
          <p:nvPr>
            <p:ph idx="1"/>
          </p:nvPr>
        </p:nvSpPr>
        <p:spPr/>
        <p:txBody>
          <a:bodyPr/>
          <a:lstStyle/>
          <a:p>
            <a:r>
              <a:rPr lang="en-US" dirty="0" smtClean="0"/>
              <a:t>Before Luther</a:t>
            </a:r>
          </a:p>
          <a:p>
            <a:r>
              <a:rPr lang="en-US" dirty="0" smtClean="0"/>
              <a:t>Luther</a:t>
            </a:r>
          </a:p>
          <a:p>
            <a:r>
              <a:rPr lang="en-US" dirty="0" smtClean="0"/>
              <a:t>Calvin</a:t>
            </a:r>
            <a:endParaRPr lang="en-US" dirty="0"/>
          </a:p>
        </p:txBody>
      </p:sp>
    </p:spTree>
    <p:extLst>
      <p:ext uri="{BB962C8B-B14F-4D97-AF65-F5344CB8AC3E}">
        <p14:creationId xmlns:p14="http://schemas.microsoft.com/office/powerpoint/2010/main" val="168001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Before Luther</a:t>
            </a:r>
            <a:endParaRPr lang="en-US" b="1" dirty="0"/>
          </a:p>
        </p:txBody>
      </p:sp>
      <p:sp>
        <p:nvSpPr>
          <p:cNvPr id="3" name="Content Placeholder 2"/>
          <p:cNvSpPr>
            <a:spLocks noGrp="1"/>
          </p:cNvSpPr>
          <p:nvPr>
            <p:ph sz="half" idx="1"/>
          </p:nvPr>
        </p:nvSpPr>
        <p:spPr>
          <a:xfrm>
            <a:off x="381000" y="1244600"/>
            <a:ext cx="5638800" cy="5613400"/>
          </a:xfrm>
        </p:spPr>
        <p:txBody>
          <a:bodyPr>
            <a:normAutofit/>
          </a:bodyPr>
          <a:lstStyle/>
          <a:p>
            <a:pPr marL="0" indent="0">
              <a:buNone/>
            </a:pPr>
            <a:r>
              <a:rPr lang="en-US" dirty="0" smtClean="0"/>
              <a:t>John Wycliffe</a:t>
            </a:r>
          </a:p>
          <a:p>
            <a:r>
              <a:rPr lang="en-US" dirty="0" smtClean="0"/>
              <a:t>English priest from the late 14</a:t>
            </a:r>
            <a:r>
              <a:rPr lang="en-US" baseline="30000" dirty="0" smtClean="0"/>
              <a:t>th</a:t>
            </a:r>
            <a:r>
              <a:rPr lang="en-US" dirty="0" smtClean="0"/>
              <a:t> century</a:t>
            </a:r>
          </a:p>
          <a:p>
            <a:r>
              <a:rPr lang="en-US" dirty="0" smtClean="0"/>
              <a:t>Humanist; believed the Bible was the center of religious life, and not the church</a:t>
            </a:r>
          </a:p>
          <a:p>
            <a:r>
              <a:rPr lang="en-US" dirty="0" smtClean="0"/>
              <a:t>Teachings did not go beyond own small congregation</a:t>
            </a:r>
          </a:p>
          <a:p>
            <a:r>
              <a:rPr lang="en-US" dirty="0" smtClean="0"/>
              <a:t>Declared by Church to be a heretic but died of a stroke before the Church could punish him.  Body was still burned – after death.</a:t>
            </a:r>
            <a:endParaRPr lang="en-US" dirty="0"/>
          </a:p>
        </p:txBody>
      </p:sp>
      <p:pic>
        <p:nvPicPr>
          <p:cNvPr id="6" name="Picture 2" descr="C:\Users\hahecht\Desktop\200px-Jwycliffejmk.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25264" y="1371632"/>
            <a:ext cx="4247536" cy="505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71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Before Luther</a:t>
            </a:r>
            <a:endParaRPr lang="en-US" b="1" dirty="0"/>
          </a:p>
        </p:txBody>
      </p:sp>
      <p:sp>
        <p:nvSpPr>
          <p:cNvPr id="3" name="Content Placeholder 2"/>
          <p:cNvSpPr>
            <a:spLocks noGrp="1"/>
          </p:cNvSpPr>
          <p:nvPr>
            <p:ph sz="half" idx="1"/>
          </p:nvPr>
        </p:nvSpPr>
        <p:spPr/>
        <p:txBody>
          <a:bodyPr/>
          <a:lstStyle/>
          <a:p>
            <a:pPr marL="0" indent="0">
              <a:buNone/>
            </a:pPr>
            <a:r>
              <a:rPr lang="en-US" dirty="0" smtClean="0"/>
              <a:t>Jan Hus</a:t>
            </a:r>
          </a:p>
          <a:p>
            <a:r>
              <a:rPr lang="en-US" dirty="0" smtClean="0"/>
              <a:t>Late 14</a:t>
            </a:r>
            <a:r>
              <a:rPr lang="en-US" baseline="30000" dirty="0" smtClean="0"/>
              <a:t>th</a:t>
            </a:r>
            <a:r>
              <a:rPr lang="en-US" dirty="0" smtClean="0"/>
              <a:t> century Czech priest</a:t>
            </a:r>
          </a:p>
          <a:p>
            <a:r>
              <a:rPr lang="en-US" dirty="0" smtClean="0"/>
              <a:t>Believed Bible as the center of Christianity</a:t>
            </a:r>
          </a:p>
          <a:p>
            <a:r>
              <a:rPr lang="en-US" dirty="0" smtClean="0"/>
              <a:t>Teachings did not go beyond own small congregation</a:t>
            </a:r>
          </a:p>
          <a:p>
            <a:r>
              <a:rPr lang="en-US" dirty="0" smtClean="0"/>
              <a:t>Declared heretic by the Church and burned at the stake</a:t>
            </a:r>
            <a:endParaRPr lang="en-US" dirty="0"/>
          </a:p>
        </p:txBody>
      </p:sp>
      <p:pic>
        <p:nvPicPr>
          <p:cNvPr id="6" name="Picture 2" descr="C:\Users\hahecht\Desktop\250px-Jan_Hus_2.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76887" y="1690687"/>
            <a:ext cx="3064396" cy="448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85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sz="half" idx="1"/>
          </p:nvPr>
        </p:nvSpPr>
        <p:spPr>
          <a:xfrm>
            <a:off x="838200" y="1320800"/>
            <a:ext cx="5181600" cy="4856163"/>
          </a:xfrm>
        </p:spPr>
        <p:txBody>
          <a:bodyPr>
            <a:normAutofit/>
          </a:bodyPr>
          <a:lstStyle/>
          <a:p>
            <a:pPr marL="0" indent="0">
              <a:buNone/>
            </a:pPr>
            <a:r>
              <a:rPr lang="en-US" dirty="0" smtClean="0"/>
              <a:t>His Beginnings</a:t>
            </a:r>
          </a:p>
          <a:p>
            <a:r>
              <a:rPr lang="en-US" dirty="0" smtClean="0"/>
              <a:t>Martin Luther was born 1483 into wealthy German family</a:t>
            </a:r>
          </a:p>
          <a:p>
            <a:r>
              <a:rPr lang="en-US" dirty="0" smtClean="0"/>
              <a:t>Spiritual and unhappy man.  Believed he was full of sin and wracked with despair.</a:t>
            </a:r>
          </a:p>
          <a:p>
            <a:r>
              <a:rPr lang="en-US" dirty="0" smtClean="0"/>
              <a:t>Became a monk.</a:t>
            </a:r>
          </a:p>
          <a:p>
            <a:r>
              <a:rPr lang="en-US" dirty="0" smtClean="0"/>
              <a:t>Eventually figured out it was all about faith!</a:t>
            </a:r>
          </a:p>
          <a:p>
            <a:r>
              <a:rPr lang="en-US" dirty="0" smtClean="0"/>
              <a:t>Indulgences were ludicrous!</a:t>
            </a:r>
            <a:endParaRPr lang="en-US" dirty="0"/>
          </a:p>
        </p:txBody>
      </p:sp>
      <p:pic>
        <p:nvPicPr>
          <p:cNvPr id="6" name="Picture 2" descr="C:\Users\hahecht\Desktop\martin-luther-1526.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502400" y="1981994"/>
            <a:ext cx="4032250" cy="459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59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sz="half" idx="1"/>
          </p:nvPr>
        </p:nvSpPr>
        <p:spPr>
          <a:xfrm>
            <a:off x="177800" y="1295400"/>
            <a:ext cx="5842000" cy="5562600"/>
          </a:xfrm>
        </p:spPr>
        <p:txBody>
          <a:bodyPr>
            <a:normAutofit fontScale="92500" lnSpcReduction="10000"/>
          </a:bodyPr>
          <a:lstStyle/>
          <a:p>
            <a:pPr marL="0" indent="0">
              <a:buNone/>
            </a:pPr>
            <a:r>
              <a:rPr lang="en-US" dirty="0" smtClean="0"/>
              <a:t>A Conversation</a:t>
            </a:r>
          </a:p>
          <a:p>
            <a:r>
              <a:rPr lang="en-US" dirty="0" smtClean="0"/>
              <a:t>Luther wanted to start a conversation with his educated congregants on how to reform the catholic Church.</a:t>
            </a:r>
          </a:p>
          <a:p>
            <a:r>
              <a:rPr lang="en-US" dirty="0" smtClean="0"/>
              <a:t>1517, he wrote a list of things he would like to discuss in conversation, mainly problems with the church and his belief of faith alone.</a:t>
            </a:r>
          </a:p>
          <a:p>
            <a:r>
              <a:rPr lang="en-US" dirty="0" smtClean="0"/>
              <a:t>Posted list on the door of Wittenberg Church.</a:t>
            </a:r>
          </a:p>
          <a:p>
            <a:r>
              <a:rPr lang="en-US" dirty="0" smtClean="0"/>
              <a:t>Luther’s </a:t>
            </a:r>
            <a:r>
              <a:rPr lang="en-US" i="1" dirty="0" smtClean="0"/>
              <a:t>95 Theses</a:t>
            </a:r>
            <a:r>
              <a:rPr lang="en-US" dirty="0" smtClean="0"/>
              <a:t> was a list of problems he had with the Church.</a:t>
            </a:r>
          </a:p>
          <a:p>
            <a:r>
              <a:rPr lang="en-US" dirty="0" smtClean="0"/>
              <a:t>Meant to be a local conversation.</a:t>
            </a:r>
          </a:p>
          <a:p>
            <a:r>
              <a:rPr lang="en-US" dirty="0" smtClean="0"/>
              <a:t>Reprinted via printing press and spread.</a:t>
            </a:r>
            <a:endParaRPr lang="en-US" dirty="0"/>
          </a:p>
        </p:txBody>
      </p:sp>
      <p:pic>
        <p:nvPicPr>
          <p:cNvPr id="6" name="Picture 2" descr="C:\Users\hahecht\Desktop\Luther-nailing-theses-560x538.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98363" y="1825625"/>
            <a:ext cx="452927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43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sz="half" idx="1"/>
          </p:nvPr>
        </p:nvSpPr>
        <p:spPr>
          <a:xfrm>
            <a:off x="406400" y="1270000"/>
            <a:ext cx="5613400" cy="5588000"/>
          </a:xfrm>
        </p:spPr>
        <p:txBody>
          <a:bodyPr>
            <a:normAutofit/>
          </a:bodyPr>
          <a:lstStyle/>
          <a:p>
            <a:pPr marL="0" indent="0">
              <a:buNone/>
            </a:pPr>
            <a:r>
              <a:rPr lang="en-US" sz="3600" dirty="0" smtClean="0"/>
              <a:t>Protestant Church</a:t>
            </a:r>
          </a:p>
          <a:p>
            <a:r>
              <a:rPr lang="en-US" sz="3600" dirty="0" smtClean="0"/>
              <a:t>Luther never wanted to leave Roman Catholic Church… just reform it.</a:t>
            </a:r>
          </a:p>
        </p:txBody>
      </p:sp>
      <p:pic>
        <p:nvPicPr>
          <p:cNvPr id="6" name="Picture 2" descr="C:\Users\hahecht\Desktop\Martin_Luther_ .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511584"/>
            <a:ext cx="5181600" cy="2979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99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108185"/>
            <a:ext cx="12192000" cy="7074370"/>
          </a:xfrm>
          <a:prstGeom prst="rect">
            <a:avLst/>
          </a:prstGeom>
        </p:spPr>
      </p:pic>
      <p:sp>
        <p:nvSpPr>
          <p:cNvPr id="2" name="Title 1"/>
          <p:cNvSpPr>
            <a:spLocks noGrp="1"/>
          </p:cNvSpPr>
          <p:nvPr>
            <p:ph type="title"/>
          </p:nvPr>
        </p:nvSpPr>
        <p:spPr/>
        <p:txBody>
          <a:bodyPr/>
          <a:lstStyle/>
          <a:p>
            <a:pPr algn="ctr"/>
            <a:r>
              <a:rPr lang="en-US" b="1" dirty="0" smtClean="0"/>
              <a:t>Luther</a:t>
            </a:r>
            <a:endParaRPr lang="en-US" b="1" dirty="0"/>
          </a:p>
        </p:txBody>
      </p:sp>
      <p:sp>
        <p:nvSpPr>
          <p:cNvPr id="3" name="Content Placeholder 2"/>
          <p:cNvSpPr>
            <a:spLocks noGrp="1"/>
          </p:cNvSpPr>
          <p:nvPr>
            <p:ph sz="half" idx="1"/>
          </p:nvPr>
        </p:nvSpPr>
        <p:spPr>
          <a:xfrm>
            <a:off x="406400" y="1270000"/>
            <a:ext cx="5613400" cy="5588000"/>
          </a:xfrm>
        </p:spPr>
        <p:txBody>
          <a:bodyPr>
            <a:normAutofit/>
          </a:bodyPr>
          <a:lstStyle/>
          <a:p>
            <a:pPr marL="0" indent="0">
              <a:buNone/>
            </a:pPr>
            <a:r>
              <a:rPr lang="en-US" sz="3600" dirty="0" smtClean="0"/>
              <a:t>Protestant Church</a:t>
            </a:r>
          </a:p>
          <a:p>
            <a:r>
              <a:rPr lang="en-US" sz="3600" dirty="0" smtClean="0"/>
              <a:t>Luther never wanted to leave Roman Catholic Church… just reform it.</a:t>
            </a:r>
          </a:p>
          <a:p>
            <a:r>
              <a:rPr lang="en-US" sz="3600" dirty="0" smtClean="0"/>
              <a:t>1521, Luther was excommunicated by Pope Leo X.</a:t>
            </a:r>
          </a:p>
        </p:txBody>
      </p:sp>
      <p:pic>
        <p:nvPicPr>
          <p:cNvPr id="6" name="Picture 2" descr="C:\Users\hahecht\Desktop\cha_leo.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65588" y="1498600"/>
            <a:ext cx="3936999" cy="5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559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755</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Do Now</vt:lpstr>
      <vt:lpstr>Objective: Protest</vt:lpstr>
      <vt:lpstr>Protest</vt:lpstr>
      <vt:lpstr>Before Luther</vt:lpstr>
      <vt:lpstr>Before Luther</vt:lpstr>
      <vt:lpstr>Luther</vt:lpstr>
      <vt:lpstr>Luther</vt:lpstr>
      <vt:lpstr>Luther</vt:lpstr>
      <vt:lpstr>Luther</vt:lpstr>
      <vt:lpstr>Luther</vt:lpstr>
      <vt:lpstr>Luther</vt:lpstr>
      <vt:lpstr>Luther</vt:lpstr>
      <vt:lpstr>Calvin</vt:lpstr>
      <vt:lpstr>Calvin</vt:lpstr>
      <vt:lpstr>Conclusion</vt:lpstr>
      <vt:lpstr>PowerPoint Presentation</vt:lpstr>
      <vt:lpstr>PowerPoint Presentation</vt:lpstr>
      <vt:lpstr>PowerPoint Presentation</vt:lpstr>
    </vt:vector>
  </TitlesOfParts>
  <Company>Henrico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Hana A. Hecht (hahecht)</dc:creator>
  <cp:lastModifiedBy>Hana A. Hecht (hahecht)</cp:lastModifiedBy>
  <cp:revision>7</cp:revision>
  <dcterms:created xsi:type="dcterms:W3CDTF">2014-09-18T01:52:01Z</dcterms:created>
  <dcterms:modified xsi:type="dcterms:W3CDTF">2015-09-30T01:12:25Z</dcterms:modified>
</cp:coreProperties>
</file>