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56" r:id="rId20"/>
    <p:sldId id="257" r:id="rId21"/>
    <p:sldId id="25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1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1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3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5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2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7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2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4D1C-0809-4EC8-B4B1-EFD81BC9021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64623-2C9D-4FBD-9D86-5587F1C8C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2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3AFZXXX-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dt5AJr0wls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9144000" cy="2819400"/>
          </a:xfrm>
        </p:spPr>
        <p:txBody>
          <a:bodyPr/>
          <a:lstStyle/>
          <a:p>
            <a:r>
              <a:rPr lang="en-US" dirty="0" smtClean="0"/>
              <a:t>Grab today’s Agenda </a:t>
            </a:r>
            <a:r>
              <a:rPr lang="en-US" dirty="0" smtClean="0"/>
              <a:t>(2:3) from your Out Box.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29533" y="2967335"/>
            <a:ext cx="22140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Martin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Luther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1159" y="2967335"/>
            <a:ext cx="8038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3601" y="2967335"/>
            <a:ext cx="48243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threat to the Catholic Church?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8359" y="3470870"/>
            <a:ext cx="2673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or why not?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6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Society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70000"/>
            <a:ext cx="5816600" cy="538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The Jesuits</a:t>
            </a:r>
          </a:p>
          <a:p>
            <a:r>
              <a:rPr lang="en-US" sz="2400" dirty="0" smtClean="0"/>
              <a:t>Religious order worked to preserve and spread Catholicism.</a:t>
            </a:r>
          </a:p>
        </p:txBody>
      </p:sp>
      <p:pic>
        <p:nvPicPr>
          <p:cNvPr id="6" name="Picture 2" descr="C:\Users\hahecht\Desktop\jesuit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1829594"/>
            <a:ext cx="3175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0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Society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70000"/>
            <a:ext cx="5816600" cy="538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The Jesuits</a:t>
            </a:r>
          </a:p>
          <a:p>
            <a:r>
              <a:rPr lang="en-US" sz="2400" dirty="0" smtClean="0"/>
              <a:t>Religious order worked to preserve and spread Catholicism.</a:t>
            </a:r>
          </a:p>
          <a:p>
            <a:r>
              <a:rPr lang="en-US" sz="2400" dirty="0" smtClean="0"/>
              <a:t>Engaged in missionary activities around the world.  Some schools were established to strengthen religious faith.</a:t>
            </a:r>
          </a:p>
        </p:txBody>
      </p:sp>
      <p:pic>
        <p:nvPicPr>
          <p:cNvPr id="6" name="Picture 2" descr="C:\Users\hahecht\Desktop\220px-Kir1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961" y="1270000"/>
            <a:ext cx="3494560" cy="53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0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Society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70000"/>
            <a:ext cx="5816600" cy="538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The Jesuits</a:t>
            </a:r>
          </a:p>
          <a:p>
            <a:r>
              <a:rPr lang="en-US" sz="2400" dirty="0" smtClean="0"/>
              <a:t>Religious order worked to preserve and spread Catholicism.</a:t>
            </a:r>
          </a:p>
          <a:p>
            <a:r>
              <a:rPr lang="en-US" sz="2400" dirty="0" smtClean="0"/>
              <a:t>Engaged in missionary activities around the world.  Some schools were established to strengthen religious faith.</a:t>
            </a:r>
          </a:p>
          <a:p>
            <a:r>
              <a:rPr lang="en-US" sz="2400" dirty="0" smtClean="0"/>
              <a:t>Established schools in Catholic nations to help perpetuate the Catholic faith.</a:t>
            </a:r>
          </a:p>
        </p:txBody>
      </p:sp>
      <p:pic>
        <p:nvPicPr>
          <p:cNvPr id="6" name="Picture 2" descr="C:\Users\hahecht\Desktop\Martyrdom-of-Jesuits-in-Japa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37" y="1825625"/>
            <a:ext cx="328832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5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Society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70000"/>
            <a:ext cx="5816600" cy="538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The Jesuits</a:t>
            </a:r>
          </a:p>
          <a:p>
            <a:r>
              <a:rPr lang="en-US" sz="2400" dirty="0" smtClean="0"/>
              <a:t>Religious order worked to preserve and spread Catholicism.</a:t>
            </a:r>
          </a:p>
          <a:p>
            <a:r>
              <a:rPr lang="en-US" sz="2400" dirty="0" smtClean="0"/>
              <a:t>Engaged in missionary activities around the world.  Some schools were established to strengthen religious faith.</a:t>
            </a:r>
          </a:p>
          <a:p>
            <a:r>
              <a:rPr lang="en-US" sz="2400" dirty="0" smtClean="0"/>
              <a:t>Established schools in Catholic nations to help perpetuate the Catholic faith.</a:t>
            </a:r>
          </a:p>
          <a:p>
            <a:r>
              <a:rPr lang="en-US" sz="2400" dirty="0" smtClean="0"/>
              <a:t>Rooted out heresy through the Inquisition.</a:t>
            </a:r>
            <a:endParaRPr lang="en-US" sz="2400" dirty="0"/>
          </a:p>
        </p:txBody>
      </p:sp>
      <p:pic>
        <p:nvPicPr>
          <p:cNvPr id="6" name="Picture 2" descr="C:\Users\hahecht\Desktop\spanish-inquisition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604" y="2055813"/>
            <a:ext cx="5409596" cy="436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2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Inquisition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70000"/>
            <a:ext cx="5791200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A general tribunal used to discover and root out heresy in the Roman Catholic Church.</a:t>
            </a:r>
          </a:p>
        </p:txBody>
      </p:sp>
      <p:pic>
        <p:nvPicPr>
          <p:cNvPr id="6" name="Picture 2" descr="C:\Users\hahecht\Desktop\350px-Galileo_before_the_Holy_Offi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2055813"/>
            <a:ext cx="5275946" cy="336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16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Inquisition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70000"/>
            <a:ext cx="5791200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A general tribunal used to discover and root out heresy in the Roman Catholic Church.</a:t>
            </a:r>
          </a:p>
          <a:p>
            <a:r>
              <a:rPr lang="en-US" sz="2400" dirty="0" smtClean="0"/>
              <a:t>Punishments included extreme cruelties such as burning at the stake.</a:t>
            </a:r>
          </a:p>
          <a:p>
            <a:pPr marL="0" indent="0">
              <a:buNone/>
            </a:pPr>
            <a:r>
              <a:rPr lang="en-US" sz="2400" dirty="0" smtClean="0"/>
              <a:t>Effects</a:t>
            </a:r>
          </a:p>
        </p:txBody>
      </p:sp>
      <p:pic>
        <p:nvPicPr>
          <p:cNvPr id="6" name="Picture 2" descr="C:\Users\hahecht\Desktop\inquisition-whee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105819"/>
            <a:ext cx="38100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52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Inquisition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70000"/>
            <a:ext cx="5791200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A general tribunal used to discover and root out heresy in the Roman Catholic Church.</a:t>
            </a:r>
          </a:p>
          <a:p>
            <a:r>
              <a:rPr lang="en-US" sz="2400" dirty="0" smtClean="0"/>
              <a:t>Punishments included extreme cruelties such as burning at the stake.</a:t>
            </a:r>
          </a:p>
          <a:p>
            <a:pPr marL="0" indent="0">
              <a:buNone/>
            </a:pPr>
            <a:r>
              <a:rPr lang="en-US" sz="2400" dirty="0" smtClean="0"/>
              <a:t>Effects</a:t>
            </a:r>
          </a:p>
          <a:p>
            <a:r>
              <a:rPr lang="en-US" sz="2400" dirty="0" smtClean="0"/>
              <a:t>Didn’t target Protestants, although they were victims.</a:t>
            </a:r>
          </a:p>
        </p:txBody>
      </p:sp>
      <p:pic>
        <p:nvPicPr>
          <p:cNvPr id="6" name="Picture 2" descr="C:\Users\hahecht\Desktop\inquisition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65" y="1825625"/>
            <a:ext cx="464227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7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Inquisition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70000"/>
            <a:ext cx="5791200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A general tribunal used to discover and root out heresy in the Roman Catholic Church.</a:t>
            </a:r>
          </a:p>
          <a:p>
            <a:r>
              <a:rPr lang="en-US" sz="2400" dirty="0" smtClean="0"/>
              <a:t>Punishments included extreme cruelties such as burning at the stake.</a:t>
            </a:r>
          </a:p>
          <a:p>
            <a:pPr marL="0" indent="0">
              <a:buNone/>
            </a:pPr>
            <a:r>
              <a:rPr lang="en-US" sz="2400" dirty="0" smtClean="0"/>
              <a:t>Effects</a:t>
            </a:r>
          </a:p>
          <a:p>
            <a:r>
              <a:rPr lang="en-US" sz="2400" dirty="0" smtClean="0"/>
              <a:t>Didn’t target Protestants, although they were victims.</a:t>
            </a:r>
          </a:p>
          <a:p>
            <a:r>
              <a:rPr lang="en-US" sz="2400" dirty="0" smtClean="0"/>
              <a:t>Focused on anyone they regarded as a threat to the Church… this meant Muslims and Jews too.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74386"/>
            <a:ext cx="5181600" cy="3853815"/>
          </a:xfrm>
        </p:spPr>
      </p:pic>
    </p:spTree>
    <p:extLst>
      <p:ext uri="{BB962C8B-B14F-4D97-AF65-F5344CB8AC3E}">
        <p14:creationId xmlns:p14="http://schemas.microsoft.com/office/powerpoint/2010/main" val="14339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Reformation had its roots in disagreements about theology, but it led to important changes.</a:t>
            </a:r>
          </a:p>
          <a:p>
            <a:r>
              <a:rPr lang="en-US" sz="3600" dirty="0" smtClean="0"/>
              <a:t>The Catholic Reformation succeeded in curing some abuses and prevented Protestantism from </a:t>
            </a:r>
            <a:r>
              <a:rPr lang="en-US" sz="3600" dirty="0" smtClean="0"/>
              <a:t>spreading </a:t>
            </a:r>
            <a:r>
              <a:rPr lang="en-US" sz="3600" dirty="0" smtClean="0"/>
              <a:t>across Europe (remained in North).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962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4037"/>
          </a:xfrm>
        </p:spPr>
        <p:txBody>
          <a:bodyPr/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b="1" dirty="0" smtClean="0"/>
              <a:t>Catholic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6400"/>
            <a:ext cx="9144000" cy="2311400"/>
          </a:xfrm>
        </p:spPr>
        <p:txBody>
          <a:bodyPr/>
          <a:lstStyle/>
          <a:p>
            <a:r>
              <a:rPr lang="en-US" b="1" dirty="0" smtClean="0"/>
              <a:t>SOL WHII.3b</a:t>
            </a:r>
          </a:p>
          <a:p>
            <a:r>
              <a:rPr lang="en-US" dirty="0" smtClean="0"/>
              <a:t>TSWDK of the Reformation in terms of its impact on Western civilization by describing the impact of religious conflicts, the Inquisition, and Catholic Reformation on society and government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Catholic Reformation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Martin Luther…</a:t>
            </a:r>
          </a:p>
          <a:p>
            <a:r>
              <a:rPr lang="en-US" dirty="0" smtClean="0"/>
              <a:t>Council of Trent</a:t>
            </a:r>
          </a:p>
          <a:p>
            <a:r>
              <a:rPr lang="en-US" dirty="0" smtClean="0"/>
              <a:t>The Society of Jesus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Inquisition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Because of Martin Luther…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Church Reaction Before Luther</a:t>
            </a:r>
          </a:p>
          <a:p>
            <a:r>
              <a:rPr lang="en-US" dirty="0" smtClean="0"/>
              <a:t>It took time for the Church to recognize Protestantism as a serious threat.  They’d been dealing with heretics for centuries, so why should Luther be any different.</a:t>
            </a:r>
          </a:p>
          <a:p>
            <a:r>
              <a:rPr lang="en-US" dirty="0" smtClean="0"/>
              <a:t>What was so different about Luther?  Why was his quest for reform so successful while reformers before him were not?</a:t>
            </a:r>
          </a:p>
          <a:p>
            <a:pPr lvl="1"/>
            <a:r>
              <a:rPr lang="en-US" dirty="0" smtClean="0"/>
              <a:t>Printing Press!</a:t>
            </a:r>
          </a:p>
          <a:p>
            <a:r>
              <a:rPr lang="en-US" dirty="0" smtClean="0"/>
              <a:t>At first the pope dismissed Luther’s criticisms.  But the printing press spread Luther’s ideas further and faster.  As a result, more and more people joined the bandwagon of reform.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1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Because of Martin Luther…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Church Reaction After Luther</a:t>
            </a:r>
          </a:p>
          <a:p>
            <a:r>
              <a:rPr lang="en-US" dirty="0" smtClean="0"/>
              <a:t>In the 1530s, the Catholic Church started a major reform effort known as the </a:t>
            </a:r>
            <a:r>
              <a:rPr lang="en-US" b="1" dirty="0" smtClean="0"/>
              <a:t>Counter-Reformation</a:t>
            </a:r>
            <a:r>
              <a:rPr lang="en-US" dirty="0" smtClean="0"/>
              <a:t>, or the </a:t>
            </a:r>
            <a:r>
              <a:rPr lang="en-US" b="1" dirty="0" smtClean="0"/>
              <a:t>Catholic Reformation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was an attempt to return the Church to an emphasis on spiritual matters.  It was an increase in religious devotion.</a:t>
            </a:r>
          </a:p>
          <a:p>
            <a:r>
              <a:rPr lang="en-US" dirty="0" smtClean="0"/>
              <a:t>This led to a new art and musical style called Baroque, that emerged in Catholic Europe.</a:t>
            </a:r>
          </a:p>
          <a:p>
            <a:r>
              <a:rPr lang="en-US" dirty="0" smtClean="0"/>
              <a:t>It was also a campaign to stop the spread of Protestantism.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Council of Trent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Purpose</a:t>
            </a:r>
          </a:p>
          <a:p>
            <a:r>
              <a:rPr lang="en-US" dirty="0" smtClean="0"/>
              <a:t>Pope Paul III called a meeting in 1545 in the city of Trent.</a:t>
            </a:r>
          </a:p>
          <a:p>
            <a:r>
              <a:rPr lang="en-US" dirty="0" smtClean="0"/>
              <a:t>Defined the official position of the church on matters of doctrine – what to believe.</a:t>
            </a:r>
          </a:p>
          <a:p>
            <a:r>
              <a:rPr lang="en-US" dirty="0" smtClean="0"/>
              <a:t>Worked to revive a spiritual outlook in the Catholic Church.</a:t>
            </a:r>
            <a:endParaRPr lang="en-US" dirty="0"/>
          </a:p>
        </p:txBody>
      </p:sp>
      <p:pic>
        <p:nvPicPr>
          <p:cNvPr id="6" name="Picture 2" descr="C:\Users\hahecht\Desktop\300px-Council_of_Tren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08" y="1624530"/>
            <a:ext cx="5165292" cy="4166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2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Council of Trent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Points of Discussion</a:t>
            </a:r>
          </a:p>
          <a:p>
            <a:r>
              <a:rPr lang="en-US" dirty="0" smtClean="0"/>
              <a:t>First and foremost, the sale of indulgences was forbidden.</a:t>
            </a:r>
          </a:p>
          <a:p>
            <a:r>
              <a:rPr lang="en-US" dirty="0" smtClean="0"/>
              <a:t>Salvation is achieved by a combination of good works and faith.</a:t>
            </a:r>
          </a:p>
          <a:p>
            <a:r>
              <a:rPr lang="en-US" dirty="0" smtClean="0"/>
              <a:t>Religious authority is found in the Bible, the traditions of the Church, and the writings of Church leaders.</a:t>
            </a:r>
          </a:p>
          <a:p>
            <a:r>
              <a:rPr lang="en-US" dirty="0" smtClean="0"/>
              <a:t>The Latin Bible is to be used.</a:t>
            </a:r>
          </a:p>
          <a:p>
            <a:r>
              <a:rPr lang="en-US" dirty="0" smtClean="0"/>
              <a:t>People cannot interpret the message of the Bible without the guidance of the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4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Council of Trent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Index of Forbidden Books</a:t>
            </a:r>
          </a:p>
          <a:p>
            <a:r>
              <a:rPr lang="en-US" dirty="0" smtClean="0"/>
              <a:t>Council of Trent banned Catholics from reading certain books; books considered harmful to faith and morals (i.e. Luther’s </a:t>
            </a:r>
            <a:r>
              <a:rPr lang="en-US" i="1" dirty="0" smtClean="0"/>
              <a:t>95 Theses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Anyone with the books on this list was deemed a heretic.</a:t>
            </a:r>
          </a:p>
          <a:p>
            <a:r>
              <a:rPr lang="en-US" dirty="0" smtClean="0"/>
              <a:t>By the way, the </a:t>
            </a:r>
            <a:r>
              <a:rPr lang="en-US" i="1" dirty="0" smtClean="0"/>
              <a:t>Index</a:t>
            </a:r>
            <a:r>
              <a:rPr lang="en-US" dirty="0" smtClean="0"/>
              <a:t> </a:t>
            </a:r>
            <a:r>
              <a:rPr lang="en-US" dirty="0" smtClean="0"/>
              <a:t>further </a:t>
            </a:r>
            <a:r>
              <a:rPr lang="en-US" dirty="0" smtClean="0"/>
              <a:t>shows the importance of the printing press!</a:t>
            </a:r>
            <a:endParaRPr lang="en-US" dirty="0"/>
          </a:p>
        </p:txBody>
      </p:sp>
      <p:pic>
        <p:nvPicPr>
          <p:cNvPr id="6" name="Picture 2" descr="C:\Users\hahecht\Desktop\IndLibProhi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09513"/>
            <a:ext cx="3632200" cy="494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51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Society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70000"/>
            <a:ext cx="5816600" cy="538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The Jesuits</a:t>
            </a:r>
          </a:p>
        </p:txBody>
      </p:sp>
      <p:pic>
        <p:nvPicPr>
          <p:cNvPr id="6" name="Picture 2" descr="C:\Users\hahecht\Desktop\220px-Jesuites_en_chi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463" y="1690687"/>
            <a:ext cx="5590737" cy="498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58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778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Do Now:</vt:lpstr>
      <vt:lpstr>Objective: Catholic Reformation</vt:lpstr>
      <vt:lpstr>Catholic Reformation</vt:lpstr>
      <vt:lpstr>Because of Martin Luther…</vt:lpstr>
      <vt:lpstr>Because of Martin Luther…</vt:lpstr>
      <vt:lpstr>Council of Trent</vt:lpstr>
      <vt:lpstr>Council of Trent</vt:lpstr>
      <vt:lpstr>Council of Trent</vt:lpstr>
      <vt:lpstr>The Society of Jesus</vt:lpstr>
      <vt:lpstr>The Society of Jesus</vt:lpstr>
      <vt:lpstr>The Society of Jesus</vt:lpstr>
      <vt:lpstr>The Society of Jesus</vt:lpstr>
      <vt:lpstr>The Society of Jesus</vt:lpstr>
      <vt:lpstr>The Inquisition</vt:lpstr>
      <vt:lpstr>The Inquisition</vt:lpstr>
      <vt:lpstr>The Inquisition</vt:lpstr>
      <vt:lpstr>The Inquisition</vt:lpstr>
      <vt:lpstr>Conclusion</vt:lpstr>
      <vt:lpstr>PowerPoint Presentation</vt:lpstr>
      <vt:lpstr>PowerPoint Presentation</vt:lpstr>
      <vt:lpstr>PowerPoint Presentation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A. Hecht (hahecht)</dc:creator>
  <cp:lastModifiedBy>Hana A. Hecht (hahecht)</cp:lastModifiedBy>
  <cp:revision>9</cp:revision>
  <dcterms:created xsi:type="dcterms:W3CDTF">2014-09-19T00:46:34Z</dcterms:created>
  <dcterms:modified xsi:type="dcterms:W3CDTF">2015-10-01T15:29:49Z</dcterms:modified>
</cp:coreProperties>
</file>