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60"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56" r:id="rId19"/>
    <p:sldId id="257" r:id="rId20"/>
    <p:sldId id="25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80" autoAdjust="0"/>
    <p:restoredTop sz="94660"/>
  </p:normalViewPr>
  <p:slideViewPr>
    <p:cSldViewPr snapToGrid="0">
      <p:cViewPr varScale="1">
        <p:scale>
          <a:sx n="37" d="100"/>
          <a:sy n="37" d="100"/>
        </p:scale>
        <p:origin x="48" y="7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7EE2E8-DC7C-41F2-82B6-41D46BF88C5D}"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BA64A-7BCA-4DBA-8718-ED5AA827BF94}" type="slidenum">
              <a:rPr lang="en-US" smtClean="0"/>
              <a:t>‹#›</a:t>
            </a:fld>
            <a:endParaRPr lang="en-US"/>
          </a:p>
        </p:txBody>
      </p:sp>
    </p:spTree>
    <p:extLst>
      <p:ext uri="{BB962C8B-B14F-4D97-AF65-F5344CB8AC3E}">
        <p14:creationId xmlns:p14="http://schemas.microsoft.com/office/powerpoint/2010/main" val="46108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7EE2E8-DC7C-41F2-82B6-41D46BF88C5D}"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BA64A-7BCA-4DBA-8718-ED5AA827BF94}" type="slidenum">
              <a:rPr lang="en-US" smtClean="0"/>
              <a:t>‹#›</a:t>
            </a:fld>
            <a:endParaRPr lang="en-US"/>
          </a:p>
        </p:txBody>
      </p:sp>
    </p:spTree>
    <p:extLst>
      <p:ext uri="{BB962C8B-B14F-4D97-AF65-F5344CB8AC3E}">
        <p14:creationId xmlns:p14="http://schemas.microsoft.com/office/powerpoint/2010/main" val="3690318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7EE2E8-DC7C-41F2-82B6-41D46BF88C5D}"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BA64A-7BCA-4DBA-8718-ED5AA827BF94}" type="slidenum">
              <a:rPr lang="en-US" smtClean="0"/>
              <a:t>‹#›</a:t>
            </a:fld>
            <a:endParaRPr lang="en-US"/>
          </a:p>
        </p:txBody>
      </p:sp>
    </p:spTree>
    <p:extLst>
      <p:ext uri="{BB962C8B-B14F-4D97-AF65-F5344CB8AC3E}">
        <p14:creationId xmlns:p14="http://schemas.microsoft.com/office/powerpoint/2010/main" val="3164281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7EE2E8-DC7C-41F2-82B6-41D46BF88C5D}"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BA64A-7BCA-4DBA-8718-ED5AA827BF94}" type="slidenum">
              <a:rPr lang="en-US" smtClean="0"/>
              <a:t>‹#›</a:t>
            </a:fld>
            <a:endParaRPr lang="en-US"/>
          </a:p>
        </p:txBody>
      </p:sp>
    </p:spTree>
    <p:extLst>
      <p:ext uri="{BB962C8B-B14F-4D97-AF65-F5344CB8AC3E}">
        <p14:creationId xmlns:p14="http://schemas.microsoft.com/office/powerpoint/2010/main" val="4236459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7EE2E8-DC7C-41F2-82B6-41D46BF88C5D}"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BA64A-7BCA-4DBA-8718-ED5AA827BF94}" type="slidenum">
              <a:rPr lang="en-US" smtClean="0"/>
              <a:t>‹#›</a:t>
            </a:fld>
            <a:endParaRPr lang="en-US"/>
          </a:p>
        </p:txBody>
      </p:sp>
    </p:spTree>
    <p:extLst>
      <p:ext uri="{BB962C8B-B14F-4D97-AF65-F5344CB8AC3E}">
        <p14:creationId xmlns:p14="http://schemas.microsoft.com/office/powerpoint/2010/main" val="3531191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7EE2E8-DC7C-41F2-82B6-41D46BF88C5D}" type="datetimeFigureOut">
              <a:rPr lang="en-US" smtClean="0"/>
              <a:t>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EBA64A-7BCA-4DBA-8718-ED5AA827BF94}" type="slidenum">
              <a:rPr lang="en-US" smtClean="0"/>
              <a:t>‹#›</a:t>
            </a:fld>
            <a:endParaRPr lang="en-US"/>
          </a:p>
        </p:txBody>
      </p:sp>
    </p:spTree>
    <p:extLst>
      <p:ext uri="{BB962C8B-B14F-4D97-AF65-F5344CB8AC3E}">
        <p14:creationId xmlns:p14="http://schemas.microsoft.com/office/powerpoint/2010/main" val="2924932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7EE2E8-DC7C-41F2-82B6-41D46BF88C5D}" type="datetimeFigureOut">
              <a:rPr lang="en-US" smtClean="0"/>
              <a:t>10/6/2015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EBA64A-7BCA-4DBA-8718-ED5AA827BF94}" type="slidenum">
              <a:rPr lang="en-US" smtClean="0"/>
              <a:t>‹#›</a:t>
            </a:fld>
            <a:endParaRPr lang="en-US"/>
          </a:p>
        </p:txBody>
      </p:sp>
    </p:spTree>
    <p:extLst>
      <p:ext uri="{BB962C8B-B14F-4D97-AF65-F5344CB8AC3E}">
        <p14:creationId xmlns:p14="http://schemas.microsoft.com/office/powerpoint/2010/main" val="2043707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7EE2E8-DC7C-41F2-82B6-41D46BF88C5D}" type="datetimeFigureOut">
              <a:rPr lang="en-US" smtClean="0"/>
              <a:t>10/6/2015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EBA64A-7BCA-4DBA-8718-ED5AA827BF94}" type="slidenum">
              <a:rPr lang="en-US" smtClean="0"/>
              <a:t>‹#›</a:t>
            </a:fld>
            <a:endParaRPr lang="en-US"/>
          </a:p>
        </p:txBody>
      </p:sp>
    </p:spTree>
    <p:extLst>
      <p:ext uri="{BB962C8B-B14F-4D97-AF65-F5344CB8AC3E}">
        <p14:creationId xmlns:p14="http://schemas.microsoft.com/office/powerpoint/2010/main" val="2215134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7EE2E8-DC7C-41F2-82B6-41D46BF88C5D}" type="datetimeFigureOut">
              <a:rPr lang="en-US" smtClean="0"/>
              <a:t>10/6/2015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EBA64A-7BCA-4DBA-8718-ED5AA827BF94}" type="slidenum">
              <a:rPr lang="en-US" smtClean="0"/>
              <a:t>‹#›</a:t>
            </a:fld>
            <a:endParaRPr lang="en-US"/>
          </a:p>
        </p:txBody>
      </p:sp>
    </p:spTree>
    <p:extLst>
      <p:ext uri="{BB962C8B-B14F-4D97-AF65-F5344CB8AC3E}">
        <p14:creationId xmlns:p14="http://schemas.microsoft.com/office/powerpoint/2010/main" val="1017794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7EE2E8-DC7C-41F2-82B6-41D46BF88C5D}" type="datetimeFigureOut">
              <a:rPr lang="en-US" smtClean="0"/>
              <a:t>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EBA64A-7BCA-4DBA-8718-ED5AA827BF94}" type="slidenum">
              <a:rPr lang="en-US" smtClean="0"/>
              <a:t>‹#›</a:t>
            </a:fld>
            <a:endParaRPr lang="en-US"/>
          </a:p>
        </p:txBody>
      </p:sp>
    </p:spTree>
    <p:extLst>
      <p:ext uri="{BB962C8B-B14F-4D97-AF65-F5344CB8AC3E}">
        <p14:creationId xmlns:p14="http://schemas.microsoft.com/office/powerpoint/2010/main" val="28308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7EE2E8-DC7C-41F2-82B6-41D46BF88C5D}" type="datetimeFigureOut">
              <a:rPr lang="en-US" smtClean="0"/>
              <a:t>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EBA64A-7BCA-4DBA-8718-ED5AA827BF94}" type="slidenum">
              <a:rPr lang="en-US" smtClean="0"/>
              <a:t>‹#›</a:t>
            </a:fld>
            <a:endParaRPr lang="en-US"/>
          </a:p>
        </p:txBody>
      </p:sp>
    </p:spTree>
    <p:extLst>
      <p:ext uri="{BB962C8B-B14F-4D97-AF65-F5344CB8AC3E}">
        <p14:creationId xmlns:p14="http://schemas.microsoft.com/office/powerpoint/2010/main" val="3715826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7EE2E8-DC7C-41F2-82B6-41D46BF88C5D}" type="datetimeFigureOut">
              <a:rPr lang="en-US" smtClean="0"/>
              <a:t>10/6/2015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EBA64A-7BCA-4DBA-8718-ED5AA827BF94}" type="slidenum">
              <a:rPr lang="en-US" smtClean="0"/>
              <a:t>‹#›</a:t>
            </a:fld>
            <a:endParaRPr lang="en-US"/>
          </a:p>
        </p:txBody>
      </p:sp>
    </p:spTree>
    <p:extLst>
      <p:ext uri="{BB962C8B-B14F-4D97-AF65-F5344CB8AC3E}">
        <p14:creationId xmlns:p14="http://schemas.microsoft.com/office/powerpoint/2010/main" val="2865315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hyperlink" Target="https://www.youtube.com/watch?v=9i7OzIFoO48"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UXCIMmpETaA" TargetMode="External"/><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3m6iSe_xsP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220px-Tudor_Rose_Royal_Badge_of_England.svg[1].pn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30796" y="332192"/>
            <a:ext cx="5730407" cy="635554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524000" y="1122363"/>
            <a:ext cx="9144000" cy="1049742"/>
          </a:xfrm>
        </p:spPr>
        <p:txBody>
          <a:bodyPr/>
          <a:lstStyle/>
          <a:p>
            <a:r>
              <a:rPr lang="en-US" dirty="0" smtClean="0"/>
              <a:t>Do Now</a:t>
            </a:r>
            <a:endParaRPr lang="en-US" dirty="0"/>
          </a:p>
        </p:txBody>
      </p:sp>
      <p:sp>
        <p:nvSpPr>
          <p:cNvPr id="3" name="Subtitle 2"/>
          <p:cNvSpPr>
            <a:spLocks noGrp="1"/>
          </p:cNvSpPr>
          <p:nvPr>
            <p:ph type="subTitle" idx="1"/>
          </p:nvPr>
        </p:nvSpPr>
        <p:spPr>
          <a:xfrm>
            <a:off x="1524000" y="2172105"/>
            <a:ext cx="9144000" cy="3085695"/>
          </a:xfrm>
        </p:spPr>
        <p:txBody>
          <a:bodyPr/>
          <a:lstStyle/>
          <a:p>
            <a:r>
              <a:rPr lang="en-US" dirty="0" smtClean="0"/>
              <a:t>Grab today’s Agenda </a:t>
            </a:r>
            <a:r>
              <a:rPr lang="en-US" dirty="0" smtClean="0"/>
              <a:t>(2:4)</a:t>
            </a:r>
            <a:r>
              <a:rPr lang="en-US" dirty="0" smtClean="0"/>
              <a:t> from your Out Box.</a:t>
            </a:r>
            <a:endParaRPr lang="en-US" dirty="0" smtClean="0"/>
          </a:p>
          <a:p>
            <a:endParaRPr lang="en-US" dirty="0"/>
          </a:p>
          <a:p>
            <a:r>
              <a:rPr lang="en-US" dirty="0"/>
              <a:t>F</a:t>
            </a:r>
            <a:r>
              <a:rPr lang="en-US" dirty="0" smtClean="0"/>
              <a:t>ind </a:t>
            </a:r>
            <a:r>
              <a:rPr lang="en-US" dirty="0" smtClean="0"/>
              <a:t>the most interesting fact about Henry VIII.</a:t>
            </a:r>
          </a:p>
          <a:p>
            <a:r>
              <a:rPr lang="en-US" dirty="0" smtClean="0"/>
              <a:t>Then go </a:t>
            </a:r>
            <a:r>
              <a:rPr lang="en-US" dirty="0" smtClean="0"/>
              <a:t>to</a:t>
            </a:r>
            <a:r>
              <a:rPr lang="en-US" dirty="0"/>
              <a:t> </a:t>
            </a:r>
            <a:r>
              <a:rPr lang="en-US" dirty="0" smtClean="0"/>
              <a:t>Weebly </a:t>
            </a:r>
            <a:r>
              <a:rPr lang="en-US" dirty="0" smtClean="0">
                <a:sym typeface="Wingdings" panose="05000000000000000000" pitchFamily="2" charset="2"/>
              </a:rPr>
              <a:t> Unit 2  Lesson 4  “Henry VIII is Interesting!”</a:t>
            </a:r>
          </a:p>
          <a:p>
            <a:r>
              <a:rPr lang="en-US" dirty="0" smtClean="0">
                <a:sym typeface="Wingdings" panose="05000000000000000000" pitchFamily="2" charset="2"/>
              </a:rPr>
              <a:t>Most interesting fact gets </a:t>
            </a:r>
            <a:r>
              <a:rPr lang="en-US" smtClean="0">
                <a:sym typeface="Wingdings" panose="05000000000000000000" pitchFamily="2" charset="2"/>
              </a:rPr>
              <a:t>extra credit!</a:t>
            </a:r>
            <a:endParaRPr lang="en-US" dirty="0"/>
          </a:p>
        </p:txBody>
      </p:sp>
    </p:spTree>
    <p:extLst>
      <p:ext uri="{BB962C8B-B14F-4D97-AF65-F5344CB8AC3E}">
        <p14:creationId xmlns:p14="http://schemas.microsoft.com/office/powerpoint/2010/main" val="4148172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220px-Tudor_Rose_Royal_Badge_of_England.svg[1].pn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30796" y="332192"/>
            <a:ext cx="5730407" cy="635554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Henry VIII</a:t>
            </a:r>
            <a:endParaRPr lang="en-US" b="1" dirty="0"/>
          </a:p>
        </p:txBody>
      </p:sp>
      <p:sp>
        <p:nvSpPr>
          <p:cNvPr id="3" name="Content Placeholder 2"/>
          <p:cNvSpPr>
            <a:spLocks noGrp="1"/>
          </p:cNvSpPr>
          <p:nvPr>
            <p:ph sz="half" idx="1"/>
          </p:nvPr>
        </p:nvSpPr>
        <p:spPr/>
        <p:txBody>
          <a:bodyPr/>
          <a:lstStyle/>
          <a:p>
            <a:pPr marL="0" indent="0">
              <a:buNone/>
            </a:pPr>
            <a:r>
              <a:rPr lang="en-US" dirty="0" smtClean="0"/>
              <a:t>Divorce!  (continued)</a:t>
            </a:r>
          </a:p>
          <a:p>
            <a:r>
              <a:rPr lang="en-US" dirty="0" smtClean="0"/>
              <a:t>Catherine Parr</a:t>
            </a:r>
          </a:p>
          <a:p>
            <a:pPr lvl="1"/>
            <a:r>
              <a:rPr lang="en-US" dirty="0" smtClean="0"/>
              <a:t>Outlived Henry VIII</a:t>
            </a:r>
            <a:endParaRPr lang="en-US" dirty="0"/>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391400" y="2002164"/>
            <a:ext cx="2743200" cy="3998259"/>
          </a:xfrm>
        </p:spPr>
      </p:pic>
      <p:sp>
        <p:nvSpPr>
          <p:cNvPr id="7" name="TextBox 6"/>
          <p:cNvSpPr txBox="1"/>
          <p:nvPr/>
        </p:nvSpPr>
        <p:spPr>
          <a:xfrm>
            <a:off x="838200" y="5423338"/>
            <a:ext cx="1000595" cy="584775"/>
          </a:xfrm>
          <a:prstGeom prst="rect">
            <a:avLst/>
          </a:prstGeom>
          <a:noFill/>
        </p:spPr>
        <p:txBody>
          <a:bodyPr wrap="none" rtlCol="0">
            <a:spAutoFit/>
          </a:bodyPr>
          <a:lstStyle/>
          <a:p>
            <a:r>
              <a:rPr lang="en-US" sz="3200" dirty="0" smtClean="0">
                <a:hlinkClick r:id="rId4"/>
              </a:rPr>
              <a:t>Song</a:t>
            </a:r>
            <a:endParaRPr lang="en-US" sz="3200" dirty="0"/>
          </a:p>
        </p:txBody>
      </p:sp>
    </p:spTree>
    <p:extLst>
      <p:ext uri="{BB962C8B-B14F-4D97-AF65-F5344CB8AC3E}">
        <p14:creationId xmlns:p14="http://schemas.microsoft.com/office/powerpoint/2010/main" val="310556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220px-Tudor_Rose_Royal_Badge_of_England.svg[1].pn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30796" y="332192"/>
            <a:ext cx="5730407" cy="635554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Edward and Mary</a:t>
            </a:r>
            <a:endParaRPr lang="en-US" b="1" dirty="0"/>
          </a:p>
        </p:txBody>
      </p:sp>
      <p:sp>
        <p:nvSpPr>
          <p:cNvPr id="3" name="Content Placeholder 2"/>
          <p:cNvSpPr>
            <a:spLocks noGrp="1"/>
          </p:cNvSpPr>
          <p:nvPr>
            <p:ph sz="half" idx="1"/>
          </p:nvPr>
        </p:nvSpPr>
        <p:spPr/>
        <p:txBody>
          <a:bodyPr/>
          <a:lstStyle/>
          <a:p>
            <a:pPr marL="0" indent="0">
              <a:buNone/>
            </a:pPr>
            <a:r>
              <a:rPr lang="en-US" dirty="0" smtClean="0"/>
              <a:t>Edward</a:t>
            </a:r>
          </a:p>
          <a:p>
            <a:r>
              <a:rPr lang="en-US" dirty="0" smtClean="0"/>
              <a:t>Henry’s only son (from favorite wife Jane Seymour)</a:t>
            </a:r>
          </a:p>
          <a:p>
            <a:r>
              <a:rPr lang="en-US" dirty="0" smtClean="0"/>
              <a:t>Became king at age 9.</a:t>
            </a:r>
          </a:p>
          <a:p>
            <a:r>
              <a:rPr lang="en-US" dirty="0" smtClean="0"/>
              <a:t>Continued to lead Church of England down the path of Protestant Reform.</a:t>
            </a:r>
          </a:p>
          <a:p>
            <a:r>
              <a:rPr lang="en-US" dirty="0" smtClean="0"/>
              <a:t>Died at the age of 15 from a lung disease (tuberculosis?)</a:t>
            </a:r>
            <a:endParaRPr lang="en-US" dirty="0"/>
          </a:p>
        </p:txBody>
      </p:sp>
      <p:pic>
        <p:nvPicPr>
          <p:cNvPr id="6" name="Picture 2" descr="C:\Users\hahecht\Desktop\king-edward-vi-2-sized.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7283669" y="1527455"/>
            <a:ext cx="2780359" cy="46495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03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220px-Tudor_Rose_Royal_Badge_of_England.svg[1].pn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30796" y="332192"/>
            <a:ext cx="5730407" cy="635554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Edward and Mary</a:t>
            </a:r>
            <a:endParaRPr lang="en-US" b="1" dirty="0"/>
          </a:p>
        </p:txBody>
      </p:sp>
      <p:sp>
        <p:nvSpPr>
          <p:cNvPr id="3" name="Content Placeholder 2"/>
          <p:cNvSpPr>
            <a:spLocks noGrp="1"/>
          </p:cNvSpPr>
          <p:nvPr>
            <p:ph sz="half" idx="1"/>
          </p:nvPr>
        </p:nvSpPr>
        <p:spPr/>
        <p:txBody>
          <a:bodyPr>
            <a:normAutofit fontScale="92500" lnSpcReduction="20000"/>
          </a:bodyPr>
          <a:lstStyle/>
          <a:p>
            <a:pPr marL="0" indent="0">
              <a:buNone/>
            </a:pPr>
            <a:r>
              <a:rPr lang="en-US" dirty="0" smtClean="0"/>
              <a:t>“Bloody Mary”</a:t>
            </a:r>
          </a:p>
          <a:p>
            <a:r>
              <a:rPr lang="en-US" dirty="0" smtClean="0"/>
              <a:t>Henry’s first daughter (from his first wife Catherine of Aragon)</a:t>
            </a:r>
          </a:p>
          <a:p>
            <a:r>
              <a:rPr lang="en-US" dirty="0" smtClean="0"/>
              <a:t>1553 – became Queen of England</a:t>
            </a:r>
          </a:p>
          <a:p>
            <a:r>
              <a:rPr lang="en-US" dirty="0" smtClean="0"/>
              <a:t>Mary was a Catholic.  Imprisoned leading reforming churchmen.</a:t>
            </a:r>
          </a:p>
          <a:p>
            <a:r>
              <a:rPr lang="en-US" dirty="0" smtClean="0"/>
              <a:t>1554 – she had numerous Protestants executed – burned at the stake.  283 Protestants were executed… “Bloody Mary.”</a:t>
            </a:r>
          </a:p>
          <a:p>
            <a:r>
              <a:rPr lang="en-US" dirty="0" smtClean="0"/>
              <a:t>Died in 1558 (influenza?).  No heir.</a:t>
            </a:r>
          </a:p>
          <a:p>
            <a:pPr marL="0" indent="0">
              <a:buNone/>
            </a:pPr>
            <a:r>
              <a:rPr lang="en-US" dirty="0" smtClean="0">
                <a:hlinkClick r:id="rId3"/>
              </a:rPr>
              <a:t>Song</a:t>
            </a:r>
            <a:endParaRPr lang="en-US" dirty="0"/>
          </a:p>
        </p:txBody>
      </p:sp>
      <p:pic>
        <p:nvPicPr>
          <p:cNvPr id="6" name="Picture 2" descr="C:\Users\hahecht\Desktop\youngmary-sm.jpg"/>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7126013" y="1640257"/>
            <a:ext cx="3563007" cy="51389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55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220px-Tudor_Rose_Royal_Badge_of_England.svg[1].pn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30796" y="332192"/>
            <a:ext cx="5730407" cy="635554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Elizabeth I</a:t>
            </a:r>
            <a:endParaRPr lang="en-US" b="1" dirty="0"/>
          </a:p>
        </p:txBody>
      </p:sp>
      <p:sp>
        <p:nvSpPr>
          <p:cNvPr id="3" name="Content Placeholder 2"/>
          <p:cNvSpPr>
            <a:spLocks noGrp="1"/>
          </p:cNvSpPr>
          <p:nvPr>
            <p:ph sz="half" idx="1"/>
          </p:nvPr>
        </p:nvSpPr>
        <p:spPr/>
        <p:txBody>
          <a:bodyPr/>
          <a:lstStyle/>
          <a:p>
            <a:pPr marL="0" indent="0">
              <a:buNone/>
            </a:pPr>
            <a:r>
              <a:rPr lang="en-US" dirty="0" smtClean="0"/>
              <a:t>Life</a:t>
            </a:r>
          </a:p>
          <a:p>
            <a:r>
              <a:rPr lang="en-US" dirty="0" smtClean="0"/>
              <a:t>1533-1603</a:t>
            </a:r>
          </a:p>
          <a:p>
            <a:r>
              <a:rPr lang="en-US" dirty="0" smtClean="0"/>
              <a:t>Henry’s second daughter (from Anne Boleyn)</a:t>
            </a:r>
            <a:endParaRPr lang="en-US" dirty="0"/>
          </a:p>
        </p:txBody>
      </p:sp>
      <p:pic>
        <p:nvPicPr>
          <p:cNvPr id="6" name="Picture 3" descr="C:\Users\hahecht\Desktop\220px-Darnley_stage_3.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968359" y="1956594"/>
            <a:ext cx="3191641" cy="4671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9879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220px-Tudor_Rose_Royal_Badge_of_England.svg[1].pn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30796" y="332192"/>
            <a:ext cx="5730407" cy="635554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Elizabeth I</a:t>
            </a:r>
            <a:endParaRPr lang="en-US" b="1" dirty="0"/>
          </a:p>
        </p:txBody>
      </p:sp>
      <p:sp>
        <p:nvSpPr>
          <p:cNvPr id="3" name="Content Placeholder 2"/>
          <p:cNvSpPr>
            <a:spLocks noGrp="1"/>
          </p:cNvSpPr>
          <p:nvPr>
            <p:ph idx="1"/>
          </p:nvPr>
        </p:nvSpPr>
        <p:spPr/>
        <p:txBody>
          <a:bodyPr/>
          <a:lstStyle/>
          <a:p>
            <a:pPr marL="0" indent="0">
              <a:buNone/>
            </a:pPr>
            <a:r>
              <a:rPr lang="en-US" dirty="0" smtClean="0"/>
              <a:t>Anglican Church</a:t>
            </a:r>
          </a:p>
          <a:p>
            <a:r>
              <a:rPr lang="en-US" dirty="0" smtClean="0"/>
              <a:t>Reinstituted the Church of England (after Mary’s mess), finally getting rid of the supremacy of the Catholic Church.</a:t>
            </a:r>
          </a:p>
          <a:p>
            <a:r>
              <a:rPr lang="en-US" dirty="0" smtClean="0"/>
              <a:t>Established the Anglican Church.</a:t>
            </a:r>
          </a:p>
          <a:p>
            <a:pPr marL="0" indent="0">
              <a:buNone/>
            </a:pPr>
            <a:r>
              <a:rPr lang="en-US" dirty="0" smtClean="0"/>
              <a:t>Tolerance for Dissenters</a:t>
            </a:r>
          </a:p>
          <a:p>
            <a:r>
              <a:rPr lang="en-US" dirty="0" smtClean="0"/>
              <a:t>Established religious tolerance, particularly for dissenters.</a:t>
            </a:r>
          </a:p>
          <a:p>
            <a:pPr marL="0" indent="0">
              <a:buNone/>
            </a:pPr>
            <a:r>
              <a:rPr lang="en-US" dirty="0" smtClean="0"/>
              <a:t>Expansion and Colonialism</a:t>
            </a:r>
          </a:p>
          <a:p>
            <a:r>
              <a:rPr lang="en-US" dirty="0" smtClean="0"/>
              <a:t>Saw success of the Spanish from exploration so engaged England in it too.</a:t>
            </a:r>
            <a:endParaRPr lang="en-US" dirty="0"/>
          </a:p>
        </p:txBody>
      </p:sp>
    </p:spTree>
    <p:extLst>
      <p:ext uri="{BB962C8B-B14F-4D97-AF65-F5344CB8AC3E}">
        <p14:creationId xmlns:p14="http://schemas.microsoft.com/office/powerpoint/2010/main" val="338260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220px-Tudor_Rose_Royal_Badge_of_England.svg[1].pn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30796" y="332192"/>
            <a:ext cx="5730407" cy="635554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Elizabeth I</a:t>
            </a:r>
            <a:endParaRPr lang="en-US" b="1" dirty="0"/>
          </a:p>
        </p:txBody>
      </p:sp>
      <p:sp>
        <p:nvSpPr>
          <p:cNvPr id="3" name="Content Placeholder 2"/>
          <p:cNvSpPr>
            <a:spLocks noGrp="1"/>
          </p:cNvSpPr>
          <p:nvPr>
            <p:ph sz="half" idx="1"/>
          </p:nvPr>
        </p:nvSpPr>
        <p:spPr/>
        <p:txBody>
          <a:bodyPr>
            <a:normAutofit/>
          </a:bodyPr>
          <a:lstStyle/>
          <a:p>
            <a:pPr marL="0" indent="0">
              <a:buNone/>
            </a:pPr>
            <a:r>
              <a:rPr lang="en-US" dirty="0" smtClean="0"/>
              <a:t>Spanish Armada</a:t>
            </a:r>
          </a:p>
          <a:p>
            <a:r>
              <a:rPr lang="en-US" dirty="0" smtClean="0"/>
              <a:t>Spanish Armada (navy) in the 16</a:t>
            </a:r>
            <a:r>
              <a:rPr lang="en-US" baseline="30000" dirty="0" smtClean="0"/>
              <a:t>th</a:t>
            </a:r>
            <a:r>
              <a:rPr lang="en-US" dirty="0" smtClean="0"/>
              <a:t> century was very powerful and invincible.</a:t>
            </a:r>
          </a:p>
          <a:p>
            <a:r>
              <a:rPr lang="en-US" dirty="0" smtClean="0"/>
              <a:t>1588 – Spain planned to attack England using Spanish Armada.</a:t>
            </a:r>
          </a:p>
        </p:txBody>
      </p:sp>
      <p:pic>
        <p:nvPicPr>
          <p:cNvPr id="6" name="Picture 2" descr="C:\Users\hahecht\Desktop\300px-Invincible_Armada.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306207" y="1690688"/>
            <a:ext cx="5406503" cy="42350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2122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220px-Tudor_Rose_Royal_Badge_of_England.svg[1].pn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30796" y="332192"/>
            <a:ext cx="5730407" cy="635554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Elizabeth I</a:t>
            </a:r>
            <a:endParaRPr lang="en-US" b="1" dirty="0"/>
          </a:p>
        </p:txBody>
      </p:sp>
      <p:sp>
        <p:nvSpPr>
          <p:cNvPr id="3" name="Content Placeholder 2"/>
          <p:cNvSpPr>
            <a:spLocks noGrp="1"/>
          </p:cNvSpPr>
          <p:nvPr>
            <p:ph sz="half" idx="1"/>
          </p:nvPr>
        </p:nvSpPr>
        <p:spPr/>
        <p:txBody>
          <a:bodyPr>
            <a:normAutofit/>
          </a:bodyPr>
          <a:lstStyle/>
          <a:p>
            <a:pPr marL="0" indent="0">
              <a:buNone/>
            </a:pPr>
            <a:r>
              <a:rPr lang="en-US" dirty="0" smtClean="0"/>
              <a:t>Spanish Armada</a:t>
            </a:r>
          </a:p>
          <a:p>
            <a:r>
              <a:rPr lang="en-US" dirty="0" smtClean="0"/>
              <a:t>Spanish Armada (navy) in the 16</a:t>
            </a:r>
            <a:r>
              <a:rPr lang="en-US" baseline="30000" dirty="0" smtClean="0"/>
              <a:t>th</a:t>
            </a:r>
            <a:r>
              <a:rPr lang="en-US" dirty="0" smtClean="0"/>
              <a:t> century was very powerful and invincible.</a:t>
            </a:r>
          </a:p>
          <a:p>
            <a:r>
              <a:rPr lang="en-US" dirty="0" smtClean="0"/>
              <a:t>1588 – Spain planned to attack England using Spanish Armada.</a:t>
            </a:r>
          </a:p>
          <a:p>
            <a:r>
              <a:rPr lang="en-US" dirty="0" smtClean="0"/>
              <a:t>England won!</a:t>
            </a:r>
            <a:endParaRPr lang="en-US" dirty="0"/>
          </a:p>
        </p:txBody>
      </p:sp>
      <p:pic>
        <p:nvPicPr>
          <p:cNvPr id="7" name="Picture 2" descr="C:\Users\hahecht\Desktop\Spanish_Armada.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172200" y="1984788"/>
            <a:ext cx="5181600" cy="4033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77776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220px-Tudor_Rose_Royal_Badge_of_England.svg[1].pn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30796" y="332192"/>
            <a:ext cx="5730407" cy="635554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Conclusion</a:t>
            </a:r>
            <a:endParaRPr lang="en-US" b="1" dirty="0"/>
          </a:p>
        </p:txBody>
      </p:sp>
      <p:sp>
        <p:nvSpPr>
          <p:cNvPr id="3" name="Content Placeholder 2"/>
          <p:cNvSpPr>
            <a:spLocks noGrp="1"/>
          </p:cNvSpPr>
          <p:nvPr>
            <p:ph idx="1"/>
          </p:nvPr>
        </p:nvSpPr>
        <p:spPr/>
        <p:txBody>
          <a:bodyPr/>
          <a:lstStyle/>
          <a:p>
            <a:r>
              <a:rPr lang="en-US" dirty="0" smtClean="0"/>
              <a:t>King Henry VIII introduced the Protestant Reformation into England.</a:t>
            </a:r>
          </a:p>
          <a:p>
            <a:pPr lvl="1"/>
            <a:r>
              <a:rPr lang="en-US" dirty="0" smtClean="0"/>
              <a:t>Views:  Dismissed the authority of the Pope in Rome.</a:t>
            </a:r>
          </a:p>
          <a:p>
            <a:pPr lvl="1"/>
            <a:r>
              <a:rPr lang="en-US" dirty="0" smtClean="0"/>
              <a:t>Actions:  Divorced; broke with Rome; headed the national church in England; appropriated lands and wealth of the Roman Catholic Church in England</a:t>
            </a:r>
          </a:p>
          <a:p>
            <a:r>
              <a:rPr lang="en-US" dirty="0" smtClean="0"/>
              <a:t>Queen Elizabeth I established Protestantism (Anglicanism) in England and expanded the glory of the British Empire through tolerance for dissenters, expansion and colonialism, and victory over the Spanish Armada in 1588.</a:t>
            </a:r>
          </a:p>
          <a:p>
            <a:r>
              <a:rPr lang="en-US" dirty="0" smtClean="0">
                <a:hlinkClick r:id="rId3"/>
              </a:rPr>
              <a:t>Review</a:t>
            </a:r>
            <a:endParaRPr lang="en-US" dirty="0"/>
          </a:p>
        </p:txBody>
      </p:sp>
    </p:spTree>
    <p:extLst>
      <p:ext uri="{BB962C8B-B14F-4D97-AF65-F5344CB8AC3E}">
        <p14:creationId xmlns:p14="http://schemas.microsoft.com/office/powerpoint/2010/main" val="978660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220px-Tudor_Rose_Royal_Badge_of_England.svg[1].pn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30796" y="332192"/>
            <a:ext cx="5730407" cy="635554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48518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220px-Tudor_Rose_Royal_Badge_of_England.svg[1].pn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30796" y="332192"/>
            <a:ext cx="5730407" cy="635554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endParaRPr lang="en-US"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57376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hecht\Desktop\220px-Tudor_Rose_Royal_Badge_of_England.svg[1].pn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1" y="201469"/>
            <a:ext cx="5730407" cy="635554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179403" y="685801"/>
            <a:ext cx="7772400" cy="1470025"/>
          </a:xfrm>
        </p:spPr>
        <p:txBody>
          <a:bodyPr>
            <a:normAutofit fontScale="90000"/>
          </a:bodyPr>
          <a:lstStyle/>
          <a:p>
            <a:r>
              <a:rPr lang="en-US" dirty="0" smtClean="0"/>
              <a:t>Objective:</a:t>
            </a:r>
            <a:br>
              <a:rPr lang="en-US" dirty="0" smtClean="0"/>
            </a:br>
            <a:r>
              <a:rPr lang="en-US" b="1" dirty="0" smtClean="0"/>
              <a:t>The Reformation in England</a:t>
            </a:r>
            <a:endParaRPr lang="en-US" dirty="0"/>
          </a:p>
        </p:txBody>
      </p:sp>
      <p:sp>
        <p:nvSpPr>
          <p:cNvPr id="3" name="Subtitle 2"/>
          <p:cNvSpPr>
            <a:spLocks noGrp="1"/>
          </p:cNvSpPr>
          <p:nvPr>
            <p:ph type="subTitle" idx="1"/>
          </p:nvPr>
        </p:nvSpPr>
        <p:spPr>
          <a:xfrm>
            <a:off x="762000" y="2209800"/>
            <a:ext cx="10972800" cy="4347209"/>
          </a:xfrm>
        </p:spPr>
        <p:txBody>
          <a:bodyPr>
            <a:normAutofit/>
          </a:bodyPr>
          <a:lstStyle/>
          <a:p>
            <a:r>
              <a:rPr lang="en-US" sz="3600" b="1" dirty="0" smtClean="0">
                <a:solidFill>
                  <a:schemeClr val="tx1"/>
                </a:solidFill>
              </a:rPr>
              <a:t>WHII.3a</a:t>
            </a:r>
          </a:p>
          <a:p>
            <a:r>
              <a:rPr lang="en-US" sz="3600" dirty="0" smtClean="0">
                <a:solidFill>
                  <a:schemeClr val="tx1"/>
                </a:solidFill>
              </a:rPr>
              <a:t>TSWDK of the Reformation in terms of its impact on Western civilization by explaining the effects of the theological, political, and economic differences that emerged, including the views and actions of Martin Luther, John Calvin, Henry VIII, and Elizabeth I.</a:t>
            </a:r>
            <a:endParaRPr lang="en-US" sz="3600" dirty="0">
              <a:solidFill>
                <a:schemeClr val="tx1"/>
              </a:solidFill>
            </a:endParaRPr>
          </a:p>
        </p:txBody>
      </p:sp>
    </p:spTree>
    <p:extLst>
      <p:ext uri="{BB962C8B-B14F-4D97-AF65-F5344CB8AC3E}">
        <p14:creationId xmlns:p14="http://schemas.microsoft.com/office/powerpoint/2010/main" val="20978461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220px-Tudor_Rose_Royal_Badge_of_England.svg[1].pn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30796" y="332192"/>
            <a:ext cx="5730407" cy="635554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endParaRPr lang="en-US" b="1"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964271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220px-Tudor_Rose_Royal_Badge_of_England.svg[1].pn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30796" y="332192"/>
            <a:ext cx="5730407" cy="635554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Reformation in England</a:t>
            </a:r>
            <a:endParaRPr lang="en-US" b="1" dirty="0"/>
          </a:p>
        </p:txBody>
      </p:sp>
      <p:sp>
        <p:nvSpPr>
          <p:cNvPr id="3" name="Content Placeholder 2"/>
          <p:cNvSpPr>
            <a:spLocks noGrp="1"/>
          </p:cNvSpPr>
          <p:nvPr>
            <p:ph idx="1"/>
          </p:nvPr>
        </p:nvSpPr>
        <p:spPr/>
        <p:txBody>
          <a:bodyPr/>
          <a:lstStyle/>
          <a:p>
            <a:r>
              <a:rPr lang="en-US" dirty="0" smtClean="0"/>
              <a:t>Henry VIII </a:t>
            </a:r>
          </a:p>
          <a:p>
            <a:r>
              <a:rPr lang="en-US" dirty="0" smtClean="0"/>
              <a:t>Edward and Mary</a:t>
            </a:r>
          </a:p>
          <a:p>
            <a:r>
              <a:rPr lang="en-US" dirty="0" smtClean="0"/>
              <a:t>Elizabeth I</a:t>
            </a:r>
            <a:endParaRPr lang="en-US" dirty="0"/>
          </a:p>
        </p:txBody>
      </p:sp>
    </p:spTree>
    <p:extLst>
      <p:ext uri="{BB962C8B-B14F-4D97-AF65-F5344CB8AC3E}">
        <p14:creationId xmlns:p14="http://schemas.microsoft.com/office/powerpoint/2010/main" val="2024792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220px-Tudor_Rose_Royal_Badge_of_England.svg[1].pn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30796" y="332192"/>
            <a:ext cx="5730407" cy="635554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Henry</a:t>
            </a:r>
            <a:endParaRPr lang="en-US" b="1" dirty="0"/>
          </a:p>
        </p:txBody>
      </p:sp>
      <p:sp>
        <p:nvSpPr>
          <p:cNvPr id="3" name="Content Placeholder 2"/>
          <p:cNvSpPr>
            <a:spLocks noGrp="1"/>
          </p:cNvSpPr>
          <p:nvPr>
            <p:ph sz="half" idx="1"/>
          </p:nvPr>
        </p:nvSpPr>
        <p:spPr/>
        <p:txBody>
          <a:bodyPr/>
          <a:lstStyle/>
          <a:p>
            <a:pPr marL="0" indent="0">
              <a:buNone/>
            </a:pPr>
            <a:r>
              <a:rPr lang="en-US" dirty="0" smtClean="0"/>
              <a:t>Life</a:t>
            </a:r>
          </a:p>
          <a:p>
            <a:r>
              <a:rPr lang="en-US" dirty="0" smtClean="0"/>
              <a:t>1509-1547</a:t>
            </a:r>
          </a:p>
          <a:p>
            <a:r>
              <a:rPr lang="en-US" dirty="0" smtClean="0"/>
              <a:t>Tudor</a:t>
            </a:r>
          </a:p>
          <a:p>
            <a:pPr marL="0" indent="0">
              <a:buNone/>
            </a:pPr>
            <a:r>
              <a:rPr lang="en-US" dirty="0" smtClean="0"/>
              <a:t>“Defender of the Faith”</a:t>
            </a:r>
          </a:p>
          <a:p>
            <a:r>
              <a:rPr lang="en-US" dirty="0" smtClean="0"/>
              <a:t>Proclaimed by pope to keep Protestantism out of England.</a:t>
            </a:r>
          </a:p>
          <a:p>
            <a:r>
              <a:rPr lang="en-US" dirty="0" smtClean="0"/>
              <a:t>Failed.</a:t>
            </a:r>
            <a:endParaRPr lang="en-US" dirty="0"/>
          </a:p>
        </p:txBody>
      </p:sp>
      <p:pic>
        <p:nvPicPr>
          <p:cNvPr id="6" name="Picture 2" descr="C:\Users\hahecht\Desktop\220px-Henry-VIII-kingofengland_1491-1547.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7315200" y="1163804"/>
            <a:ext cx="3094892" cy="5331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7404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220px-Tudor_Rose_Royal_Badge_of_England.svg[1].pn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30796" y="332192"/>
            <a:ext cx="5730407" cy="635554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Henry VIII</a:t>
            </a:r>
            <a:endParaRPr lang="en-US" b="1" dirty="0"/>
          </a:p>
        </p:txBody>
      </p:sp>
      <p:sp>
        <p:nvSpPr>
          <p:cNvPr id="3" name="Content Placeholder 2"/>
          <p:cNvSpPr>
            <a:spLocks noGrp="1"/>
          </p:cNvSpPr>
          <p:nvPr>
            <p:ph sz="half" idx="1"/>
          </p:nvPr>
        </p:nvSpPr>
        <p:spPr>
          <a:xfrm>
            <a:off x="0" y="1301262"/>
            <a:ext cx="6019800" cy="5556737"/>
          </a:xfrm>
        </p:spPr>
        <p:txBody>
          <a:bodyPr>
            <a:normAutofit/>
          </a:bodyPr>
          <a:lstStyle/>
          <a:p>
            <a:pPr marL="0" indent="0">
              <a:buNone/>
            </a:pPr>
            <a:r>
              <a:rPr lang="en-US" dirty="0" smtClean="0"/>
              <a:t>Divorce!</a:t>
            </a:r>
          </a:p>
          <a:p>
            <a:r>
              <a:rPr lang="en-US" dirty="0" smtClean="0"/>
              <a:t>Catherine of Aragon</a:t>
            </a:r>
          </a:p>
          <a:p>
            <a:pPr lvl="1"/>
            <a:r>
              <a:rPr lang="en-US" dirty="0" smtClean="0"/>
              <a:t>Could not give Henry VIII a male heir.  Only a daughter – Mary.</a:t>
            </a:r>
          </a:p>
          <a:p>
            <a:pPr lvl="1"/>
            <a:r>
              <a:rPr lang="en-US" dirty="0" smtClean="0"/>
              <a:t>Wanted to divorce Catherine so he could marry Anne Boleyn.</a:t>
            </a:r>
          </a:p>
          <a:p>
            <a:pPr lvl="1"/>
            <a:r>
              <a:rPr lang="en-US" dirty="0" smtClean="0"/>
              <a:t>Pope denied the divorce.</a:t>
            </a:r>
          </a:p>
          <a:p>
            <a:pPr lvl="1"/>
            <a:r>
              <a:rPr lang="en-US" dirty="0" smtClean="0"/>
              <a:t>So in 1534, Henry VIII broke from the Catholic Church and declared himself Supreme Head of the Church of England.</a:t>
            </a:r>
          </a:p>
          <a:p>
            <a:pPr lvl="1"/>
            <a:r>
              <a:rPr lang="en-US" dirty="0" smtClean="0"/>
              <a:t>Granted himself a divorce.</a:t>
            </a:r>
          </a:p>
          <a:p>
            <a:pPr lvl="1"/>
            <a:r>
              <a:rPr lang="en-US" dirty="0" smtClean="0"/>
              <a:t>As head of new Church of England, Henry VIII took control of all Church lands and funds.</a:t>
            </a:r>
            <a:endParaRPr lang="en-US" dirty="0"/>
          </a:p>
        </p:txBody>
      </p:sp>
      <p:pic>
        <p:nvPicPr>
          <p:cNvPr id="6" name="Picture 2" descr="C:\Users\hahecht\Desktop\caragon.gif"/>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7391400" y="1469436"/>
            <a:ext cx="3194538" cy="4436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9954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220px-Tudor_Rose_Royal_Badge_of_England.svg[1].pn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30796" y="332192"/>
            <a:ext cx="5730407" cy="635554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Henry VIII</a:t>
            </a:r>
            <a:endParaRPr lang="en-US" b="1" dirty="0"/>
          </a:p>
        </p:txBody>
      </p:sp>
      <p:sp>
        <p:nvSpPr>
          <p:cNvPr id="3" name="Content Placeholder 2"/>
          <p:cNvSpPr>
            <a:spLocks noGrp="1"/>
          </p:cNvSpPr>
          <p:nvPr>
            <p:ph sz="half" idx="1"/>
          </p:nvPr>
        </p:nvSpPr>
        <p:spPr>
          <a:xfrm>
            <a:off x="0" y="1251284"/>
            <a:ext cx="6019800" cy="5436449"/>
          </a:xfrm>
        </p:spPr>
        <p:txBody>
          <a:bodyPr>
            <a:normAutofit/>
          </a:bodyPr>
          <a:lstStyle/>
          <a:p>
            <a:pPr marL="0" indent="0">
              <a:buNone/>
            </a:pPr>
            <a:r>
              <a:rPr lang="en-US" dirty="0" smtClean="0"/>
              <a:t>Divorce (continued)</a:t>
            </a:r>
          </a:p>
          <a:p>
            <a:r>
              <a:rPr lang="en-US" dirty="0" smtClean="0"/>
              <a:t>Anne Boleyn</a:t>
            </a:r>
          </a:p>
          <a:p>
            <a:pPr lvl="1"/>
            <a:r>
              <a:rPr lang="en-US" dirty="0" smtClean="0"/>
              <a:t>Was a Protestant and a very strong woman.</a:t>
            </a:r>
          </a:p>
          <a:p>
            <a:pPr lvl="1"/>
            <a:r>
              <a:rPr lang="en-US" dirty="0" smtClean="0"/>
              <a:t>Worked hard to push forth Protestant reforms within Church of England.</a:t>
            </a:r>
          </a:p>
          <a:p>
            <a:pPr lvl="1"/>
            <a:r>
              <a:rPr lang="en-US" dirty="0" smtClean="0"/>
              <a:t>Church of England became Protestant church.</a:t>
            </a:r>
          </a:p>
          <a:p>
            <a:pPr lvl="1"/>
            <a:r>
              <a:rPr lang="en-US" dirty="0" smtClean="0"/>
              <a:t>Also could not give Henry VIII a son; only a daughter – Elizabeth.</a:t>
            </a:r>
          </a:p>
          <a:p>
            <a:pPr lvl="1"/>
            <a:r>
              <a:rPr lang="en-US" dirty="0" smtClean="0"/>
              <a:t>Henry claimed she was a witch so he had her beheaded.</a:t>
            </a:r>
            <a:endParaRPr lang="en-US" dirty="0"/>
          </a:p>
        </p:txBody>
      </p:sp>
      <p:pic>
        <p:nvPicPr>
          <p:cNvPr id="6" name="Picture 2" descr="C:\Users\hahecht\Desktop\170px-Mary_Boleyn.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990991" y="1858450"/>
            <a:ext cx="3540375" cy="42901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9756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220px-Tudor_Rose_Royal_Badge_of_England.svg[1].pn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30796" y="332192"/>
            <a:ext cx="5730407" cy="635554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Henry</a:t>
            </a:r>
            <a:endParaRPr lang="en-US" b="1" dirty="0"/>
          </a:p>
        </p:txBody>
      </p:sp>
      <p:sp>
        <p:nvSpPr>
          <p:cNvPr id="3" name="Content Placeholder 2"/>
          <p:cNvSpPr>
            <a:spLocks noGrp="1"/>
          </p:cNvSpPr>
          <p:nvPr>
            <p:ph sz="half" idx="1"/>
          </p:nvPr>
        </p:nvSpPr>
        <p:spPr/>
        <p:txBody>
          <a:bodyPr/>
          <a:lstStyle/>
          <a:p>
            <a:pPr marL="0" indent="0">
              <a:buNone/>
            </a:pPr>
            <a:r>
              <a:rPr lang="en-US" dirty="0" smtClean="0"/>
              <a:t>Divorce!  (continued)</a:t>
            </a:r>
          </a:p>
          <a:p>
            <a:r>
              <a:rPr lang="en-US" dirty="0" smtClean="0"/>
              <a:t>Jane Seymour</a:t>
            </a:r>
          </a:p>
          <a:p>
            <a:pPr lvl="1"/>
            <a:r>
              <a:rPr lang="en-US" dirty="0" smtClean="0"/>
              <a:t>Favorite wife!</a:t>
            </a:r>
          </a:p>
          <a:p>
            <a:pPr lvl="1"/>
            <a:r>
              <a:rPr lang="en-US" dirty="0" smtClean="0"/>
              <a:t>Finally gave Henry a son – Edward!</a:t>
            </a:r>
          </a:p>
          <a:p>
            <a:pPr lvl="1"/>
            <a:r>
              <a:rPr lang="en-US" dirty="0" smtClean="0"/>
              <a:t>She died while giving birth to Edward.</a:t>
            </a:r>
            <a:endParaRPr lang="en-US" dirty="0"/>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914290" y="1320128"/>
            <a:ext cx="2396358" cy="4688527"/>
          </a:xfrm>
        </p:spPr>
      </p:pic>
    </p:spTree>
    <p:extLst>
      <p:ext uri="{BB962C8B-B14F-4D97-AF65-F5344CB8AC3E}">
        <p14:creationId xmlns:p14="http://schemas.microsoft.com/office/powerpoint/2010/main" val="1078715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220px-Tudor_Rose_Royal_Badge_of_England.svg[1].pn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30796" y="332192"/>
            <a:ext cx="5730407" cy="635554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Henry VIII</a:t>
            </a:r>
            <a:endParaRPr lang="en-US" b="1" dirty="0"/>
          </a:p>
        </p:txBody>
      </p:sp>
      <p:sp>
        <p:nvSpPr>
          <p:cNvPr id="3" name="Content Placeholder 2"/>
          <p:cNvSpPr>
            <a:spLocks noGrp="1"/>
          </p:cNvSpPr>
          <p:nvPr>
            <p:ph sz="half" idx="1"/>
          </p:nvPr>
        </p:nvSpPr>
        <p:spPr/>
        <p:txBody>
          <a:bodyPr/>
          <a:lstStyle/>
          <a:p>
            <a:pPr marL="0" indent="0">
              <a:buNone/>
            </a:pPr>
            <a:r>
              <a:rPr lang="en-US" dirty="0" smtClean="0"/>
              <a:t>Divorce!  (continued)</a:t>
            </a:r>
          </a:p>
          <a:p>
            <a:r>
              <a:rPr lang="en-US" dirty="0" smtClean="0"/>
              <a:t>Anne of Cleves</a:t>
            </a:r>
          </a:p>
          <a:p>
            <a:pPr lvl="1"/>
            <a:r>
              <a:rPr lang="en-US" dirty="0" smtClean="0"/>
              <a:t>Marriage was a political move</a:t>
            </a:r>
          </a:p>
          <a:p>
            <a:pPr lvl="1"/>
            <a:r>
              <a:rPr lang="en-US" dirty="0" smtClean="0"/>
              <a:t>Henry VIII didn’t like the way she looked; claimed to have never consummated the marriage.</a:t>
            </a:r>
          </a:p>
          <a:p>
            <a:pPr lvl="1"/>
            <a:r>
              <a:rPr lang="en-US" dirty="0" smtClean="0"/>
              <a:t>Divorce!</a:t>
            </a:r>
            <a:endParaRPr lang="en-US" dirty="0"/>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062951" y="1755195"/>
            <a:ext cx="3216165" cy="4764689"/>
          </a:xfrm>
        </p:spPr>
      </p:pic>
    </p:spTree>
    <p:extLst>
      <p:ext uri="{BB962C8B-B14F-4D97-AF65-F5344CB8AC3E}">
        <p14:creationId xmlns:p14="http://schemas.microsoft.com/office/powerpoint/2010/main" val="3007629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220px-Tudor_Rose_Royal_Badge_of_England.svg[1].pn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30796" y="332192"/>
            <a:ext cx="5730407" cy="635554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Henry VIII</a:t>
            </a:r>
            <a:endParaRPr lang="en-US" b="1" dirty="0"/>
          </a:p>
        </p:txBody>
      </p:sp>
      <p:sp>
        <p:nvSpPr>
          <p:cNvPr id="3" name="Content Placeholder 2"/>
          <p:cNvSpPr>
            <a:spLocks noGrp="1"/>
          </p:cNvSpPr>
          <p:nvPr>
            <p:ph sz="half" idx="1"/>
          </p:nvPr>
        </p:nvSpPr>
        <p:spPr/>
        <p:txBody>
          <a:bodyPr/>
          <a:lstStyle/>
          <a:p>
            <a:pPr marL="0" indent="0">
              <a:buNone/>
            </a:pPr>
            <a:r>
              <a:rPr lang="en-US" dirty="0" smtClean="0"/>
              <a:t>Divorce!</a:t>
            </a:r>
          </a:p>
          <a:p>
            <a:r>
              <a:rPr lang="en-US" dirty="0" smtClean="0"/>
              <a:t>Catherine Howard</a:t>
            </a:r>
          </a:p>
          <a:p>
            <a:pPr lvl="1"/>
            <a:r>
              <a:rPr lang="en-US" dirty="0" smtClean="0"/>
              <a:t>Committed adultery</a:t>
            </a:r>
          </a:p>
          <a:p>
            <a:pPr lvl="1"/>
            <a:r>
              <a:rPr lang="en-US" dirty="0" smtClean="0"/>
              <a:t>Beheaded</a:t>
            </a:r>
            <a:endParaRPr lang="en-US" dirty="0"/>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360559" y="1825625"/>
            <a:ext cx="2804881" cy="4351338"/>
          </a:xfrm>
        </p:spPr>
      </p:pic>
    </p:spTree>
    <p:extLst>
      <p:ext uri="{BB962C8B-B14F-4D97-AF65-F5344CB8AC3E}">
        <p14:creationId xmlns:p14="http://schemas.microsoft.com/office/powerpoint/2010/main" val="2343656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1390</TotalTime>
  <Words>689</Words>
  <Application>Microsoft Office PowerPoint</Application>
  <PresentationFormat>Widescreen</PresentationFormat>
  <Paragraphs>100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Office Theme</vt:lpstr>
      <vt:lpstr>Do Now</vt:lpstr>
      <vt:lpstr>Objective: The Reformation in England</vt:lpstr>
      <vt:lpstr>Reformation in England</vt:lpstr>
      <vt:lpstr>Henry</vt:lpstr>
      <vt:lpstr>Henry VIII</vt:lpstr>
      <vt:lpstr>Henry VIII</vt:lpstr>
      <vt:lpstr>Henry</vt:lpstr>
      <vt:lpstr>Henry VIII</vt:lpstr>
      <vt:lpstr>Henry VIII</vt:lpstr>
      <vt:lpstr>Henry VIII</vt:lpstr>
      <vt:lpstr>Edward and Mary</vt:lpstr>
      <vt:lpstr>Edward and Mary</vt:lpstr>
      <vt:lpstr>Elizabeth I</vt:lpstr>
      <vt:lpstr>Elizabeth I</vt:lpstr>
      <vt:lpstr>Elizabeth I</vt:lpstr>
      <vt:lpstr>Elizabeth I</vt:lpstr>
      <vt:lpstr>Conclusion</vt:lpstr>
      <vt:lpstr>PowerPoint Presentation</vt:lpstr>
      <vt:lpstr>PowerPoint Presentation</vt:lpstr>
      <vt:lpstr>PowerPoint Presentation</vt:lpstr>
    </vt:vector>
  </TitlesOfParts>
  <Company>Henrico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Hana A. Hecht (hahecht)</dc:creator>
  <cp:lastModifiedBy>Hana A. Hecht (hahecht)</cp:lastModifiedBy>
  <cp:revision>16</cp:revision>
  <dcterms:created xsi:type="dcterms:W3CDTF">2014-09-22T16:38:31Z</dcterms:created>
  <dcterms:modified xsi:type="dcterms:W3CDTF">2015-10-07T02:12:36Z</dcterms:modified>
</cp:coreProperties>
</file>