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56" r:id="rId3"/>
    <p:sldId id="257" r:id="rId4"/>
    <p:sldId id="258" r:id="rId5"/>
    <p:sldId id="270" r:id="rId6"/>
    <p:sldId id="265" r:id="rId7"/>
    <p:sldId id="266" r:id="rId8"/>
    <p:sldId id="267" r:id="rId9"/>
    <p:sldId id="271" r:id="rId10"/>
    <p:sldId id="272" r:id="rId11"/>
    <p:sldId id="268" r:id="rId12"/>
    <p:sldId id="273" r:id="rId13"/>
    <p:sldId id="260" r:id="rId14"/>
    <p:sldId id="269" r:id="rId15"/>
    <p:sldId id="276" r:id="rId16"/>
    <p:sldId id="262" r:id="rId17"/>
    <p:sldId id="277" r:id="rId18"/>
    <p:sldId id="278" r:id="rId19"/>
    <p:sldId id="279" r:id="rId20"/>
    <p:sldId id="280" r:id="rId21"/>
    <p:sldId id="281" r:id="rId22"/>
    <p:sldId id="261"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3" d="100"/>
          <a:sy n="53" d="100"/>
        </p:scale>
        <p:origin x="48" y="28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1C988E4-9134-4D4C-9E20-E9A1C99F9C12}" type="datetimeFigureOut">
              <a:rPr lang="en-US" smtClean="0"/>
              <a:t>10/9/2015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DDC772-2603-4D6A-841F-0804CC39CB13}" type="slidenum">
              <a:rPr lang="en-US" smtClean="0"/>
              <a:t>‹#›</a:t>
            </a:fld>
            <a:endParaRPr lang="en-US"/>
          </a:p>
        </p:txBody>
      </p:sp>
    </p:spTree>
    <p:extLst>
      <p:ext uri="{BB962C8B-B14F-4D97-AF65-F5344CB8AC3E}">
        <p14:creationId xmlns:p14="http://schemas.microsoft.com/office/powerpoint/2010/main" val="42413604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C988E4-9134-4D4C-9E20-E9A1C99F9C12}" type="datetimeFigureOut">
              <a:rPr lang="en-US" smtClean="0"/>
              <a:t>10/9/2015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DDC772-2603-4D6A-841F-0804CC39CB13}" type="slidenum">
              <a:rPr lang="en-US" smtClean="0"/>
              <a:t>‹#›</a:t>
            </a:fld>
            <a:endParaRPr lang="en-US"/>
          </a:p>
        </p:txBody>
      </p:sp>
    </p:spTree>
    <p:extLst>
      <p:ext uri="{BB962C8B-B14F-4D97-AF65-F5344CB8AC3E}">
        <p14:creationId xmlns:p14="http://schemas.microsoft.com/office/powerpoint/2010/main" val="39773012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C988E4-9134-4D4C-9E20-E9A1C99F9C12}" type="datetimeFigureOut">
              <a:rPr lang="en-US" smtClean="0"/>
              <a:t>10/9/2015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DDC772-2603-4D6A-841F-0804CC39CB13}" type="slidenum">
              <a:rPr lang="en-US" smtClean="0"/>
              <a:t>‹#›</a:t>
            </a:fld>
            <a:endParaRPr lang="en-US"/>
          </a:p>
        </p:txBody>
      </p:sp>
    </p:spTree>
    <p:extLst>
      <p:ext uri="{BB962C8B-B14F-4D97-AF65-F5344CB8AC3E}">
        <p14:creationId xmlns:p14="http://schemas.microsoft.com/office/powerpoint/2010/main" val="19847202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C988E4-9134-4D4C-9E20-E9A1C99F9C12}" type="datetimeFigureOut">
              <a:rPr lang="en-US" smtClean="0"/>
              <a:t>10/9/2015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DDC772-2603-4D6A-841F-0804CC39CB13}" type="slidenum">
              <a:rPr lang="en-US" smtClean="0"/>
              <a:t>‹#›</a:t>
            </a:fld>
            <a:endParaRPr lang="en-US"/>
          </a:p>
        </p:txBody>
      </p:sp>
    </p:spTree>
    <p:extLst>
      <p:ext uri="{BB962C8B-B14F-4D97-AF65-F5344CB8AC3E}">
        <p14:creationId xmlns:p14="http://schemas.microsoft.com/office/powerpoint/2010/main" val="3326551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C988E4-9134-4D4C-9E20-E9A1C99F9C12}" type="datetimeFigureOut">
              <a:rPr lang="en-US" smtClean="0"/>
              <a:t>10/9/2015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DDC772-2603-4D6A-841F-0804CC39CB13}" type="slidenum">
              <a:rPr lang="en-US" smtClean="0"/>
              <a:t>‹#›</a:t>
            </a:fld>
            <a:endParaRPr lang="en-US"/>
          </a:p>
        </p:txBody>
      </p:sp>
    </p:spTree>
    <p:extLst>
      <p:ext uri="{BB962C8B-B14F-4D97-AF65-F5344CB8AC3E}">
        <p14:creationId xmlns:p14="http://schemas.microsoft.com/office/powerpoint/2010/main" val="29046919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1C988E4-9134-4D4C-9E20-E9A1C99F9C12}" type="datetimeFigureOut">
              <a:rPr lang="en-US" smtClean="0"/>
              <a:t>10/9/2015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DDC772-2603-4D6A-841F-0804CC39CB13}" type="slidenum">
              <a:rPr lang="en-US" smtClean="0"/>
              <a:t>‹#›</a:t>
            </a:fld>
            <a:endParaRPr lang="en-US"/>
          </a:p>
        </p:txBody>
      </p:sp>
    </p:spTree>
    <p:extLst>
      <p:ext uri="{BB962C8B-B14F-4D97-AF65-F5344CB8AC3E}">
        <p14:creationId xmlns:p14="http://schemas.microsoft.com/office/powerpoint/2010/main" val="4083163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1C988E4-9134-4D4C-9E20-E9A1C99F9C12}" type="datetimeFigureOut">
              <a:rPr lang="en-US" smtClean="0"/>
              <a:t>10/9/2015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DDC772-2603-4D6A-841F-0804CC39CB13}" type="slidenum">
              <a:rPr lang="en-US" smtClean="0"/>
              <a:t>‹#›</a:t>
            </a:fld>
            <a:endParaRPr lang="en-US"/>
          </a:p>
        </p:txBody>
      </p:sp>
    </p:spTree>
    <p:extLst>
      <p:ext uri="{BB962C8B-B14F-4D97-AF65-F5344CB8AC3E}">
        <p14:creationId xmlns:p14="http://schemas.microsoft.com/office/powerpoint/2010/main" val="28342126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1C988E4-9134-4D4C-9E20-E9A1C99F9C12}" type="datetimeFigureOut">
              <a:rPr lang="en-US" smtClean="0"/>
              <a:t>10/9/2015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DDC772-2603-4D6A-841F-0804CC39CB13}" type="slidenum">
              <a:rPr lang="en-US" smtClean="0"/>
              <a:t>‹#›</a:t>
            </a:fld>
            <a:endParaRPr lang="en-US"/>
          </a:p>
        </p:txBody>
      </p:sp>
    </p:spTree>
    <p:extLst>
      <p:ext uri="{BB962C8B-B14F-4D97-AF65-F5344CB8AC3E}">
        <p14:creationId xmlns:p14="http://schemas.microsoft.com/office/powerpoint/2010/main" val="2235932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C988E4-9134-4D4C-9E20-E9A1C99F9C12}" type="datetimeFigureOut">
              <a:rPr lang="en-US" smtClean="0"/>
              <a:t>10/9/2015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DDC772-2603-4D6A-841F-0804CC39CB13}" type="slidenum">
              <a:rPr lang="en-US" smtClean="0"/>
              <a:t>‹#›</a:t>
            </a:fld>
            <a:endParaRPr lang="en-US"/>
          </a:p>
        </p:txBody>
      </p:sp>
    </p:spTree>
    <p:extLst>
      <p:ext uri="{BB962C8B-B14F-4D97-AF65-F5344CB8AC3E}">
        <p14:creationId xmlns:p14="http://schemas.microsoft.com/office/powerpoint/2010/main" val="19502828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C988E4-9134-4D4C-9E20-E9A1C99F9C12}" type="datetimeFigureOut">
              <a:rPr lang="en-US" smtClean="0"/>
              <a:t>10/9/2015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DDC772-2603-4D6A-841F-0804CC39CB13}" type="slidenum">
              <a:rPr lang="en-US" smtClean="0"/>
              <a:t>‹#›</a:t>
            </a:fld>
            <a:endParaRPr lang="en-US"/>
          </a:p>
        </p:txBody>
      </p:sp>
    </p:spTree>
    <p:extLst>
      <p:ext uri="{BB962C8B-B14F-4D97-AF65-F5344CB8AC3E}">
        <p14:creationId xmlns:p14="http://schemas.microsoft.com/office/powerpoint/2010/main" val="3435375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C988E4-9134-4D4C-9E20-E9A1C99F9C12}" type="datetimeFigureOut">
              <a:rPr lang="en-US" smtClean="0"/>
              <a:t>10/9/2015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DDC772-2603-4D6A-841F-0804CC39CB13}" type="slidenum">
              <a:rPr lang="en-US" smtClean="0"/>
              <a:t>‹#›</a:t>
            </a:fld>
            <a:endParaRPr lang="en-US"/>
          </a:p>
        </p:txBody>
      </p:sp>
    </p:spTree>
    <p:extLst>
      <p:ext uri="{BB962C8B-B14F-4D97-AF65-F5344CB8AC3E}">
        <p14:creationId xmlns:p14="http://schemas.microsoft.com/office/powerpoint/2010/main" val="27519839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C988E4-9134-4D4C-9E20-E9A1C99F9C12}" type="datetimeFigureOut">
              <a:rPr lang="en-US" smtClean="0"/>
              <a:t>10/9/2015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DDC772-2603-4D6A-841F-0804CC39CB13}" type="slidenum">
              <a:rPr lang="en-US" smtClean="0"/>
              <a:t>‹#›</a:t>
            </a:fld>
            <a:endParaRPr lang="en-US"/>
          </a:p>
        </p:txBody>
      </p:sp>
    </p:spTree>
    <p:extLst>
      <p:ext uri="{BB962C8B-B14F-4D97-AF65-F5344CB8AC3E}">
        <p14:creationId xmlns:p14="http://schemas.microsoft.com/office/powerpoint/2010/main" val="25880884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hahecht\Desktop\file01166.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676400" y="-3263"/>
            <a:ext cx="5867400" cy="681139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47700" y="112811"/>
            <a:ext cx="7772400" cy="1470025"/>
          </a:xfrm>
        </p:spPr>
        <p:txBody>
          <a:bodyPr/>
          <a:lstStyle/>
          <a:p>
            <a:r>
              <a:rPr lang="en-US" dirty="0" smtClean="0"/>
              <a:t>Do Now:</a:t>
            </a:r>
            <a:endParaRPr lang="en-US" dirty="0"/>
          </a:p>
        </p:txBody>
      </p:sp>
      <p:sp>
        <p:nvSpPr>
          <p:cNvPr id="3" name="Subtitle 2"/>
          <p:cNvSpPr>
            <a:spLocks noGrp="1"/>
          </p:cNvSpPr>
          <p:nvPr>
            <p:ph type="subTitle" idx="1"/>
          </p:nvPr>
        </p:nvSpPr>
        <p:spPr>
          <a:xfrm>
            <a:off x="0" y="1143000"/>
            <a:ext cx="9144000" cy="2438400"/>
          </a:xfrm>
        </p:spPr>
        <p:txBody>
          <a:bodyPr>
            <a:normAutofit fontScale="85000" lnSpcReduction="20000"/>
          </a:bodyPr>
          <a:lstStyle/>
          <a:p>
            <a:r>
              <a:rPr lang="en-US" dirty="0" smtClean="0">
                <a:solidFill>
                  <a:schemeClr val="tx1"/>
                </a:solidFill>
              </a:rPr>
              <a:t>Grab today’s Agenda (2:5</a:t>
            </a:r>
            <a:r>
              <a:rPr lang="en-US" dirty="0" smtClean="0">
                <a:solidFill>
                  <a:schemeClr val="tx1"/>
                </a:solidFill>
              </a:rPr>
              <a:t>) from your Out Box.</a:t>
            </a:r>
            <a:endParaRPr lang="en-US" dirty="0" smtClean="0">
              <a:solidFill>
                <a:schemeClr val="tx1"/>
              </a:solidFill>
              <a:sym typeface="Wingdings" pitchFamily="2" charset="2"/>
            </a:endParaRPr>
          </a:p>
          <a:p>
            <a:endParaRPr lang="en-US" dirty="0" smtClean="0">
              <a:solidFill>
                <a:schemeClr val="tx1"/>
              </a:solidFill>
            </a:endParaRPr>
          </a:p>
          <a:p>
            <a:r>
              <a:rPr lang="en-US" dirty="0" smtClean="0">
                <a:solidFill>
                  <a:schemeClr val="tx1"/>
                </a:solidFill>
              </a:rPr>
              <a:t>Based on the essay that you’ve already started (due </a:t>
            </a:r>
            <a:r>
              <a:rPr lang="en-US" dirty="0" smtClean="0">
                <a:solidFill>
                  <a:schemeClr val="tx1"/>
                </a:solidFill>
              </a:rPr>
              <a:t>next Friday</a:t>
            </a:r>
            <a:r>
              <a:rPr lang="en-US" dirty="0" smtClean="0">
                <a:solidFill>
                  <a:schemeClr val="tx1"/>
                </a:solidFill>
              </a:rPr>
              <a:t>!!), </a:t>
            </a:r>
            <a:r>
              <a:rPr lang="en-US" dirty="0" smtClean="0">
                <a:solidFill>
                  <a:schemeClr val="tx1"/>
                </a:solidFill>
              </a:rPr>
              <a:t>what do you think is the greatest consequence of the printing press?  Write your answer on the board</a:t>
            </a:r>
            <a:r>
              <a:rPr lang="en-US" dirty="0" smtClean="0">
                <a:solidFill>
                  <a:schemeClr val="tx1"/>
                </a:solidFill>
              </a:rPr>
              <a:t>!  Then record what is on the </a:t>
            </a:r>
            <a:r>
              <a:rPr lang="en-US" smtClean="0">
                <a:solidFill>
                  <a:schemeClr val="tx1"/>
                </a:solidFill>
              </a:rPr>
              <a:t>board onto your Agenda.</a:t>
            </a:r>
            <a:endParaRPr lang="en-US" dirty="0">
              <a:solidFill>
                <a:schemeClr val="tx1"/>
              </a:solidFill>
            </a:endParaRPr>
          </a:p>
        </p:txBody>
      </p:sp>
    </p:spTree>
    <p:extLst>
      <p:ext uri="{BB962C8B-B14F-4D97-AF65-F5344CB8AC3E}">
        <p14:creationId xmlns:p14="http://schemas.microsoft.com/office/powerpoint/2010/main" val="17141729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file01166.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676400" y="-3263"/>
            <a:ext cx="5867400" cy="681139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Lutheranism</a:t>
            </a:r>
            <a:endParaRPr lang="en-US" dirty="0"/>
          </a:p>
        </p:txBody>
      </p:sp>
      <p:sp>
        <p:nvSpPr>
          <p:cNvPr id="3" name="Content Placeholder 2"/>
          <p:cNvSpPr>
            <a:spLocks noGrp="1"/>
          </p:cNvSpPr>
          <p:nvPr>
            <p:ph sz="half" idx="1"/>
          </p:nvPr>
        </p:nvSpPr>
        <p:spPr>
          <a:xfrm>
            <a:off x="457200" y="1600200"/>
            <a:ext cx="4038600" cy="4953000"/>
          </a:xfrm>
        </p:spPr>
        <p:txBody>
          <a:bodyPr>
            <a:normAutofit fontScale="92500" lnSpcReduction="10000"/>
          </a:bodyPr>
          <a:lstStyle/>
          <a:p>
            <a:pPr marL="0" indent="0">
              <a:buNone/>
            </a:pPr>
            <a:r>
              <a:rPr lang="en-US" sz="2400" dirty="0" smtClean="0"/>
              <a:t>Martin Luther</a:t>
            </a:r>
          </a:p>
          <a:p>
            <a:r>
              <a:rPr lang="en-US" sz="2200" dirty="0" smtClean="0"/>
              <a:t>Started Protestant Reformation in Germany</a:t>
            </a:r>
          </a:p>
          <a:p>
            <a:r>
              <a:rPr lang="en-US" sz="2200" dirty="0" smtClean="0"/>
              <a:t>Lutheranism</a:t>
            </a:r>
          </a:p>
          <a:p>
            <a:r>
              <a:rPr lang="en-US" sz="2200" dirty="0" smtClean="0"/>
              <a:t>Attractive to German princes because:</a:t>
            </a:r>
          </a:p>
          <a:p>
            <a:pPr lvl="2"/>
            <a:r>
              <a:rPr lang="en-US" sz="2200" dirty="0" smtClean="0"/>
              <a:t>No longer answered to the Church in Rome</a:t>
            </a:r>
          </a:p>
          <a:p>
            <a:pPr lvl="2"/>
            <a:r>
              <a:rPr lang="en-US" sz="2200" dirty="0" smtClean="0"/>
              <a:t>All money in German states stayed in German states</a:t>
            </a:r>
          </a:p>
          <a:p>
            <a:pPr lvl="2"/>
            <a:r>
              <a:rPr lang="en-US" sz="2200" dirty="0" smtClean="0"/>
              <a:t>All Church land returned to German states</a:t>
            </a:r>
          </a:p>
          <a:p>
            <a:r>
              <a:rPr lang="en-US" sz="2200" dirty="0" smtClean="0"/>
              <a:t>Many German princes, and thus their states, converted to Lutheranism.</a:t>
            </a:r>
            <a:endParaRPr lang="en-US" sz="2200" dirty="0"/>
          </a:p>
        </p:txBody>
      </p:sp>
      <p:pic>
        <p:nvPicPr>
          <p:cNvPr id="7" name="Picture 2" descr="C:\Users\hahecht\Desktop\5.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757608" y="1600200"/>
            <a:ext cx="3819784"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8819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fade">
                                      <p:cBhvr>
                                        <p:cTn id="12" dur="500"/>
                                        <p:tgtEl>
                                          <p:spTgt spid="3">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fade">
                                      <p:cBhvr>
                                        <p:cTn id="1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file01166.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676400" y="-3263"/>
            <a:ext cx="5867400" cy="681139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Lutheranism</a:t>
            </a:r>
            <a:endParaRPr lang="en-US" dirty="0"/>
          </a:p>
        </p:txBody>
      </p:sp>
      <p:sp>
        <p:nvSpPr>
          <p:cNvPr id="3" name="Content Placeholder 2"/>
          <p:cNvSpPr>
            <a:spLocks noGrp="1"/>
          </p:cNvSpPr>
          <p:nvPr>
            <p:ph sz="half" idx="1"/>
          </p:nvPr>
        </p:nvSpPr>
        <p:spPr/>
        <p:txBody>
          <a:bodyPr>
            <a:normAutofit/>
          </a:bodyPr>
          <a:lstStyle/>
          <a:p>
            <a:pPr marL="0" indent="0">
              <a:buNone/>
            </a:pPr>
            <a:r>
              <a:rPr lang="en-US" sz="2400" dirty="0" smtClean="0"/>
              <a:t>1555</a:t>
            </a:r>
          </a:p>
          <a:p>
            <a:r>
              <a:rPr lang="en-US" sz="2400" dirty="0" smtClean="0"/>
              <a:t>Fighting</a:t>
            </a:r>
          </a:p>
          <a:p>
            <a:r>
              <a:rPr lang="en-US" sz="2400" dirty="0" smtClean="0"/>
              <a:t>Agreement:  German princes can follow Lutheranism if they chose.</a:t>
            </a:r>
          </a:p>
          <a:p>
            <a:r>
              <a:rPr lang="en-US" sz="2400" dirty="0" smtClean="0"/>
              <a:t>North German states became Protestant, specifically Lutheran.</a:t>
            </a:r>
          </a:p>
        </p:txBody>
      </p:sp>
      <p:sp>
        <p:nvSpPr>
          <p:cNvPr id="4" name="Content Placeholder 3"/>
          <p:cNvSpPr>
            <a:spLocks noGrp="1"/>
          </p:cNvSpPr>
          <p:nvPr>
            <p:ph sz="half" idx="2"/>
          </p:nvPr>
        </p:nvSpPr>
        <p:spPr/>
        <p:txBody>
          <a:bodyPr>
            <a:normAutofit/>
          </a:bodyPr>
          <a:lstStyle/>
          <a:p>
            <a:endParaRPr lang="en-US" dirty="0"/>
          </a:p>
        </p:txBody>
      </p:sp>
      <p:pic>
        <p:nvPicPr>
          <p:cNvPr id="6" name="Picture 2" descr="C:\Users\hahecht\Desktop\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7608" y="1600200"/>
            <a:ext cx="3819784"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4479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file01166.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676400" y="-3263"/>
            <a:ext cx="5867400" cy="681139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Lutheranism</a:t>
            </a:r>
            <a:endParaRPr lang="en-US" dirty="0"/>
          </a:p>
        </p:txBody>
      </p:sp>
      <p:sp>
        <p:nvSpPr>
          <p:cNvPr id="3" name="Content Placeholder 2"/>
          <p:cNvSpPr>
            <a:spLocks noGrp="1"/>
          </p:cNvSpPr>
          <p:nvPr>
            <p:ph sz="half" idx="1"/>
          </p:nvPr>
        </p:nvSpPr>
        <p:spPr/>
        <p:txBody>
          <a:bodyPr>
            <a:normAutofit/>
          </a:bodyPr>
          <a:lstStyle/>
          <a:p>
            <a:pPr marL="0" indent="0">
              <a:buNone/>
            </a:pPr>
            <a:r>
              <a:rPr lang="en-US" sz="2400" dirty="0" smtClean="0"/>
              <a:t>1555</a:t>
            </a:r>
          </a:p>
          <a:p>
            <a:r>
              <a:rPr lang="en-US" sz="2400" dirty="0" smtClean="0"/>
              <a:t>Fighting</a:t>
            </a:r>
          </a:p>
          <a:p>
            <a:r>
              <a:rPr lang="en-US" sz="2400" dirty="0" smtClean="0"/>
              <a:t>Agreement:  German princes can follow Lutheranism if they chose.</a:t>
            </a:r>
          </a:p>
          <a:p>
            <a:r>
              <a:rPr lang="en-US" sz="2400" dirty="0" smtClean="0"/>
              <a:t>North German states became Protestant, specifically Lutheran.</a:t>
            </a:r>
          </a:p>
          <a:p>
            <a:r>
              <a:rPr lang="en-US" sz="2400" dirty="0" smtClean="0"/>
              <a:t>South Germany remained Catholic under the Hapsburg Empire.</a:t>
            </a:r>
            <a:endParaRPr lang="en-US" sz="2400" dirty="0"/>
          </a:p>
        </p:txBody>
      </p:sp>
      <p:pic>
        <p:nvPicPr>
          <p:cNvPr id="6" name="Picture 2" descr="C:\Users\hahecht\Desktop\hapsburg.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402595" y="2209800"/>
            <a:ext cx="4279725" cy="312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53032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hahecht\Desktop\file01166.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676400" y="-3263"/>
            <a:ext cx="5867400" cy="681139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Thirty Years’ War</a:t>
            </a:r>
            <a:endParaRPr lang="en-US" dirty="0"/>
          </a:p>
        </p:txBody>
      </p:sp>
      <p:sp>
        <p:nvSpPr>
          <p:cNvPr id="3" name="Content Placeholder 2"/>
          <p:cNvSpPr>
            <a:spLocks noGrp="1"/>
          </p:cNvSpPr>
          <p:nvPr>
            <p:ph idx="1"/>
          </p:nvPr>
        </p:nvSpPr>
        <p:spPr/>
        <p:txBody>
          <a:bodyPr/>
          <a:lstStyle/>
          <a:p>
            <a:pPr marL="0" indent="0">
              <a:buNone/>
            </a:pPr>
            <a:r>
              <a:rPr lang="en-US" dirty="0" smtClean="0"/>
              <a:t>1618 - 1648</a:t>
            </a:r>
          </a:p>
          <a:p>
            <a:r>
              <a:rPr lang="en-US" dirty="0" smtClean="0"/>
              <a:t>This war spanned thirty years…</a:t>
            </a:r>
          </a:p>
          <a:p>
            <a:pPr marL="0" indent="0">
              <a:buNone/>
            </a:pPr>
            <a:endParaRPr lang="en-US" dirty="0" smtClean="0"/>
          </a:p>
          <a:p>
            <a:pPr marL="0" indent="0">
              <a:buNone/>
            </a:pPr>
            <a:r>
              <a:rPr lang="en-US" dirty="0" smtClean="0"/>
              <a:t>Religious Motive</a:t>
            </a:r>
          </a:p>
          <a:p>
            <a:r>
              <a:rPr lang="en-US" dirty="0" smtClean="0"/>
              <a:t>Started as a religious war between the Protestant German princes and the Catholic Hapsburg Empire.</a:t>
            </a:r>
            <a:endParaRPr lang="en-US" dirty="0"/>
          </a:p>
        </p:txBody>
      </p:sp>
    </p:spTree>
    <p:extLst>
      <p:ext uri="{BB962C8B-B14F-4D97-AF65-F5344CB8AC3E}">
        <p14:creationId xmlns:p14="http://schemas.microsoft.com/office/powerpoint/2010/main" val="2321303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file01166.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676400" y="-3263"/>
            <a:ext cx="5867400" cy="681139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Thirty Years’ War</a:t>
            </a:r>
            <a:endParaRPr lang="en-US" dirty="0"/>
          </a:p>
        </p:txBody>
      </p:sp>
      <p:sp>
        <p:nvSpPr>
          <p:cNvPr id="3" name="Content Placeholder 2"/>
          <p:cNvSpPr>
            <a:spLocks noGrp="1"/>
          </p:cNvSpPr>
          <p:nvPr>
            <p:ph sz="half" idx="1"/>
          </p:nvPr>
        </p:nvSpPr>
        <p:spPr/>
        <p:txBody>
          <a:bodyPr>
            <a:noAutofit/>
          </a:bodyPr>
          <a:lstStyle/>
          <a:p>
            <a:pPr marL="0" indent="0">
              <a:buNone/>
            </a:pPr>
            <a:r>
              <a:rPr lang="en-US" sz="2000" dirty="0" smtClean="0"/>
              <a:t>Political Motive</a:t>
            </a:r>
          </a:p>
          <a:p>
            <a:r>
              <a:rPr lang="en-US" sz="2000" dirty="0" smtClean="0"/>
              <a:t>Hapsburg Family ruled both the southern portion of the Holy Roman Empire and the Spanish Empire.</a:t>
            </a:r>
          </a:p>
          <a:p>
            <a:r>
              <a:rPr lang="en-US" sz="2000" dirty="0" smtClean="0"/>
              <a:t>Some nations didn’t want to be a part of the Spanish Empire anymore.  Saw this war as an opportunity to break away.</a:t>
            </a:r>
          </a:p>
          <a:p>
            <a:r>
              <a:rPr lang="en-US" sz="2000" dirty="0" smtClean="0"/>
              <a:t>Enemies of Spain, such as the French, saw this same opportunity to diminish the size of the Spanish Empire.</a:t>
            </a:r>
          </a:p>
        </p:txBody>
      </p:sp>
      <p:pic>
        <p:nvPicPr>
          <p:cNvPr id="7" name="Picture 2" descr="C:\Users\hahecht\Desktop\250px-Emperor_charles_v.pn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740156" y="1904999"/>
            <a:ext cx="4175244" cy="42420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4479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file01166.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676400" y="-3263"/>
            <a:ext cx="5867400" cy="681139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Thirty Years’ War</a:t>
            </a:r>
            <a:endParaRPr lang="en-US" dirty="0"/>
          </a:p>
        </p:txBody>
      </p:sp>
      <p:sp>
        <p:nvSpPr>
          <p:cNvPr id="3" name="Content Placeholder 2"/>
          <p:cNvSpPr>
            <a:spLocks noGrp="1"/>
          </p:cNvSpPr>
          <p:nvPr>
            <p:ph sz="half" idx="1"/>
          </p:nvPr>
        </p:nvSpPr>
        <p:spPr/>
        <p:txBody>
          <a:bodyPr>
            <a:noAutofit/>
          </a:bodyPr>
          <a:lstStyle/>
          <a:p>
            <a:pPr marL="0" indent="0">
              <a:buNone/>
            </a:pPr>
            <a:r>
              <a:rPr lang="en-US" sz="2000" dirty="0" smtClean="0"/>
              <a:t>Political Motive</a:t>
            </a:r>
          </a:p>
          <a:p>
            <a:r>
              <a:rPr lang="en-US" sz="2000" dirty="0" smtClean="0"/>
              <a:t>Hapsburg Family ruled both the southern portion of the Holy Roman Empire and the Spanish Empire.</a:t>
            </a:r>
          </a:p>
          <a:p>
            <a:r>
              <a:rPr lang="en-US" sz="2000" dirty="0" smtClean="0"/>
              <a:t>Some nations didn’t want to be a part of the Spanish Empire anymore.  Saw this war as an opportunity to break away.</a:t>
            </a:r>
          </a:p>
          <a:p>
            <a:r>
              <a:rPr lang="en-US" sz="2000" dirty="0" smtClean="0"/>
              <a:t>Enemies of Spain, such as the French, saw this same opportunity to diminish the size of the Spanish Empire.</a:t>
            </a:r>
          </a:p>
          <a:p>
            <a:r>
              <a:rPr lang="en-US" sz="2000" dirty="0" smtClean="0"/>
              <a:t>Cardinal Richelieu of France turned the Thirty Years’ War from a religious war to a political war.</a:t>
            </a:r>
            <a:endParaRPr lang="en-US" sz="2000" dirty="0"/>
          </a:p>
        </p:txBody>
      </p:sp>
      <p:pic>
        <p:nvPicPr>
          <p:cNvPr id="8" name="Picture 2" descr="C:\Users\hahecht\Desktop\Cardinal-Richelieu.jpg"/>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5146701" y="1600200"/>
            <a:ext cx="3041598"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35905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hahecht\Desktop\file01166.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676400" y="-3263"/>
            <a:ext cx="5867400" cy="681139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Thirty Years’ War</a:t>
            </a:r>
            <a:endParaRPr lang="en-US" dirty="0"/>
          </a:p>
        </p:txBody>
      </p:sp>
      <p:sp>
        <p:nvSpPr>
          <p:cNvPr id="3" name="Content Placeholder 2"/>
          <p:cNvSpPr>
            <a:spLocks noGrp="1"/>
          </p:cNvSpPr>
          <p:nvPr>
            <p:ph idx="1"/>
          </p:nvPr>
        </p:nvSpPr>
        <p:spPr/>
        <p:txBody>
          <a:bodyPr>
            <a:normAutofit/>
          </a:bodyPr>
          <a:lstStyle/>
          <a:p>
            <a:pPr marL="0" indent="0">
              <a:buNone/>
            </a:pPr>
            <a:r>
              <a:rPr lang="en-US" sz="2400" dirty="0" smtClean="0"/>
              <a:t>Peace of Westphalia</a:t>
            </a:r>
          </a:p>
          <a:p>
            <a:r>
              <a:rPr lang="en-US" sz="2400" dirty="0" smtClean="0"/>
              <a:t>War ended in 1648</a:t>
            </a:r>
          </a:p>
          <a:p>
            <a:r>
              <a:rPr lang="en-US" sz="2400" dirty="0" smtClean="0"/>
              <a:t>Terms of the peace:</a:t>
            </a:r>
          </a:p>
          <a:p>
            <a:pPr lvl="2"/>
            <a:r>
              <a:rPr lang="en-US" dirty="0" smtClean="0"/>
              <a:t>The princes in each German state would determine the religion of his own state: Catholic, Lutheran, or Calvin. </a:t>
            </a:r>
          </a:p>
        </p:txBody>
      </p:sp>
    </p:spTree>
    <p:extLst>
      <p:ext uri="{BB962C8B-B14F-4D97-AF65-F5344CB8AC3E}">
        <p14:creationId xmlns:p14="http://schemas.microsoft.com/office/powerpoint/2010/main" val="2321303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hahecht\Desktop\file01166.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676400" y="-3263"/>
            <a:ext cx="5867400" cy="681139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Thirty Years’ War</a:t>
            </a:r>
            <a:endParaRPr lang="en-US" dirty="0"/>
          </a:p>
        </p:txBody>
      </p:sp>
      <p:sp>
        <p:nvSpPr>
          <p:cNvPr id="3" name="Content Placeholder 2"/>
          <p:cNvSpPr>
            <a:spLocks noGrp="1"/>
          </p:cNvSpPr>
          <p:nvPr>
            <p:ph idx="1"/>
          </p:nvPr>
        </p:nvSpPr>
        <p:spPr/>
        <p:txBody>
          <a:bodyPr>
            <a:normAutofit/>
          </a:bodyPr>
          <a:lstStyle/>
          <a:p>
            <a:pPr marL="0" indent="0">
              <a:buNone/>
            </a:pPr>
            <a:r>
              <a:rPr lang="en-US" sz="2400" dirty="0" smtClean="0"/>
              <a:t>Peace of Westphalia</a:t>
            </a:r>
          </a:p>
          <a:p>
            <a:r>
              <a:rPr lang="en-US" sz="2400" dirty="0" smtClean="0"/>
              <a:t>War ended in 1648</a:t>
            </a:r>
          </a:p>
          <a:p>
            <a:r>
              <a:rPr lang="en-US" sz="2400" dirty="0" smtClean="0"/>
              <a:t>Terms of the peace:</a:t>
            </a:r>
          </a:p>
          <a:p>
            <a:pPr lvl="2"/>
            <a:r>
              <a:rPr lang="en-US" dirty="0" smtClean="0"/>
              <a:t>The princes in each German state would determine the religion of his own state: Catholic, Lutheran, or Calvin.  (religious)</a:t>
            </a:r>
          </a:p>
          <a:p>
            <a:pPr lvl="2"/>
            <a:r>
              <a:rPr lang="en-US" dirty="0" smtClean="0"/>
              <a:t>Christians living in a state of a different denomination were allowed to practice their faith. </a:t>
            </a:r>
          </a:p>
        </p:txBody>
      </p:sp>
    </p:spTree>
    <p:extLst>
      <p:ext uri="{BB962C8B-B14F-4D97-AF65-F5344CB8AC3E}">
        <p14:creationId xmlns:p14="http://schemas.microsoft.com/office/powerpoint/2010/main" val="3629466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hahecht\Desktop\file01166.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676400" y="-3263"/>
            <a:ext cx="5867400" cy="681139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Thirty Years’ War</a:t>
            </a:r>
            <a:endParaRPr lang="en-US" dirty="0"/>
          </a:p>
        </p:txBody>
      </p:sp>
      <p:sp>
        <p:nvSpPr>
          <p:cNvPr id="3" name="Content Placeholder 2"/>
          <p:cNvSpPr>
            <a:spLocks noGrp="1"/>
          </p:cNvSpPr>
          <p:nvPr>
            <p:ph idx="1"/>
          </p:nvPr>
        </p:nvSpPr>
        <p:spPr/>
        <p:txBody>
          <a:bodyPr>
            <a:normAutofit/>
          </a:bodyPr>
          <a:lstStyle/>
          <a:p>
            <a:pPr marL="0" indent="0">
              <a:buNone/>
            </a:pPr>
            <a:r>
              <a:rPr lang="en-US" sz="2400" dirty="0" smtClean="0"/>
              <a:t>Peace of Westphalia</a:t>
            </a:r>
          </a:p>
          <a:p>
            <a:r>
              <a:rPr lang="en-US" sz="2400" dirty="0" smtClean="0"/>
              <a:t>War ended in 1648</a:t>
            </a:r>
          </a:p>
          <a:p>
            <a:r>
              <a:rPr lang="en-US" sz="2400" dirty="0" smtClean="0"/>
              <a:t>Terms of the peace:</a:t>
            </a:r>
          </a:p>
          <a:p>
            <a:pPr lvl="2"/>
            <a:r>
              <a:rPr lang="en-US" dirty="0" smtClean="0"/>
              <a:t>The princes in each German state would determine the religion of his own state: Catholic, Lutheran, or Calvin.  (religious)</a:t>
            </a:r>
          </a:p>
          <a:p>
            <a:pPr lvl="2"/>
            <a:r>
              <a:rPr lang="en-US" dirty="0" smtClean="0"/>
              <a:t>Christians living in a state of a different denomination were allowed to practice their faith.  (religious)</a:t>
            </a:r>
          </a:p>
          <a:p>
            <a:pPr lvl="2"/>
            <a:r>
              <a:rPr lang="en-US" dirty="0" smtClean="0"/>
              <a:t>Netherlands and Switzerland independent. </a:t>
            </a:r>
          </a:p>
        </p:txBody>
      </p:sp>
    </p:spTree>
    <p:extLst>
      <p:ext uri="{BB962C8B-B14F-4D97-AF65-F5344CB8AC3E}">
        <p14:creationId xmlns:p14="http://schemas.microsoft.com/office/powerpoint/2010/main" val="3629466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hahecht\Desktop\file01166.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676400" y="-3263"/>
            <a:ext cx="5867400" cy="681139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Thirty Years’ War</a:t>
            </a:r>
            <a:endParaRPr lang="en-US" dirty="0"/>
          </a:p>
        </p:txBody>
      </p:sp>
      <p:sp>
        <p:nvSpPr>
          <p:cNvPr id="3" name="Content Placeholder 2"/>
          <p:cNvSpPr>
            <a:spLocks noGrp="1"/>
          </p:cNvSpPr>
          <p:nvPr>
            <p:ph idx="1"/>
          </p:nvPr>
        </p:nvSpPr>
        <p:spPr/>
        <p:txBody>
          <a:bodyPr>
            <a:normAutofit/>
          </a:bodyPr>
          <a:lstStyle/>
          <a:p>
            <a:pPr marL="0" indent="0">
              <a:buNone/>
            </a:pPr>
            <a:r>
              <a:rPr lang="en-US" sz="2400" dirty="0" smtClean="0"/>
              <a:t>Peace of Westphalia</a:t>
            </a:r>
          </a:p>
          <a:p>
            <a:r>
              <a:rPr lang="en-US" sz="2400" dirty="0" smtClean="0"/>
              <a:t>War ended in 1648</a:t>
            </a:r>
          </a:p>
          <a:p>
            <a:r>
              <a:rPr lang="en-US" sz="2400" dirty="0" smtClean="0"/>
              <a:t>Terms of the peace:</a:t>
            </a:r>
          </a:p>
          <a:p>
            <a:pPr lvl="2"/>
            <a:r>
              <a:rPr lang="en-US" dirty="0" smtClean="0"/>
              <a:t>The princes in each German state would determine the religion of his own state: Catholic, Lutheran, or Calvin.  (religious)</a:t>
            </a:r>
          </a:p>
          <a:p>
            <a:pPr lvl="2"/>
            <a:r>
              <a:rPr lang="en-US" dirty="0" smtClean="0"/>
              <a:t>Christians living in a state of a different denomination were allowed to practice their faith.  (religious)</a:t>
            </a:r>
          </a:p>
          <a:p>
            <a:pPr lvl="2"/>
            <a:r>
              <a:rPr lang="en-US" dirty="0" smtClean="0"/>
              <a:t>Netherlands and Switzerland independent.  (political)</a:t>
            </a:r>
          </a:p>
          <a:p>
            <a:pPr lvl="2"/>
            <a:r>
              <a:rPr lang="en-US" dirty="0" smtClean="0"/>
              <a:t>Many country borders were expanded and defined.  </a:t>
            </a:r>
          </a:p>
        </p:txBody>
      </p:sp>
    </p:spTree>
    <p:extLst>
      <p:ext uri="{BB962C8B-B14F-4D97-AF65-F5344CB8AC3E}">
        <p14:creationId xmlns:p14="http://schemas.microsoft.com/office/powerpoint/2010/main" val="3629466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hahecht\Desktop\file01166.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676400" y="-3263"/>
            <a:ext cx="5867400" cy="681139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723900" y="762000"/>
            <a:ext cx="7772400" cy="1470025"/>
          </a:xfrm>
        </p:spPr>
        <p:txBody>
          <a:bodyPr/>
          <a:lstStyle/>
          <a:p>
            <a:r>
              <a:rPr lang="en-US" dirty="0" smtClean="0"/>
              <a:t>Objective:</a:t>
            </a:r>
            <a:br>
              <a:rPr lang="en-US" dirty="0" smtClean="0"/>
            </a:br>
            <a:r>
              <a:rPr lang="en-US" b="1" dirty="0" smtClean="0"/>
              <a:t>The Reformation in Germany</a:t>
            </a:r>
            <a:endParaRPr lang="en-US" dirty="0"/>
          </a:p>
        </p:txBody>
      </p:sp>
      <p:sp>
        <p:nvSpPr>
          <p:cNvPr id="3" name="Subtitle 2"/>
          <p:cNvSpPr>
            <a:spLocks noGrp="1"/>
          </p:cNvSpPr>
          <p:nvPr>
            <p:ph type="subTitle" idx="1"/>
          </p:nvPr>
        </p:nvSpPr>
        <p:spPr>
          <a:xfrm>
            <a:off x="533400" y="2362200"/>
            <a:ext cx="8077200" cy="4114800"/>
          </a:xfrm>
        </p:spPr>
        <p:txBody>
          <a:bodyPr>
            <a:normAutofit fontScale="92500"/>
          </a:bodyPr>
          <a:lstStyle/>
          <a:p>
            <a:r>
              <a:rPr lang="en-US" b="1" dirty="0" smtClean="0">
                <a:solidFill>
                  <a:schemeClr val="tx1"/>
                </a:solidFill>
              </a:rPr>
              <a:t>WHII.3b and c</a:t>
            </a:r>
          </a:p>
          <a:p>
            <a:r>
              <a:rPr lang="en-US" dirty="0" smtClean="0">
                <a:solidFill>
                  <a:schemeClr val="tx1"/>
                </a:solidFill>
              </a:rPr>
              <a:t>TSWDK of the Reformation in terms of its impact on Western civilization by describing the impact of religious conflicts, the Inquisition, and the Catholic Reformation on society and government actions, and by describing changing cultural values, traditions, and philosophies, and assessing the role of the printing press.</a:t>
            </a:r>
            <a:endParaRPr lang="en-US" dirty="0">
              <a:solidFill>
                <a:schemeClr val="tx1"/>
              </a:solidFill>
            </a:endParaRPr>
          </a:p>
        </p:txBody>
      </p:sp>
    </p:spTree>
    <p:extLst>
      <p:ext uri="{BB962C8B-B14F-4D97-AF65-F5344CB8AC3E}">
        <p14:creationId xmlns:p14="http://schemas.microsoft.com/office/powerpoint/2010/main" val="15415999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hahecht\Desktop\file01166.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676400" y="-3263"/>
            <a:ext cx="5867400" cy="681139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Thirty Years’ War</a:t>
            </a:r>
            <a:endParaRPr lang="en-US" dirty="0"/>
          </a:p>
        </p:txBody>
      </p:sp>
      <p:sp>
        <p:nvSpPr>
          <p:cNvPr id="3" name="Content Placeholder 2"/>
          <p:cNvSpPr>
            <a:spLocks noGrp="1"/>
          </p:cNvSpPr>
          <p:nvPr>
            <p:ph idx="1"/>
          </p:nvPr>
        </p:nvSpPr>
        <p:spPr>
          <a:xfrm>
            <a:off x="457200" y="1600200"/>
            <a:ext cx="8229600" cy="4876800"/>
          </a:xfrm>
        </p:spPr>
        <p:txBody>
          <a:bodyPr>
            <a:noAutofit/>
          </a:bodyPr>
          <a:lstStyle/>
          <a:p>
            <a:pPr marL="0" indent="0">
              <a:buNone/>
            </a:pPr>
            <a:r>
              <a:rPr lang="en-US" sz="2400" dirty="0" smtClean="0"/>
              <a:t>Peace of Westphalia</a:t>
            </a:r>
          </a:p>
          <a:p>
            <a:r>
              <a:rPr lang="en-US" sz="2400" dirty="0" smtClean="0"/>
              <a:t>War ended in 1648</a:t>
            </a:r>
          </a:p>
          <a:p>
            <a:r>
              <a:rPr lang="en-US" sz="2400" dirty="0" smtClean="0"/>
              <a:t>Terms of the peace:</a:t>
            </a:r>
          </a:p>
          <a:p>
            <a:pPr lvl="2"/>
            <a:r>
              <a:rPr lang="en-US" dirty="0" smtClean="0"/>
              <a:t>The princes in each German state would determine the religion of his own state: Catholic, Lutheran, or Calvin.  (religious)</a:t>
            </a:r>
          </a:p>
          <a:p>
            <a:pPr lvl="2"/>
            <a:r>
              <a:rPr lang="en-US" dirty="0" smtClean="0"/>
              <a:t>Christians living in a state of a different denomination were allowed to practice their faith.  (religious)</a:t>
            </a:r>
          </a:p>
          <a:p>
            <a:pPr lvl="2"/>
            <a:r>
              <a:rPr lang="en-US" dirty="0" smtClean="0"/>
              <a:t>Netherlands and Switzerland independent.  (political)</a:t>
            </a:r>
          </a:p>
          <a:p>
            <a:pPr lvl="2"/>
            <a:r>
              <a:rPr lang="en-US" dirty="0" smtClean="0"/>
              <a:t>Many country borders were expanded and defined.  (political)</a:t>
            </a:r>
          </a:p>
          <a:p>
            <a:pPr lvl="2"/>
            <a:r>
              <a:rPr lang="en-US" dirty="0" smtClean="0"/>
              <a:t>Each country had sovereign over itself.  </a:t>
            </a:r>
            <a:endParaRPr lang="en-US" dirty="0"/>
          </a:p>
        </p:txBody>
      </p:sp>
    </p:spTree>
    <p:extLst>
      <p:ext uri="{BB962C8B-B14F-4D97-AF65-F5344CB8AC3E}">
        <p14:creationId xmlns:p14="http://schemas.microsoft.com/office/powerpoint/2010/main" val="3629466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fade">
                                      <p:cBhvr>
                                        <p:cTn id="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hahecht\Desktop\file01166.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676400" y="-3263"/>
            <a:ext cx="5867400" cy="681139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Thirty Years’ War</a:t>
            </a:r>
            <a:endParaRPr lang="en-US" dirty="0"/>
          </a:p>
        </p:txBody>
      </p:sp>
      <p:sp>
        <p:nvSpPr>
          <p:cNvPr id="3" name="Content Placeholder 2"/>
          <p:cNvSpPr>
            <a:spLocks noGrp="1"/>
          </p:cNvSpPr>
          <p:nvPr>
            <p:ph idx="1"/>
          </p:nvPr>
        </p:nvSpPr>
        <p:spPr/>
        <p:txBody>
          <a:bodyPr>
            <a:noAutofit/>
          </a:bodyPr>
          <a:lstStyle/>
          <a:p>
            <a:pPr marL="0" indent="0">
              <a:buNone/>
            </a:pPr>
            <a:r>
              <a:rPr lang="en-US" sz="2400" dirty="0" smtClean="0"/>
              <a:t>Peace of Westphalia</a:t>
            </a:r>
          </a:p>
          <a:p>
            <a:r>
              <a:rPr lang="en-US" sz="2400" dirty="0" smtClean="0"/>
              <a:t>War ended in 1648</a:t>
            </a:r>
          </a:p>
          <a:p>
            <a:r>
              <a:rPr lang="en-US" sz="2400" dirty="0" smtClean="0"/>
              <a:t>Terms of the peace:</a:t>
            </a:r>
          </a:p>
          <a:p>
            <a:pPr lvl="2"/>
            <a:r>
              <a:rPr lang="en-US" dirty="0" smtClean="0"/>
              <a:t>The princes in each German state would determine the religion of his own state: Catholic, Lutheran, or Calvin.  (religious)</a:t>
            </a:r>
          </a:p>
          <a:p>
            <a:pPr lvl="2"/>
            <a:r>
              <a:rPr lang="en-US" dirty="0" smtClean="0"/>
              <a:t>Christians living in a state of a different denomination were allowed to practice their faith.  (religious)</a:t>
            </a:r>
          </a:p>
          <a:p>
            <a:pPr lvl="2"/>
            <a:r>
              <a:rPr lang="en-US" dirty="0" smtClean="0"/>
              <a:t>Netherlands and Switzerland independent.  (political)</a:t>
            </a:r>
          </a:p>
          <a:p>
            <a:pPr lvl="2"/>
            <a:r>
              <a:rPr lang="en-US" dirty="0" smtClean="0"/>
              <a:t>Many country borders were expanded and defined.  (political)</a:t>
            </a:r>
          </a:p>
          <a:p>
            <a:pPr lvl="2"/>
            <a:r>
              <a:rPr lang="en-US" dirty="0" smtClean="0"/>
              <a:t>Each country had sovereign over itself.  (political)</a:t>
            </a:r>
            <a:endParaRPr lang="en-US" dirty="0"/>
          </a:p>
        </p:txBody>
      </p:sp>
    </p:spTree>
    <p:extLst>
      <p:ext uri="{BB962C8B-B14F-4D97-AF65-F5344CB8AC3E}">
        <p14:creationId xmlns:p14="http://schemas.microsoft.com/office/powerpoint/2010/main" val="36294669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hahecht\Desktop\file01166.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676400" y="-3263"/>
            <a:ext cx="5867400" cy="681139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Religious tolerance was slow, but happening.</a:t>
            </a:r>
          </a:p>
          <a:p>
            <a:r>
              <a:rPr lang="en-US" dirty="0" smtClean="0"/>
              <a:t>Individualism grew and strengthened:</a:t>
            </a:r>
          </a:p>
          <a:p>
            <a:pPr lvl="1"/>
            <a:r>
              <a:rPr lang="en-US" dirty="0" smtClean="0"/>
              <a:t>The Reformation in Germany was focused on the faith of the </a:t>
            </a:r>
            <a:r>
              <a:rPr lang="en-US" b="1" dirty="0" smtClean="0"/>
              <a:t>individual</a:t>
            </a:r>
            <a:r>
              <a:rPr lang="en-US" dirty="0" smtClean="0"/>
              <a:t>.</a:t>
            </a:r>
            <a:endParaRPr lang="en-US" b="1" dirty="0" smtClean="0"/>
          </a:p>
          <a:p>
            <a:pPr lvl="1"/>
            <a:r>
              <a:rPr lang="en-US" dirty="0" smtClean="0"/>
              <a:t>As long as Christian, allowed to practice faith.</a:t>
            </a:r>
          </a:p>
          <a:p>
            <a:r>
              <a:rPr lang="en-US" dirty="0" smtClean="0"/>
              <a:t>Secularism grew and strengthened:</a:t>
            </a:r>
          </a:p>
          <a:p>
            <a:pPr lvl="1"/>
            <a:r>
              <a:rPr lang="en-US" dirty="0" smtClean="0"/>
              <a:t>A doctrine that rejects religion and religious considerations (not atheism).</a:t>
            </a:r>
          </a:p>
          <a:p>
            <a:pPr lvl="1"/>
            <a:r>
              <a:rPr lang="en-US" dirty="0" smtClean="0"/>
              <a:t>As the religious focus shifted from the community to the individual, secularism shifted to the forefront of society.</a:t>
            </a:r>
          </a:p>
        </p:txBody>
      </p:sp>
    </p:spTree>
    <p:extLst>
      <p:ext uri="{BB962C8B-B14F-4D97-AF65-F5344CB8AC3E}">
        <p14:creationId xmlns:p14="http://schemas.microsoft.com/office/powerpoint/2010/main" val="2321303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hahecht\Desktop\file01166.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676400" y="-3263"/>
            <a:ext cx="5867400" cy="681139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The Reformation in Germany</a:t>
            </a:r>
            <a:endParaRPr lang="en-US" dirty="0"/>
          </a:p>
        </p:txBody>
      </p:sp>
      <p:sp>
        <p:nvSpPr>
          <p:cNvPr id="3" name="Content Placeholder 2"/>
          <p:cNvSpPr>
            <a:spLocks noGrp="1"/>
          </p:cNvSpPr>
          <p:nvPr>
            <p:ph idx="1"/>
          </p:nvPr>
        </p:nvSpPr>
        <p:spPr/>
        <p:txBody>
          <a:bodyPr/>
          <a:lstStyle/>
          <a:p>
            <a:r>
              <a:rPr lang="en-US" dirty="0" smtClean="0"/>
              <a:t>The Holy Roman Empire</a:t>
            </a:r>
          </a:p>
          <a:p>
            <a:r>
              <a:rPr lang="en-US" dirty="0" smtClean="0"/>
              <a:t>Lutheranism</a:t>
            </a:r>
          </a:p>
          <a:p>
            <a:r>
              <a:rPr lang="en-US" dirty="0" smtClean="0"/>
              <a:t>The Thirty Years’ War</a:t>
            </a:r>
            <a:endParaRPr lang="en-US" dirty="0"/>
          </a:p>
        </p:txBody>
      </p:sp>
    </p:spTree>
    <p:extLst>
      <p:ext uri="{BB962C8B-B14F-4D97-AF65-F5344CB8AC3E}">
        <p14:creationId xmlns:p14="http://schemas.microsoft.com/office/powerpoint/2010/main" val="668171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file01166.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676400" y="-3263"/>
            <a:ext cx="5867400" cy="681139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The Holy Roman Empire</a:t>
            </a:r>
            <a:endParaRPr lang="en-US" dirty="0"/>
          </a:p>
        </p:txBody>
      </p:sp>
      <p:sp>
        <p:nvSpPr>
          <p:cNvPr id="3" name="Content Placeholder 2"/>
          <p:cNvSpPr>
            <a:spLocks noGrp="1"/>
          </p:cNvSpPr>
          <p:nvPr>
            <p:ph sz="half" idx="1"/>
          </p:nvPr>
        </p:nvSpPr>
        <p:spPr/>
        <p:txBody>
          <a:bodyPr/>
          <a:lstStyle/>
          <a:p>
            <a:pPr marL="0" indent="0">
              <a:buNone/>
            </a:pPr>
            <a:r>
              <a:rPr lang="en-US" dirty="0" smtClean="0"/>
              <a:t>Brief</a:t>
            </a:r>
          </a:p>
          <a:p>
            <a:r>
              <a:rPr lang="en-US" dirty="0" smtClean="0"/>
              <a:t>Originally part of the Roman Empire</a:t>
            </a:r>
          </a:p>
        </p:txBody>
      </p:sp>
      <p:pic>
        <p:nvPicPr>
          <p:cNvPr id="7" name="Picture 2" descr="C:\Users\hahecht\Desktop\Roman_Empire_Map.pn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48200" y="2479961"/>
            <a:ext cx="4038600" cy="27664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7256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file01166.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676400" y="-3263"/>
            <a:ext cx="5867400" cy="681139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The Holy Roman Empire</a:t>
            </a:r>
            <a:endParaRPr lang="en-US" dirty="0"/>
          </a:p>
        </p:txBody>
      </p:sp>
      <p:sp>
        <p:nvSpPr>
          <p:cNvPr id="3" name="Content Placeholder 2"/>
          <p:cNvSpPr>
            <a:spLocks noGrp="1"/>
          </p:cNvSpPr>
          <p:nvPr>
            <p:ph sz="half" idx="1"/>
          </p:nvPr>
        </p:nvSpPr>
        <p:spPr/>
        <p:txBody>
          <a:bodyPr/>
          <a:lstStyle/>
          <a:p>
            <a:pPr marL="0" indent="0">
              <a:buNone/>
            </a:pPr>
            <a:r>
              <a:rPr lang="en-US" dirty="0" smtClean="0"/>
              <a:t>Brief</a:t>
            </a:r>
          </a:p>
          <a:p>
            <a:r>
              <a:rPr lang="en-US" dirty="0" smtClean="0"/>
              <a:t>Originally part of the Roman Empire</a:t>
            </a:r>
          </a:p>
          <a:p>
            <a:r>
              <a:rPr lang="en-US" dirty="0" smtClean="0"/>
              <a:t>Took on a different character during the 10</a:t>
            </a:r>
            <a:r>
              <a:rPr lang="en-US" baseline="30000" dirty="0" smtClean="0"/>
              <a:t>th</a:t>
            </a:r>
            <a:r>
              <a:rPr lang="en-US" dirty="0" smtClean="0"/>
              <a:t> century</a:t>
            </a:r>
          </a:p>
          <a:p>
            <a:r>
              <a:rPr lang="en-US" dirty="0" smtClean="0"/>
              <a:t>Two parts:  Northern Germany and Southern Germany.</a:t>
            </a:r>
            <a:endParaRPr lang="en-US" dirty="0"/>
          </a:p>
        </p:txBody>
      </p:sp>
      <p:pic>
        <p:nvPicPr>
          <p:cNvPr id="8" name="Picture 2" descr="C:\Users\hahecht\Desktop\Holy_roman_Empire_Map1.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970264" y="1600200"/>
            <a:ext cx="3394472"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8753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file01166.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676400" y="-3263"/>
            <a:ext cx="5867400" cy="681139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The Holy Roman Empire</a:t>
            </a:r>
            <a:endParaRPr lang="en-US" dirty="0"/>
          </a:p>
        </p:txBody>
      </p:sp>
      <p:sp>
        <p:nvSpPr>
          <p:cNvPr id="3" name="Content Placeholder 2"/>
          <p:cNvSpPr>
            <a:spLocks noGrp="1"/>
          </p:cNvSpPr>
          <p:nvPr>
            <p:ph sz="half" idx="1"/>
          </p:nvPr>
        </p:nvSpPr>
        <p:spPr/>
        <p:txBody>
          <a:bodyPr/>
          <a:lstStyle/>
          <a:p>
            <a:pPr marL="0" indent="0">
              <a:buNone/>
            </a:pPr>
            <a:r>
              <a:rPr lang="en-US" dirty="0" smtClean="0"/>
              <a:t>Brief (continued)</a:t>
            </a:r>
          </a:p>
          <a:p>
            <a:r>
              <a:rPr lang="en-US" dirty="0" smtClean="0"/>
              <a:t>Northern Germany</a:t>
            </a:r>
          </a:p>
          <a:p>
            <a:pPr lvl="1"/>
            <a:r>
              <a:rPr lang="en-US" dirty="0" smtClean="0"/>
              <a:t>Fragmented collection of largely independent states.</a:t>
            </a:r>
          </a:p>
          <a:p>
            <a:pPr lvl="1"/>
            <a:r>
              <a:rPr lang="en-US" dirty="0" smtClean="0"/>
              <a:t>Each state has own prince.</a:t>
            </a:r>
            <a:endParaRPr lang="en-US" dirty="0"/>
          </a:p>
        </p:txBody>
      </p:sp>
      <p:pic>
        <p:nvPicPr>
          <p:cNvPr id="7" name="Picture 2" descr="C:\Users\hahecht\Desktop\GermanStates.pn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134166" y="1810800"/>
            <a:ext cx="3066667" cy="4104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4479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file01166.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676400" y="-3263"/>
            <a:ext cx="5867400" cy="681139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The Holy Roman Empire</a:t>
            </a:r>
            <a:endParaRPr lang="en-US" dirty="0"/>
          </a:p>
        </p:txBody>
      </p:sp>
      <p:sp>
        <p:nvSpPr>
          <p:cNvPr id="3" name="Content Placeholder 2"/>
          <p:cNvSpPr>
            <a:spLocks noGrp="1"/>
          </p:cNvSpPr>
          <p:nvPr>
            <p:ph sz="half" idx="1"/>
          </p:nvPr>
        </p:nvSpPr>
        <p:spPr/>
        <p:txBody>
          <a:bodyPr/>
          <a:lstStyle/>
          <a:p>
            <a:pPr marL="0" indent="0">
              <a:buNone/>
            </a:pPr>
            <a:r>
              <a:rPr lang="en-US" dirty="0" smtClean="0"/>
              <a:t>Brief (continued)</a:t>
            </a:r>
          </a:p>
          <a:p>
            <a:r>
              <a:rPr lang="en-US" dirty="0" smtClean="0"/>
              <a:t>Southern German</a:t>
            </a:r>
          </a:p>
          <a:p>
            <a:pPr lvl="1"/>
            <a:r>
              <a:rPr lang="en-US" dirty="0" smtClean="0"/>
              <a:t>Ruled by the Hapsburg Family</a:t>
            </a:r>
          </a:p>
          <a:p>
            <a:pPr lvl="1"/>
            <a:r>
              <a:rPr lang="en-US" dirty="0" smtClean="0"/>
              <a:t>Also ruling family of the Spanish Empire</a:t>
            </a:r>
            <a:endParaRPr lang="en-US" dirty="0"/>
          </a:p>
        </p:txBody>
      </p:sp>
      <p:pic>
        <p:nvPicPr>
          <p:cNvPr id="7" name="Picture 2" descr="C:\Users\hahecht\Desktop\hapsburg.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10100" y="2286000"/>
            <a:ext cx="4310823" cy="3146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4479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file01166.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676400" y="-3263"/>
            <a:ext cx="5867400" cy="681139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Lutheranism</a:t>
            </a:r>
            <a:endParaRPr lang="en-US" dirty="0"/>
          </a:p>
        </p:txBody>
      </p:sp>
      <p:sp>
        <p:nvSpPr>
          <p:cNvPr id="3" name="Content Placeholder 2"/>
          <p:cNvSpPr>
            <a:spLocks noGrp="1"/>
          </p:cNvSpPr>
          <p:nvPr>
            <p:ph sz="half" idx="1"/>
          </p:nvPr>
        </p:nvSpPr>
        <p:spPr>
          <a:xfrm>
            <a:off x="457200" y="1600200"/>
            <a:ext cx="4038600" cy="4953000"/>
          </a:xfrm>
        </p:spPr>
        <p:txBody>
          <a:bodyPr>
            <a:normAutofit/>
          </a:bodyPr>
          <a:lstStyle/>
          <a:p>
            <a:pPr marL="0" indent="0">
              <a:buNone/>
            </a:pPr>
            <a:r>
              <a:rPr lang="en-US" sz="2000" dirty="0" smtClean="0"/>
              <a:t>Martin Luther</a:t>
            </a:r>
          </a:p>
          <a:p>
            <a:r>
              <a:rPr lang="en-US" sz="2000" dirty="0" smtClean="0"/>
              <a:t>Started Protestant Reformation in Germany</a:t>
            </a:r>
          </a:p>
        </p:txBody>
      </p:sp>
      <p:pic>
        <p:nvPicPr>
          <p:cNvPr id="7" name="Picture 2" descr="C:\Users\hahecht\Desktop\220px-MARTIN_LUTHER_ON_GLASS.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869392" y="2514600"/>
            <a:ext cx="3962400"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44798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file01166.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676400" y="-3263"/>
            <a:ext cx="5867400" cy="681139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Lutheranism</a:t>
            </a:r>
            <a:endParaRPr lang="en-US" dirty="0"/>
          </a:p>
        </p:txBody>
      </p:sp>
      <p:sp>
        <p:nvSpPr>
          <p:cNvPr id="3" name="Content Placeholder 2"/>
          <p:cNvSpPr>
            <a:spLocks noGrp="1"/>
          </p:cNvSpPr>
          <p:nvPr>
            <p:ph sz="half" idx="1"/>
          </p:nvPr>
        </p:nvSpPr>
        <p:spPr>
          <a:xfrm>
            <a:off x="457200" y="1600200"/>
            <a:ext cx="4038600" cy="4953000"/>
          </a:xfrm>
        </p:spPr>
        <p:txBody>
          <a:bodyPr>
            <a:normAutofit/>
          </a:bodyPr>
          <a:lstStyle/>
          <a:p>
            <a:pPr marL="0" indent="0">
              <a:buNone/>
            </a:pPr>
            <a:r>
              <a:rPr lang="en-US" sz="2000" dirty="0" smtClean="0"/>
              <a:t>Martin Luther</a:t>
            </a:r>
          </a:p>
          <a:p>
            <a:r>
              <a:rPr lang="en-US" sz="2000" dirty="0" smtClean="0"/>
              <a:t>Started Protestant Reformation in Germany</a:t>
            </a:r>
          </a:p>
          <a:p>
            <a:r>
              <a:rPr lang="en-US" sz="2000" dirty="0" smtClean="0"/>
              <a:t>Lutheranism</a:t>
            </a:r>
          </a:p>
          <a:p>
            <a:r>
              <a:rPr lang="en-US" sz="2000" dirty="0" smtClean="0"/>
              <a:t>Attractive to German princes because:</a:t>
            </a:r>
          </a:p>
        </p:txBody>
      </p:sp>
      <p:pic>
        <p:nvPicPr>
          <p:cNvPr id="7" name="Picture 2" descr="C:\Users\hahecht\Desktop\611px-LutherRose.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48200" y="1883540"/>
            <a:ext cx="4038600" cy="39592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8819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3187</TotalTime>
  <Words>1019</Words>
  <Application>Microsoft Office PowerPoint</Application>
  <PresentationFormat>On-screen Show (4:3)</PresentationFormat>
  <Paragraphs>126</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Wingdings</vt:lpstr>
      <vt:lpstr>Office Theme</vt:lpstr>
      <vt:lpstr>Do Now:</vt:lpstr>
      <vt:lpstr>Objective: The Reformation in Germany</vt:lpstr>
      <vt:lpstr>The Reformation in Germany</vt:lpstr>
      <vt:lpstr>The Holy Roman Empire</vt:lpstr>
      <vt:lpstr>The Holy Roman Empire</vt:lpstr>
      <vt:lpstr>The Holy Roman Empire</vt:lpstr>
      <vt:lpstr>The Holy Roman Empire</vt:lpstr>
      <vt:lpstr>Lutheranism</vt:lpstr>
      <vt:lpstr>Lutheranism</vt:lpstr>
      <vt:lpstr>Lutheranism</vt:lpstr>
      <vt:lpstr>Lutheranism</vt:lpstr>
      <vt:lpstr>Lutheranism</vt:lpstr>
      <vt:lpstr>Thirty Years’ War</vt:lpstr>
      <vt:lpstr>Thirty Years’ War</vt:lpstr>
      <vt:lpstr>Thirty Years’ War</vt:lpstr>
      <vt:lpstr>Thirty Years’ War</vt:lpstr>
      <vt:lpstr>Thirty Years’ War</vt:lpstr>
      <vt:lpstr>Thirty Years’ War</vt:lpstr>
      <vt:lpstr>Thirty Years’ War</vt:lpstr>
      <vt:lpstr>Thirty Years’ War</vt:lpstr>
      <vt:lpstr>Thirty Years’ War</vt:lpstr>
      <vt:lpstr>Conclusion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 Now:</dc:title>
  <dc:creator>Default Name</dc:creator>
  <cp:lastModifiedBy>Hana A. Hecht (hahecht)</cp:lastModifiedBy>
  <cp:revision>25</cp:revision>
  <dcterms:created xsi:type="dcterms:W3CDTF">2012-10-03T01:24:57Z</dcterms:created>
  <dcterms:modified xsi:type="dcterms:W3CDTF">2015-10-09T13:09:12Z</dcterms:modified>
</cp:coreProperties>
</file>