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56" r:id="rId3"/>
    <p:sldId id="257" r:id="rId4"/>
    <p:sldId id="297" r:id="rId5"/>
    <p:sldId id="299" r:id="rId6"/>
    <p:sldId id="302" r:id="rId7"/>
    <p:sldId id="304" r:id="rId8"/>
    <p:sldId id="308" r:id="rId9"/>
    <p:sldId id="310" r:id="rId10"/>
    <p:sldId id="316" r:id="rId11"/>
    <p:sldId id="318" r:id="rId12"/>
    <p:sldId id="289" r:id="rId13"/>
    <p:sldId id="327"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9640" autoAdjust="0"/>
  </p:normalViewPr>
  <p:slideViewPr>
    <p:cSldViewPr>
      <p:cViewPr varScale="1">
        <p:scale>
          <a:sx n="71" d="100"/>
          <a:sy n="71" d="100"/>
        </p:scale>
        <p:origin x="127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1EBCA4-228A-40EC-BDC2-1849FF5F7138}" type="datetimeFigureOut">
              <a:rPr lang="en-US" smtClean="0"/>
              <a:t>10/19/2015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622088C-6E0F-4A69-8F68-5CA1B90E18E2}" type="slidenum">
              <a:rPr lang="en-US" smtClean="0"/>
              <a:t>‹#›</a:t>
            </a:fld>
            <a:endParaRPr lang="en-US"/>
          </a:p>
        </p:txBody>
      </p:sp>
    </p:spTree>
    <p:extLst>
      <p:ext uri="{BB962C8B-B14F-4D97-AF65-F5344CB8AC3E}">
        <p14:creationId xmlns:p14="http://schemas.microsoft.com/office/powerpoint/2010/main" val="413845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 recognize it as an</a:t>
            </a:r>
            <a:r>
              <a:rPr lang="en-US" baseline="0" dirty="0" smtClean="0"/>
              <a:t> old map, possible of Europe, Asia, and Africa.</a:t>
            </a:r>
          </a:p>
          <a:p>
            <a:pPr marL="174708" indent="-174708">
              <a:buFont typeface="Arial" pitchFamily="34" charset="0"/>
              <a:buChar char="•"/>
            </a:pPr>
            <a:r>
              <a:rPr lang="en-US" baseline="0" dirty="0" smtClean="0"/>
              <a:t>Why are the shapes of the continents different?</a:t>
            </a:r>
          </a:p>
          <a:p>
            <a:pPr marL="174708" indent="-174708">
              <a:buFont typeface="Arial" pitchFamily="34" charset="0"/>
              <a:buChar char="•"/>
            </a:pPr>
            <a:r>
              <a:rPr lang="en-US" baseline="0" dirty="0" smtClean="0"/>
              <a:t>Notice that the Indian Ocean seems to be a landlocked sea.</a:t>
            </a:r>
            <a:endParaRPr lang="en-US" dirty="0"/>
          </a:p>
        </p:txBody>
      </p:sp>
      <p:sp>
        <p:nvSpPr>
          <p:cNvPr id="4" name="Slide Number Placeholder 3"/>
          <p:cNvSpPr>
            <a:spLocks noGrp="1"/>
          </p:cNvSpPr>
          <p:nvPr>
            <p:ph type="sldNum" sz="quarter" idx="10"/>
          </p:nvPr>
        </p:nvSpPr>
        <p:spPr/>
        <p:txBody>
          <a:bodyPr/>
          <a:lstStyle/>
          <a:p>
            <a:fld id="{9622088C-6E0F-4A69-8F68-5CA1B90E18E2}" type="slidenum">
              <a:rPr lang="en-US" smtClean="0"/>
              <a:t>1</a:t>
            </a:fld>
            <a:endParaRPr lang="en-US"/>
          </a:p>
        </p:txBody>
      </p:sp>
    </p:spTree>
    <p:extLst>
      <p:ext uri="{BB962C8B-B14F-4D97-AF65-F5344CB8AC3E}">
        <p14:creationId xmlns:p14="http://schemas.microsoft.com/office/powerpoint/2010/main" val="219432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But the most important date was 1453.</a:t>
            </a:r>
          </a:p>
          <a:p>
            <a:pPr marL="174708" indent="-174708">
              <a:buFont typeface="Arial" pitchFamily="34" charset="0"/>
              <a:buChar char="•"/>
            </a:pPr>
            <a:r>
              <a:rPr lang="en-US" dirty="0" smtClean="0"/>
              <a:t>Up</a:t>
            </a:r>
            <a:r>
              <a:rPr lang="en-US" baseline="0" dirty="0" smtClean="0"/>
              <a:t> until this date, a significant portion of trade ran through the Black Sea, making the city of Constantinople a very important city.</a:t>
            </a:r>
          </a:p>
          <a:p>
            <a:pPr marL="174708" indent="-174708">
              <a:buFont typeface="Arial" pitchFamily="34" charset="0"/>
              <a:buChar char="•"/>
            </a:pPr>
            <a:r>
              <a:rPr lang="en-US" baseline="0" dirty="0" smtClean="0"/>
              <a:t>And up until this date, Constantinople was controlled by the Byzantine Empire.</a:t>
            </a:r>
          </a:p>
          <a:p>
            <a:pPr marL="174708" indent="-174708">
              <a:buFont typeface="Arial" pitchFamily="34" charset="0"/>
              <a:buChar char="•"/>
            </a:pPr>
            <a:r>
              <a:rPr lang="en-US" baseline="0" dirty="0" smtClean="0"/>
              <a:t>But Muslims and Christians were not friends and have been fighting for a very long time; think Crusades!</a:t>
            </a:r>
          </a:p>
          <a:p>
            <a:pPr marL="174708" indent="-174708">
              <a:buFont typeface="Arial" pitchFamily="34" charset="0"/>
              <a:buChar char="•"/>
            </a:pPr>
            <a:r>
              <a:rPr lang="en-US" baseline="0" dirty="0" smtClean="0"/>
              <a:t>In 1453, the Ottoman Turks captured Constantinople.  </a:t>
            </a:r>
          </a:p>
          <a:p>
            <a:pPr marL="174708" indent="-174708">
              <a:buFont typeface="Arial" pitchFamily="34" charset="0"/>
              <a:buChar char="•"/>
            </a:pPr>
            <a:r>
              <a:rPr lang="en-US" baseline="0" dirty="0" smtClean="0"/>
              <a:t>They renamed it Istanbul and closed off the port city to the West. This made traveling east just about impossible!  So they had to find another way!</a:t>
            </a:r>
            <a:endParaRPr lang="en-US" dirty="0"/>
          </a:p>
        </p:txBody>
      </p:sp>
      <p:sp>
        <p:nvSpPr>
          <p:cNvPr id="4" name="Slide Number Placeholder 3"/>
          <p:cNvSpPr>
            <a:spLocks noGrp="1"/>
          </p:cNvSpPr>
          <p:nvPr>
            <p:ph type="sldNum" sz="quarter" idx="10"/>
          </p:nvPr>
        </p:nvSpPr>
        <p:spPr/>
        <p:txBody>
          <a:bodyPr/>
          <a:lstStyle/>
          <a:p>
            <a:fld id="{9622088C-6E0F-4A69-8F68-5CA1B90E18E2}" type="slidenum">
              <a:rPr lang="en-US" smtClean="0"/>
              <a:t>10</a:t>
            </a:fld>
            <a:endParaRPr lang="en-US"/>
          </a:p>
        </p:txBody>
      </p:sp>
    </p:spTree>
    <p:extLst>
      <p:ext uri="{BB962C8B-B14F-4D97-AF65-F5344CB8AC3E}">
        <p14:creationId xmlns:p14="http://schemas.microsoft.com/office/powerpoint/2010/main" val="34158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22088C-6E0F-4A69-8F68-5CA1B90E18E2}" type="slidenum">
              <a:rPr lang="en-US" smtClean="0"/>
              <a:t>13</a:t>
            </a:fld>
            <a:endParaRPr lang="en-US"/>
          </a:p>
        </p:txBody>
      </p:sp>
    </p:spTree>
    <p:extLst>
      <p:ext uri="{BB962C8B-B14F-4D97-AF65-F5344CB8AC3E}">
        <p14:creationId xmlns:p14="http://schemas.microsoft.com/office/powerpoint/2010/main" val="89758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22088C-6E0F-4A69-8F68-5CA1B90E18E2}" type="slidenum">
              <a:rPr lang="en-US" smtClean="0"/>
              <a:t>2</a:t>
            </a:fld>
            <a:endParaRPr lang="en-US"/>
          </a:p>
        </p:txBody>
      </p:sp>
    </p:spTree>
    <p:extLst>
      <p:ext uri="{BB962C8B-B14F-4D97-AF65-F5344CB8AC3E}">
        <p14:creationId xmlns:p14="http://schemas.microsoft.com/office/powerpoint/2010/main" val="95381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22088C-6E0F-4A69-8F68-5CA1B90E18E2}" type="slidenum">
              <a:rPr lang="en-US" smtClean="0"/>
              <a:t>3</a:t>
            </a:fld>
            <a:endParaRPr lang="en-US"/>
          </a:p>
        </p:txBody>
      </p:sp>
    </p:spTree>
    <p:extLst>
      <p:ext uri="{BB962C8B-B14F-4D97-AF65-F5344CB8AC3E}">
        <p14:creationId xmlns:p14="http://schemas.microsoft.com/office/powerpoint/2010/main" val="309068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baseline="0" dirty="0" smtClean="0"/>
              <a:t>Cartography = the making of maps</a:t>
            </a:r>
            <a:endParaRPr lang="en-US" dirty="0"/>
          </a:p>
        </p:txBody>
      </p:sp>
      <p:sp>
        <p:nvSpPr>
          <p:cNvPr id="4" name="Slide Number Placeholder 3"/>
          <p:cNvSpPr>
            <a:spLocks noGrp="1"/>
          </p:cNvSpPr>
          <p:nvPr>
            <p:ph type="sldNum" sz="quarter" idx="10"/>
          </p:nvPr>
        </p:nvSpPr>
        <p:spPr/>
        <p:txBody>
          <a:bodyPr/>
          <a:lstStyle/>
          <a:p>
            <a:fld id="{9622088C-6E0F-4A69-8F68-5CA1B90E18E2}" type="slidenum">
              <a:rPr lang="en-US" smtClean="0"/>
              <a:t>4</a:t>
            </a:fld>
            <a:endParaRPr lang="en-US"/>
          </a:p>
        </p:txBody>
      </p:sp>
    </p:spTree>
    <p:extLst>
      <p:ext uri="{BB962C8B-B14F-4D97-AF65-F5344CB8AC3E}">
        <p14:creationId xmlns:p14="http://schemas.microsoft.com/office/powerpoint/2010/main" val="11388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There was little travel beyond Europe by Europeans.  Of course there was</a:t>
            </a:r>
            <a:r>
              <a:rPr lang="en-US" baseline="0" dirty="0" smtClean="0"/>
              <a:t> the overland Silk Route, which was mostly trekked by Italian traders.  The maritime routes were mainly controlled by Arab traders.</a:t>
            </a:r>
          </a:p>
          <a:p>
            <a:pPr marL="174708" indent="-174708">
              <a:buFont typeface="Arial" pitchFamily="34" charset="0"/>
              <a:buChar char="•"/>
            </a:pPr>
            <a:r>
              <a:rPr lang="en-US" baseline="0" dirty="0" smtClean="0"/>
              <a:t>Travel was made increasingly difficult after the Black Plague.  Towns were wary of travelers for fear of spreading the disease which made it difficult for traders to travel.  And then, of course, people were dying so there were fewer traders traveling.</a:t>
            </a:r>
            <a:endParaRPr lang="en-US" dirty="0"/>
          </a:p>
        </p:txBody>
      </p:sp>
      <p:sp>
        <p:nvSpPr>
          <p:cNvPr id="4" name="Slide Number Placeholder 3"/>
          <p:cNvSpPr>
            <a:spLocks noGrp="1"/>
          </p:cNvSpPr>
          <p:nvPr>
            <p:ph type="sldNum" sz="quarter" idx="10"/>
          </p:nvPr>
        </p:nvSpPr>
        <p:spPr/>
        <p:txBody>
          <a:bodyPr/>
          <a:lstStyle/>
          <a:p>
            <a:fld id="{9622088C-6E0F-4A69-8F68-5CA1B90E18E2}" type="slidenum">
              <a:rPr lang="en-US" smtClean="0"/>
              <a:t>5</a:t>
            </a:fld>
            <a:endParaRPr lang="en-US"/>
          </a:p>
        </p:txBody>
      </p:sp>
    </p:spTree>
    <p:extLst>
      <p:ext uri="{BB962C8B-B14F-4D97-AF65-F5344CB8AC3E}">
        <p14:creationId xmlns:p14="http://schemas.microsoft.com/office/powerpoint/2010/main" val="292313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And don’t forget about the gold in Africa!</a:t>
            </a:r>
          </a:p>
          <a:p>
            <a:pPr marL="174708" indent="-174708">
              <a:buFont typeface="Arial" pitchFamily="34" charset="0"/>
              <a:buChar char="•"/>
            </a:pPr>
            <a:r>
              <a:rPr lang="en-US" dirty="0" smtClean="0"/>
              <a:t>This was the main impetus for trade.</a:t>
            </a:r>
            <a:endParaRPr lang="en-US" dirty="0"/>
          </a:p>
        </p:txBody>
      </p:sp>
      <p:sp>
        <p:nvSpPr>
          <p:cNvPr id="4" name="Slide Number Placeholder 3"/>
          <p:cNvSpPr>
            <a:spLocks noGrp="1"/>
          </p:cNvSpPr>
          <p:nvPr>
            <p:ph type="sldNum" sz="quarter" idx="10"/>
          </p:nvPr>
        </p:nvSpPr>
        <p:spPr/>
        <p:txBody>
          <a:bodyPr/>
          <a:lstStyle/>
          <a:p>
            <a:fld id="{9622088C-6E0F-4A69-8F68-5CA1B90E18E2}" type="slidenum">
              <a:rPr lang="en-US" smtClean="0"/>
              <a:t>6</a:t>
            </a:fld>
            <a:endParaRPr lang="en-US"/>
          </a:p>
        </p:txBody>
      </p:sp>
    </p:spTree>
    <p:extLst>
      <p:ext uri="{BB962C8B-B14F-4D97-AF65-F5344CB8AC3E}">
        <p14:creationId xmlns:p14="http://schemas.microsoft.com/office/powerpoint/2010/main" val="44112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European states and the various churches saw it as their duty</a:t>
            </a:r>
            <a:r>
              <a:rPr lang="en-US" baseline="0" dirty="0" smtClean="0"/>
              <a:t> to spread Christianity, and it was time to find some new prospects.  Think Jesuits!</a:t>
            </a:r>
            <a:endParaRPr lang="en-US" dirty="0"/>
          </a:p>
        </p:txBody>
      </p:sp>
      <p:sp>
        <p:nvSpPr>
          <p:cNvPr id="4" name="Slide Number Placeholder 3"/>
          <p:cNvSpPr>
            <a:spLocks noGrp="1"/>
          </p:cNvSpPr>
          <p:nvPr>
            <p:ph type="sldNum" sz="quarter" idx="10"/>
          </p:nvPr>
        </p:nvSpPr>
        <p:spPr/>
        <p:txBody>
          <a:bodyPr/>
          <a:lstStyle/>
          <a:p>
            <a:fld id="{9622088C-6E0F-4A69-8F68-5CA1B90E18E2}" type="slidenum">
              <a:rPr lang="en-US" smtClean="0"/>
              <a:t>7</a:t>
            </a:fld>
            <a:endParaRPr lang="en-US"/>
          </a:p>
        </p:txBody>
      </p:sp>
    </p:spTree>
    <p:extLst>
      <p:ext uri="{BB962C8B-B14F-4D97-AF65-F5344CB8AC3E}">
        <p14:creationId xmlns:p14="http://schemas.microsoft.com/office/powerpoint/2010/main" val="279346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population in Europe increased tremendously,</a:t>
            </a:r>
            <a:r>
              <a:rPr lang="en-US" baseline="0" dirty="0" smtClean="0"/>
              <a:t> despite the devastating losses from the Black Plague.  First born sons inherited the family land but what about the other sons?  The glory that comes with discovery was too tempting to them.</a:t>
            </a:r>
            <a:endParaRPr lang="en-US" dirty="0"/>
          </a:p>
        </p:txBody>
      </p:sp>
      <p:sp>
        <p:nvSpPr>
          <p:cNvPr id="4" name="Slide Number Placeholder 3"/>
          <p:cNvSpPr>
            <a:spLocks noGrp="1"/>
          </p:cNvSpPr>
          <p:nvPr>
            <p:ph type="sldNum" sz="quarter" idx="10"/>
          </p:nvPr>
        </p:nvSpPr>
        <p:spPr/>
        <p:txBody>
          <a:bodyPr/>
          <a:lstStyle/>
          <a:p>
            <a:fld id="{9622088C-6E0F-4A69-8F68-5CA1B90E18E2}" type="slidenum">
              <a:rPr lang="en-US" smtClean="0"/>
              <a:t>8</a:t>
            </a:fld>
            <a:endParaRPr lang="en-US"/>
          </a:p>
        </p:txBody>
      </p:sp>
    </p:spTree>
    <p:extLst>
      <p:ext uri="{BB962C8B-B14F-4D97-AF65-F5344CB8AC3E}">
        <p14:creationId xmlns:p14="http://schemas.microsoft.com/office/powerpoint/2010/main" val="3262511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When</a:t>
            </a:r>
            <a:r>
              <a:rPr lang="en-US" baseline="0" dirty="0" smtClean="0"/>
              <a:t> once country discovers and becomes rich, the other countries have to do it too.</a:t>
            </a:r>
          </a:p>
          <a:p>
            <a:pPr marL="174708" indent="-174708">
              <a:buFont typeface="Arial" pitchFamily="34" charset="0"/>
              <a:buChar char="•"/>
            </a:pPr>
            <a:r>
              <a:rPr lang="en-US" baseline="0" dirty="0" smtClean="0"/>
              <a:t>So there was political and economic competition between European empires.</a:t>
            </a:r>
          </a:p>
          <a:p>
            <a:pPr marL="174708" indent="-174708">
              <a:buFont typeface="Arial" pitchFamily="34" charset="0"/>
              <a:buChar char="•"/>
            </a:pPr>
            <a:r>
              <a:rPr lang="en-US" baseline="0" dirty="0" smtClean="0"/>
              <a:t>However, after many years of fighting with Christians, the Muslims did not care to do business with the Europeans.  So, to acquire exotic goods from the Far East, European monarchs and merchants started to look for ways around the Middle East.</a:t>
            </a:r>
            <a:endParaRPr lang="en-US" dirty="0"/>
          </a:p>
        </p:txBody>
      </p:sp>
      <p:sp>
        <p:nvSpPr>
          <p:cNvPr id="4" name="Slide Number Placeholder 3"/>
          <p:cNvSpPr>
            <a:spLocks noGrp="1"/>
          </p:cNvSpPr>
          <p:nvPr>
            <p:ph type="sldNum" sz="quarter" idx="10"/>
          </p:nvPr>
        </p:nvSpPr>
        <p:spPr/>
        <p:txBody>
          <a:bodyPr/>
          <a:lstStyle/>
          <a:p>
            <a:fld id="{9622088C-6E0F-4A69-8F68-5CA1B90E18E2}" type="slidenum">
              <a:rPr lang="en-US" smtClean="0"/>
              <a:t>9</a:t>
            </a:fld>
            <a:endParaRPr lang="en-US"/>
          </a:p>
        </p:txBody>
      </p:sp>
    </p:spTree>
    <p:extLst>
      <p:ext uri="{BB962C8B-B14F-4D97-AF65-F5344CB8AC3E}">
        <p14:creationId xmlns:p14="http://schemas.microsoft.com/office/powerpoint/2010/main" val="179721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7E5B36-5134-4575-B5BB-301191428534}"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EF107-C1DB-49E6-87C3-ACEE6AD2A50B}" type="slidenum">
              <a:rPr lang="en-US" smtClean="0"/>
              <a:t>‹#›</a:t>
            </a:fld>
            <a:endParaRPr lang="en-US"/>
          </a:p>
        </p:txBody>
      </p:sp>
    </p:spTree>
    <p:extLst>
      <p:ext uri="{BB962C8B-B14F-4D97-AF65-F5344CB8AC3E}">
        <p14:creationId xmlns:p14="http://schemas.microsoft.com/office/powerpoint/2010/main" val="196908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E5B36-5134-4575-B5BB-301191428534}"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EF107-C1DB-49E6-87C3-ACEE6AD2A50B}" type="slidenum">
              <a:rPr lang="en-US" smtClean="0"/>
              <a:t>‹#›</a:t>
            </a:fld>
            <a:endParaRPr lang="en-US"/>
          </a:p>
        </p:txBody>
      </p:sp>
    </p:spTree>
    <p:extLst>
      <p:ext uri="{BB962C8B-B14F-4D97-AF65-F5344CB8AC3E}">
        <p14:creationId xmlns:p14="http://schemas.microsoft.com/office/powerpoint/2010/main" val="58232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E5B36-5134-4575-B5BB-301191428534}"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EF107-C1DB-49E6-87C3-ACEE6AD2A50B}" type="slidenum">
              <a:rPr lang="en-US" smtClean="0"/>
              <a:t>‹#›</a:t>
            </a:fld>
            <a:endParaRPr lang="en-US"/>
          </a:p>
        </p:txBody>
      </p:sp>
    </p:spTree>
    <p:extLst>
      <p:ext uri="{BB962C8B-B14F-4D97-AF65-F5344CB8AC3E}">
        <p14:creationId xmlns:p14="http://schemas.microsoft.com/office/powerpoint/2010/main" val="58190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E5B36-5134-4575-B5BB-301191428534}"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EF107-C1DB-49E6-87C3-ACEE6AD2A50B}" type="slidenum">
              <a:rPr lang="en-US" smtClean="0"/>
              <a:t>‹#›</a:t>
            </a:fld>
            <a:endParaRPr lang="en-US"/>
          </a:p>
        </p:txBody>
      </p:sp>
    </p:spTree>
    <p:extLst>
      <p:ext uri="{BB962C8B-B14F-4D97-AF65-F5344CB8AC3E}">
        <p14:creationId xmlns:p14="http://schemas.microsoft.com/office/powerpoint/2010/main" val="47149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E5B36-5134-4575-B5BB-301191428534}"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EF107-C1DB-49E6-87C3-ACEE6AD2A50B}" type="slidenum">
              <a:rPr lang="en-US" smtClean="0"/>
              <a:t>‹#›</a:t>
            </a:fld>
            <a:endParaRPr lang="en-US"/>
          </a:p>
        </p:txBody>
      </p:sp>
    </p:spTree>
    <p:extLst>
      <p:ext uri="{BB962C8B-B14F-4D97-AF65-F5344CB8AC3E}">
        <p14:creationId xmlns:p14="http://schemas.microsoft.com/office/powerpoint/2010/main" val="125262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7E5B36-5134-4575-B5BB-301191428534}"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EF107-C1DB-49E6-87C3-ACEE6AD2A50B}" type="slidenum">
              <a:rPr lang="en-US" smtClean="0"/>
              <a:t>‹#›</a:t>
            </a:fld>
            <a:endParaRPr lang="en-US"/>
          </a:p>
        </p:txBody>
      </p:sp>
    </p:spTree>
    <p:extLst>
      <p:ext uri="{BB962C8B-B14F-4D97-AF65-F5344CB8AC3E}">
        <p14:creationId xmlns:p14="http://schemas.microsoft.com/office/powerpoint/2010/main" val="228953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7E5B36-5134-4575-B5BB-301191428534}"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6EF107-C1DB-49E6-87C3-ACEE6AD2A50B}" type="slidenum">
              <a:rPr lang="en-US" smtClean="0"/>
              <a:t>‹#›</a:t>
            </a:fld>
            <a:endParaRPr lang="en-US"/>
          </a:p>
        </p:txBody>
      </p:sp>
    </p:spTree>
    <p:extLst>
      <p:ext uri="{BB962C8B-B14F-4D97-AF65-F5344CB8AC3E}">
        <p14:creationId xmlns:p14="http://schemas.microsoft.com/office/powerpoint/2010/main" val="207400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7E5B36-5134-4575-B5BB-301191428534}"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6EF107-C1DB-49E6-87C3-ACEE6AD2A50B}" type="slidenum">
              <a:rPr lang="en-US" smtClean="0"/>
              <a:t>‹#›</a:t>
            </a:fld>
            <a:endParaRPr lang="en-US"/>
          </a:p>
        </p:txBody>
      </p:sp>
    </p:spTree>
    <p:extLst>
      <p:ext uri="{BB962C8B-B14F-4D97-AF65-F5344CB8AC3E}">
        <p14:creationId xmlns:p14="http://schemas.microsoft.com/office/powerpoint/2010/main" val="127394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E5B36-5134-4575-B5BB-301191428534}"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6EF107-C1DB-49E6-87C3-ACEE6AD2A50B}" type="slidenum">
              <a:rPr lang="en-US" smtClean="0"/>
              <a:t>‹#›</a:t>
            </a:fld>
            <a:endParaRPr lang="en-US"/>
          </a:p>
        </p:txBody>
      </p:sp>
    </p:spTree>
    <p:extLst>
      <p:ext uri="{BB962C8B-B14F-4D97-AF65-F5344CB8AC3E}">
        <p14:creationId xmlns:p14="http://schemas.microsoft.com/office/powerpoint/2010/main" val="320913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E5B36-5134-4575-B5BB-301191428534}"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EF107-C1DB-49E6-87C3-ACEE6AD2A50B}" type="slidenum">
              <a:rPr lang="en-US" smtClean="0"/>
              <a:t>‹#›</a:t>
            </a:fld>
            <a:endParaRPr lang="en-US"/>
          </a:p>
        </p:txBody>
      </p:sp>
    </p:spTree>
    <p:extLst>
      <p:ext uri="{BB962C8B-B14F-4D97-AF65-F5344CB8AC3E}">
        <p14:creationId xmlns:p14="http://schemas.microsoft.com/office/powerpoint/2010/main" val="423001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E5B36-5134-4575-B5BB-301191428534}"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EF107-C1DB-49E6-87C3-ACEE6AD2A50B}" type="slidenum">
              <a:rPr lang="en-US" smtClean="0"/>
              <a:t>‹#›</a:t>
            </a:fld>
            <a:endParaRPr lang="en-US"/>
          </a:p>
        </p:txBody>
      </p:sp>
    </p:spTree>
    <p:extLst>
      <p:ext uri="{BB962C8B-B14F-4D97-AF65-F5344CB8AC3E}">
        <p14:creationId xmlns:p14="http://schemas.microsoft.com/office/powerpoint/2010/main" val="363465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E5B36-5134-4575-B5BB-301191428534}" type="datetimeFigureOut">
              <a:rPr lang="en-US" smtClean="0"/>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EF107-C1DB-49E6-87C3-ACEE6AD2A50B}" type="slidenum">
              <a:rPr lang="en-US" smtClean="0"/>
              <a:t>‹#›</a:t>
            </a:fld>
            <a:endParaRPr lang="en-US"/>
          </a:p>
        </p:txBody>
      </p:sp>
    </p:spTree>
    <p:extLst>
      <p:ext uri="{BB962C8B-B14F-4D97-AF65-F5344CB8AC3E}">
        <p14:creationId xmlns:p14="http://schemas.microsoft.com/office/powerpoint/2010/main" val="26084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youtube.com/watch?v=vsQrKZcYtqg"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ITDZUZSK\MC9004384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114881"/>
            <a:ext cx="9144000" cy="6972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274638"/>
            <a:ext cx="9143999" cy="1143000"/>
          </a:xfrm>
        </p:spPr>
        <p:txBody>
          <a:bodyPr>
            <a:noAutofit/>
          </a:bodyPr>
          <a:lstStyle/>
          <a:p>
            <a:r>
              <a:rPr lang="en-US" sz="2400" dirty="0" smtClean="0"/>
              <a:t>Do Now:  </a:t>
            </a:r>
            <a:br>
              <a:rPr lang="en-US" sz="2400" dirty="0" smtClean="0"/>
            </a:br>
            <a:r>
              <a:rPr lang="en-US" sz="2000" dirty="0" smtClean="0"/>
              <a:t>Grab today’s Agenda (3:1) from your Out Box.</a:t>
            </a:r>
            <a:br>
              <a:rPr lang="en-US" sz="2000" dirty="0" smtClean="0"/>
            </a:br>
            <a:r>
              <a:rPr lang="en-US" sz="2000" dirty="0" smtClean="0"/>
              <a:t>Go to Nearpod.com and join a session</a:t>
            </a:r>
            <a:r>
              <a:rPr lang="en-US" sz="2000" dirty="0"/>
              <a:t> </a:t>
            </a:r>
            <a:r>
              <a:rPr lang="en-US" sz="2000" dirty="0" smtClean="0"/>
              <a:t>with pin: WCPIQ</a:t>
            </a:r>
            <a:br>
              <a:rPr lang="en-US" sz="2000" dirty="0" smtClean="0"/>
            </a:br>
            <a:r>
              <a:rPr lang="en-US" sz="2000" dirty="0" smtClean="0"/>
              <a:t>Then explain what you see below onto your Agenda.  You must write your answer!</a:t>
            </a:r>
            <a:endParaRPr lang="en-US" sz="2000" dirty="0"/>
          </a:p>
        </p:txBody>
      </p:sp>
      <p:pic>
        <p:nvPicPr>
          <p:cNvPr id="6" name="Picture 2" descr="C:\Users\hahecht\Desktop\Nuremberg_chr.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66800" y="1526889"/>
            <a:ext cx="6858000" cy="500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458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TDZUZSK\MC9004384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114881"/>
            <a:ext cx="9144000" cy="6972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Explore?</a:t>
            </a:r>
            <a:endParaRPr lang="en-US" dirty="0"/>
          </a:p>
        </p:txBody>
      </p:sp>
      <p:sp>
        <p:nvSpPr>
          <p:cNvPr id="3" name="Content Placeholder 2"/>
          <p:cNvSpPr>
            <a:spLocks noGrp="1"/>
          </p:cNvSpPr>
          <p:nvPr>
            <p:ph sz="half" idx="1"/>
          </p:nvPr>
        </p:nvSpPr>
        <p:spPr>
          <a:xfrm>
            <a:off x="0" y="1143000"/>
            <a:ext cx="5105399" cy="2757786"/>
          </a:xfrm>
        </p:spPr>
        <p:txBody>
          <a:bodyPr>
            <a:noAutofit/>
          </a:bodyPr>
          <a:lstStyle/>
          <a:p>
            <a:pPr marL="0" indent="0">
              <a:buNone/>
            </a:pPr>
            <a:r>
              <a:rPr lang="en-US" sz="2200" dirty="0" smtClean="0"/>
              <a:t>Constantinople</a:t>
            </a:r>
          </a:p>
          <a:p>
            <a:r>
              <a:rPr lang="en-US" sz="2200" dirty="0" smtClean="0"/>
              <a:t>While not a reason for exploration, the events at Constantinople played in role in exploration.</a:t>
            </a:r>
          </a:p>
          <a:p>
            <a:r>
              <a:rPr lang="en-US" sz="2200" dirty="0" smtClean="0"/>
              <a:t>A significant portion of  trade ran through the Black Sea, making Constantinople a very important city.</a:t>
            </a:r>
          </a:p>
          <a:p>
            <a:r>
              <a:rPr lang="en-US" sz="2200" dirty="0" smtClean="0"/>
              <a:t>Constantinople was controlled by the Byzantine Empire (Christians)…</a:t>
            </a:r>
          </a:p>
        </p:txBody>
      </p:sp>
      <p:pic>
        <p:nvPicPr>
          <p:cNvPr id="7" name="Picture 2" descr="C:\Users\hahecht\Desktop\byzantiumforecrusades.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03580" y="1371600"/>
            <a:ext cx="4240420"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77574" y="6477000"/>
            <a:ext cx="2866426" cy="369332"/>
          </a:xfrm>
          <a:prstGeom prst="rect">
            <a:avLst/>
          </a:prstGeom>
          <a:noFill/>
        </p:spPr>
        <p:txBody>
          <a:bodyPr wrap="none" rtlCol="0">
            <a:spAutoFit/>
          </a:bodyPr>
          <a:lstStyle/>
          <a:p>
            <a:r>
              <a:rPr lang="en-US" dirty="0" smtClean="0">
                <a:hlinkClick r:id="rId5"/>
              </a:rPr>
              <a:t>Istanbul, Not Constantinople</a:t>
            </a:r>
            <a:endParaRPr lang="en-US" dirty="0"/>
          </a:p>
        </p:txBody>
      </p:sp>
      <p:sp>
        <p:nvSpPr>
          <p:cNvPr id="8" name="Content Placeholder 2"/>
          <p:cNvSpPr txBox="1">
            <a:spLocks/>
          </p:cNvSpPr>
          <p:nvPr/>
        </p:nvSpPr>
        <p:spPr>
          <a:xfrm>
            <a:off x="-1" y="4465574"/>
            <a:ext cx="9144001" cy="2163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200" dirty="0" smtClean="0"/>
              <a:t>…until 1453!  The Ottoman Turks captured the Byzantine Empire, including Constantinople, which they renamed Istanbul.</a:t>
            </a:r>
          </a:p>
          <a:p>
            <a:r>
              <a:rPr lang="en-US" sz="2200" dirty="0" smtClean="0"/>
              <a:t>The Turks closed off the port city to the West, making traveling east just about impossible.</a:t>
            </a:r>
          </a:p>
          <a:p>
            <a:r>
              <a:rPr lang="en-US" sz="2200" dirty="0" smtClean="0"/>
              <a:t>European countries had no choice but to find another way.</a:t>
            </a:r>
            <a:endParaRPr lang="en-US" sz="2200" dirty="0"/>
          </a:p>
        </p:txBody>
      </p:sp>
    </p:spTree>
    <p:extLst>
      <p:ext uri="{BB962C8B-B14F-4D97-AF65-F5344CB8AC3E}">
        <p14:creationId xmlns:p14="http://schemas.microsoft.com/office/powerpoint/2010/main" val="37068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alleons[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808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Prince Henry the Navigator</a:t>
            </a:r>
            <a:endParaRPr lang="en-US" dirty="0"/>
          </a:p>
        </p:txBody>
      </p:sp>
      <p:sp>
        <p:nvSpPr>
          <p:cNvPr id="3" name="Content Placeholder 2"/>
          <p:cNvSpPr>
            <a:spLocks noGrp="1"/>
          </p:cNvSpPr>
          <p:nvPr>
            <p:ph sz="half" idx="1"/>
          </p:nvPr>
        </p:nvSpPr>
        <p:spPr>
          <a:xfrm>
            <a:off x="0" y="1182838"/>
            <a:ext cx="6096000" cy="2662575"/>
          </a:xfrm>
        </p:spPr>
        <p:txBody>
          <a:bodyPr>
            <a:noAutofit/>
          </a:bodyPr>
          <a:lstStyle/>
          <a:p>
            <a:pPr marL="0" indent="0">
              <a:buNone/>
            </a:pPr>
            <a:r>
              <a:rPr lang="en-US" sz="2200" dirty="0" smtClean="0"/>
              <a:t>Monarch of Portugal</a:t>
            </a:r>
          </a:p>
          <a:p>
            <a:r>
              <a:rPr lang="en-US" sz="2200" dirty="0" smtClean="0"/>
              <a:t>While fighting in Morocco, discovered profitable trade with gold countries to the south.</a:t>
            </a:r>
          </a:p>
        </p:txBody>
      </p:sp>
      <p:pic>
        <p:nvPicPr>
          <p:cNvPr id="8" name="Picture 3" descr="C:\Users\hahecht\Desktop\henrymap[1].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627" y="2438401"/>
            <a:ext cx="4854544" cy="4419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Desktop\220px-Henry_the_Navigator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82839"/>
            <a:ext cx="3154078" cy="359851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724400" y="5028251"/>
            <a:ext cx="4419600" cy="145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200" dirty="0" smtClean="0"/>
              <a:t>But controlled by Muslims so Prince Henry had to find a way around the Muslims in North Africa.</a:t>
            </a:r>
            <a:endParaRPr lang="en-US" sz="2200" dirty="0"/>
          </a:p>
        </p:txBody>
      </p:sp>
    </p:spTree>
    <p:extLst>
      <p:ext uri="{BB962C8B-B14F-4D97-AF65-F5344CB8AC3E}">
        <p14:creationId xmlns:p14="http://schemas.microsoft.com/office/powerpoint/2010/main" val="2372267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alleons[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808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Prince Henry the Navigator</a:t>
            </a:r>
            <a:endParaRPr lang="en-US" dirty="0"/>
          </a:p>
        </p:txBody>
      </p:sp>
      <p:sp>
        <p:nvSpPr>
          <p:cNvPr id="3" name="Content Placeholder 2"/>
          <p:cNvSpPr>
            <a:spLocks noGrp="1"/>
          </p:cNvSpPr>
          <p:nvPr>
            <p:ph sz="half" idx="1"/>
          </p:nvPr>
        </p:nvSpPr>
        <p:spPr>
          <a:xfrm>
            <a:off x="152400" y="1219200"/>
            <a:ext cx="5029200" cy="5638800"/>
          </a:xfrm>
        </p:spPr>
        <p:txBody>
          <a:bodyPr>
            <a:normAutofit/>
          </a:bodyPr>
          <a:lstStyle/>
          <a:p>
            <a:pPr marL="0" indent="0">
              <a:buNone/>
            </a:pPr>
            <a:r>
              <a:rPr lang="en-US" sz="1600" b="1" dirty="0" smtClean="0"/>
              <a:t>Obsessed </a:t>
            </a:r>
            <a:r>
              <a:rPr lang="en-US" sz="1600" b="1" dirty="0"/>
              <a:t>with Navigation</a:t>
            </a:r>
          </a:p>
          <a:p>
            <a:r>
              <a:rPr lang="en-US" sz="1600" dirty="0"/>
              <a:t>Remember that while Europe was going through the Dark Ages, the rest of the world was progressing forward.</a:t>
            </a:r>
          </a:p>
          <a:p>
            <a:r>
              <a:rPr lang="en-US" sz="1600" dirty="0"/>
              <a:t>However, just like the ideas that promoted the Renaissance, many new inventions in navigational arts of Islamic origin made their way into Europe.  And Europeans made some new inventions.</a:t>
            </a:r>
          </a:p>
          <a:p>
            <a:r>
              <a:rPr lang="en-US" sz="1600" dirty="0"/>
              <a:t>Promoted and invested in the study of navigation and cartography.</a:t>
            </a:r>
          </a:p>
          <a:p>
            <a:r>
              <a:rPr lang="en-US" sz="1600" dirty="0"/>
              <a:t>As a result, many technological advancements were invented such as</a:t>
            </a:r>
          </a:p>
          <a:p>
            <a:pPr lvl="1"/>
            <a:r>
              <a:rPr lang="en-US" sz="1600" dirty="0" smtClean="0"/>
              <a:t>Magnetic Compass – magnetic needle that points to the north.</a:t>
            </a:r>
          </a:p>
          <a:p>
            <a:pPr lvl="1"/>
            <a:r>
              <a:rPr lang="en-US" sz="1600" dirty="0" smtClean="0"/>
              <a:t>Astrolabe – used the position of stars to navigate in the oceans.</a:t>
            </a:r>
          </a:p>
          <a:p>
            <a:pPr lvl="1"/>
            <a:r>
              <a:rPr lang="en-US" sz="1600" dirty="0" smtClean="0"/>
              <a:t>Caravel – light sailing ship that was developed by the Portuguese to help them explore the African coast.</a:t>
            </a:r>
          </a:p>
          <a:p>
            <a:r>
              <a:rPr lang="en-US" sz="1600" dirty="0" smtClean="0"/>
              <a:t>Prince Henry started sending out ships southward along the West African coast.</a:t>
            </a:r>
          </a:p>
        </p:txBody>
      </p:sp>
      <p:pic>
        <p:nvPicPr>
          <p:cNvPr id="8" name="Picture 2" descr="C:\Users\hahecht\Desktop\henrymap[1].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91150" y="2362200"/>
            <a:ext cx="329565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89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ITDZUZSK\MC9004384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114881"/>
            <a:ext cx="9144000" cy="6972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200" dirty="0" smtClean="0"/>
              <a:t>The expanding economies of European states stimulated increased trade with markets in Asia.</a:t>
            </a:r>
          </a:p>
          <a:p>
            <a:r>
              <a:rPr lang="en-US" sz="2200" dirty="0" smtClean="0"/>
              <a:t>Factors contributing to the European discovery of lands in the Western Hemisphere:</a:t>
            </a:r>
          </a:p>
          <a:p>
            <a:pPr marL="631825" lvl="2">
              <a:buFont typeface="Courier New" panose="02070309020205020404" pitchFamily="49" charset="0"/>
              <a:buChar char="o"/>
            </a:pPr>
            <a:r>
              <a:rPr lang="en-US" sz="2200" dirty="0" smtClean="0"/>
              <a:t>Demand for gold, spices, and natural resources in Europe</a:t>
            </a:r>
          </a:p>
          <a:p>
            <a:pPr marL="631825" lvl="2">
              <a:buFont typeface="Courier New" panose="02070309020205020404" pitchFamily="49" charset="0"/>
              <a:buChar char="o"/>
            </a:pPr>
            <a:r>
              <a:rPr lang="en-US" sz="2200" dirty="0" smtClean="0"/>
              <a:t>Support for the diffusion of Christianity</a:t>
            </a:r>
          </a:p>
          <a:p>
            <a:pPr marL="631825" lvl="2">
              <a:buFont typeface="Courier New" panose="02070309020205020404" pitchFamily="49" charset="0"/>
              <a:buChar char="o"/>
            </a:pPr>
            <a:r>
              <a:rPr lang="en-US" sz="2200" dirty="0" smtClean="0"/>
              <a:t>Political and economic competition between European empires</a:t>
            </a:r>
          </a:p>
          <a:p>
            <a:pPr marL="631825" lvl="2">
              <a:buFont typeface="Courier New" panose="02070309020205020404" pitchFamily="49" charset="0"/>
              <a:buChar char="o"/>
            </a:pPr>
            <a:r>
              <a:rPr lang="en-US" sz="2200" dirty="0" smtClean="0"/>
              <a:t>Innovations of European and Islamic origins in navigational arts</a:t>
            </a:r>
          </a:p>
          <a:p>
            <a:pPr marL="631825" lvl="2">
              <a:buFont typeface="Courier New" panose="02070309020205020404" pitchFamily="49" charset="0"/>
              <a:buChar char="o"/>
            </a:pPr>
            <a:r>
              <a:rPr lang="en-US" sz="2200" dirty="0" smtClean="0"/>
              <a:t>Pioneering role of Prince Henry the Navigator</a:t>
            </a:r>
          </a:p>
        </p:txBody>
      </p:sp>
    </p:spTree>
    <p:extLst>
      <p:ext uri="{BB962C8B-B14F-4D97-AF65-F5344CB8AC3E}">
        <p14:creationId xmlns:p14="http://schemas.microsoft.com/office/powerpoint/2010/main" val="2386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AppData\Local\Microsoft\Windows\Temporary Internet Files\Content.IE5\ITDZUZSK\MC9004384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114881"/>
            <a:ext cx="9144000" cy="6972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1" y="609600"/>
            <a:ext cx="7772400" cy="1470025"/>
          </a:xfrm>
        </p:spPr>
        <p:txBody>
          <a:bodyPr/>
          <a:lstStyle/>
          <a:p>
            <a:r>
              <a:rPr lang="en-US" dirty="0" smtClean="0"/>
              <a:t>Objective:</a:t>
            </a:r>
            <a:br>
              <a:rPr lang="en-US" dirty="0" smtClean="0"/>
            </a:br>
            <a:r>
              <a:rPr lang="en-US" b="1" dirty="0" smtClean="0"/>
              <a:t>Introduction to Exploration</a:t>
            </a:r>
            <a:endParaRPr lang="en-US" dirty="0"/>
          </a:p>
        </p:txBody>
      </p:sp>
      <p:sp>
        <p:nvSpPr>
          <p:cNvPr id="3" name="Subtitle 2"/>
          <p:cNvSpPr>
            <a:spLocks noGrp="1"/>
          </p:cNvSpPr>
          <p:nvPr>
            <p:ph type="subTitle" idx="1"/>
          </p:nvPr>
        </p:nvSpPr>
        <p:spPr>
          <a:xfrm>
            <a:off x="990600" y="2209800"/>
            <a:ext cx="7010400" cy="3429000"/>
          </a:xfrm>
        </p:spPr>
        <p:txBody>
          <a:bodyPr>
            <a:normAutofit lnSpcReduction="10000"/>
          </a:bodyPr>
          <a:lstStyle/>
          <a:p>
            <a:r>
              <a:rPr lang="en-US" b="1" dirty="0" smtClean="0">
                <a:solidFill>
                  <a:schemeClr val="tx1"/>
                </a:solidFill>
              </a:rPr>
              <a:t>WHII.4a-b</a:t>
            </a:r>
          </a:p>
          <a:p>
            <a:r>
              <a:rPr lang="en-US" dirty="0" smtClean="0">
                <a:solidFill>
                  <a:schemeClr val="tx1"/>
                </a:solidFill>
              </a:rPr>
              <a:t>TSWDK of the impact of the European Age of Discovery and expansion into the Americas, Africa, and Asia by explaining the roles and economic motivations of explorers and conquistadores and by describing the influence of religion.</a:t>
            </a:r>
            <a:endParaRPr lang="en-US" dirty="0">
              <a:solidFill>
                <a:schemeClr val="tx1"/>
              </a:solidFill>
            </a:endParaRPr>
          </a:p>
        </p:txBody>
      </p:sp>
    </p:spTree>
    <p:extLst>
      <p:ext uri="{BB962C8B-B14F-4D97-AF65-F5344CB8AC3E}">
        <p14:creationId xmlns:p14="http://schemas.microsoft.com/office/powerpoint/2010/main" val="562649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ITDZUZSK\MC9004384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114881"/>
            <a:ext cx="9144000" cy="6972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Introduction to Exploration</a:t>
            </a:r>
            <a:endParaRPr lang="en-US" dirty="0"/>
          </a:p>
        </p:txBody>
      </p:sp>
      <p:sp>
        <p:nvSpPr>
          <p:cNvPr id="3" name="Content Placeholder 2"/>
          <p:cNvSpPr>
            <a:spLocks noGrp="1"/>
          </p:cNvSpPr>
          <p:nvPr>
            <p:ph idx="1"/>
          </p:nvPr>
        </p:nvSpPr>
        <p:spPr/>
        <p:txBody>
          <a:bodyPr/>
          <a:lstStyle/>
          <a:p>
            <a:r>
              <a:rPr lang="en-US" dirty="0" smtClean="0"/>
              <a:t>Before the Age of Discovery</a:t>
            </a:r>
          </a:p>
          <a:p>
            <a:r>
              <a:rPr lang="en-US" dirty="0" smtClean="0"/>
              <a:t>Why Explore?</a:t>
            </a:r>
          </a:p>
          <a:p>
            <a:r>
              <a:rPr lang="en-US" dirty="0" smtClean="0"/>
              <a:t>Prince Henry </a:t>
            </a:r>
            <a:r>
              <a:rPr lang="en-US" smtClean="0"/>
              <a:t>the Navigator</a:t>
            </a:r>
            <a:endParaRPr lang="en-US" dirty="0"/>
          </a:p>
        </p:txBody>
      </p:sp>
    </p:spTree>
    <p:extLst>
      <p:ext uri="{BB962C8B-B14F-4D97-AF65-F5344CB8AC3E}">
        <p14:creationId xmlns:p14="http://schemas.microsoft.com/office/powerpoint/2010/main" val="79042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TDZUZSK\MC9004384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114881"/>
            <a:ext cx="9144000" cy="6972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Before the Age of Discovery</a:t>
            </a:r>
            <a:endParaRPr lang="en-US" dirty="0"/>
          </a:p>
        </p:txBody>
      </p:sp>
      <p:sp>
        <p:nvSpPr>
          <p:cNvPr id="3" name="Content Placeholder 2"/>
          <p:cNvSpPr>
            <a:spLocks noGrp="1"/>
          </p:cNvSpPr>
          <p:nvPr>
            <p:ph sz="half" idx="1"/>
          </p:nvPr>
        </p:nvSpPr>
        <p:spPr>
          <a:xfrm>
            <a:off x="0" y="1211659"/>
            <a:ext cx="5333998" cy="2918619"/>
          </a:xfrm>
        </p:spPr>
        <p:txBody>
          <a:bodyPr>
            <a:noAutofit/>
          </a:bodyPr>
          <a:lstStyle/>
          <a:p>
            <a:pPr marL="0" indent="0">
              <a:buNone/>
            </a:pPr>
            <a:r>
              <a:rPr lang="en-US" sz="2200" dirty="0" smtClean="0"/>
              <a:t>Medieval Geography</a:t>
            </a:r>
          </a:p>
          <a:p>
            <a:r>
              <a:rPr lang="en-US" sz="2200" dirty="0" smtClean="0"/>
              <a:t>Knowledge of Asia (beyond Byzantine Empire) was limited.  Silk Route added little info</a:t>
            </a:r>
          </a:p>
          <a:p>
            <a:r>
              <a:rPr lang="en-US" sz="2200" dirty="0" smtClean="0"/>
              <a:t>Knowledge of northern Africa only.  There were reports of great African kingdoms beyond the Sahara but there were no factual reports – the Arab traders blocked the Europeans from exploring inland.</a:t>
            </a:r>
          </a:p>
        </p:txBody>
      </p:sp>
      <p:pic>
        <p:nvPicPr>
          <p:cNvPr id="6" name="Picture 2" descr="C:\Users\hahecht\Desktop\Nuremberg_chr.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334000" y="1280319"/>
            <a:ext cx="3810000" cy="27813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0" y="4442619"/>
            <a:ext cx="9143999" cy="2796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200" dirty="0" smtClean="0"/>
              <a:t>Knowledge of Atlantic coast fragmented and derived mainly from old Greek and Roman maps.</a:t>
            </a:r>
          </a:p>
          <a:p>
            <a:r>
              <a:rPr lang="en-US" sz="2200" dirty="0" smtClean="0"/>
              <a:t>Knowledge of Red Sea and Indian Ocean limited – Arab traders controlled maritime routes.</a:t>
            </a:r>
          </a:p>
          <a:p>
            <a:r>
              <a:rPr lang="en-US" sz="2200" dirty="0" smtClean="0"/>
              <a:t>In fact, many Europeans believed the Indian Ocean to be landlocked!</a:t>
            </a:r>
          </a:p>
          <a:p>
            <a:r>
              <a:rPr lang="en-US" sz="2200" dirty="0" smtClean="0"/>
              <a:t>Cartography = the making of maps.</a:t>
            </a:r>
            <a:endParaRPr lang="en-US" sz="2200" dirty="0"/>
          </a:p>
        </p:txBody>
      </p:sp>
    </p:spTree>
    <p:extLst>
      <p:ext uri="{BB962C8B-B14F-4D97-AF65-F5344CB8AC3E}">
        <p14:creationId xmlns:p14="http://schemas.microsoft.com/office/powerpoint/2010/main" val="337833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TDZUZSK\MC9004384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114881"/>
            <a:ext cx="9144000" cy="6972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Before the Age of Discovery</a:t>
            </a:r>
            <a:endParaRPr lang="en-US" dirty="0"/>
          </a:p>
        </p:txBody>
      </p:sp>
      <p:sp>
        <p:nvSpPr>
          <p:cNvPr id="3" name="Content Placeholder 2"/>
          <p:cNvSpPr>
            <a:spLocks noGrp="1"/>
          </p:cNvSpPr>
          <p:nvPr>
            <p:ph sz="half" idx="1"/>
          </p:nvPr>
        </p:nvSpPr>
        <p:spPr>
          <a:xfrm>
            <a:off x="457200" y="2516981"/>
            <a:ext cx="4038600" cy="2692400"/>
          </a:xfrm>
        </p:spPr>
        <p:txBody>
          <a:bodyPr/>
          <a:lstStyle/>
          <a:p>
            <a:pPr marL="0" indent="0">
              <a:buNone/>
            </a:pPr>
            <a:r>
              <a:rPr lang="en-US" sz="2200" dirty="0" smtClean="0"/>
              <a:t>Medieval Travel</a:t>
            </a:r>
          </a:p>
          <a:p>
            <a:r>
              <a:rPr lang="en-US" sz="2200" dirty="0" smtClean="0"/>
              <a:t>Little travel beyond Europe.  Maritime routes controlled by Arab traders.</a:t>
            </a:r>
          </a:p>
          <a:p>
            <a:r>
              <a:rPr lang="en-US" sz="2200" dirty="0" smtClean="0"/>
              <a:t>Travel was difficult after Black Plague.</a:t>
            </a:r>
            <a:endParaRPr lang="en-US" sz="2200" dirty="0"/>
          </a:p>
        </p:txBody>
      </p:sp>
      <p:pic>
        <p:nvPicPr>
          <p:cNvPr id="7" name="Picture 2" descr="C:\Users\hahecht\Desktop\1260029725.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516981"/>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1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TDZUZSK\MC9004384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114881"/>
            <a:ext cx="9144000" cy="6972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Explore?</a:t>
            </a:r>
            <a:endParaRPr lang="en-US" dirty="0"/>
          </a:p>
        </p:txBody>
      </p:sp>
      <p:sp>
        <p:nvSpPr>
          <p:cNvPr id="3" name="Content Placeholder 2"/>
          <p:cNvSpPr>
            <a:spLocks noGrp="1"/>
          </p:cNvSpPr>
          <p:nvPr>
            <p:ph sz="half" idx="1"/>
          </p:nvPr>
        </p:nvSpPr>
        <p:spPr>
          <a:xfrm>
            <a:off x="457200" y="1807157"/>
            <a:ext cx="4038600" cy="3069643"/>
          </a:xfrm>
        </p:spPr>
        <p:txBody>
          <a:bodyPr>
            <a:normAutofit/>
          </a:bodyPr>
          <a:lstStyle/>
          <a:p>
            <a:pPr marL="0" indent="0">
              <a:buNone/>
            </a:pPr>
            <a:r>
              <a:rPr lang="en-US" sz="2200" dirty="0" smtClean="0"/>
              <a:t>Gold!  (and other things…)</a:t>
            </a:r>
          </a:p>
          <a:p>
            <a:r>
              <a:rPr lang="en-US" sz="2200" dirty="0" smtClean="0"/>
              <a:t>Muslim nations offered spices and fine linens from the Far East…</a:t>
            </a:r>
          </a:p>
          <a:p>
            <a:r>
              <a:rPr lang="en-US" sz="2200" dirty="0" smtClean="0"/>
              <a:t>… and gold from Africa!</a:t>
            </a:r>
          </a:p>
          <a:p>
            <a:r>
              <a:rPr lang="en-US" sz="2200" dirty="0" smtClean="0"/>
              <a:t>This was the main impetus (motivation) for trade.</a:t>
            </a:r>
            <a:endParaRPr lang="en-US" sz="2200" dirty="0"/>
          </a:p>
        </p:txBody>
      </p:sp>
      <p:pic>
        <p:nvPicPr>
          <p:cNvPr id="7" name="Picture 2" descr="C:\Users\hahecht\Desktop\616__400x400_mansa_musa.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419600" y="3139281"/>
            <a:ext cx="33718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Desktop\080512-spice-trade-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230" y="1066800"/>
            <a:ext cx="329184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2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TDZUZSK\MC9004384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114881"/>
            <a:ext cx="9144000" cy="6972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Explore?</a:t>
            </a:r>
            <a:endParaRPr lang="en-US" dirty="0"/>
          </a:p>
        </p:txBody>
      </p:sp>
      <p:sp>
        <p:nvSpPr>
          <p:cNvPr id="3" name="Content Placeholder 2"/>
          <p:cNvSpPr>
            <a:spLocks noGrp="1"/>
          </p:cNvSpPr>
          <p:nvPr>
            <p:ph sz="half" idx="1"/>
          </p:nvPr>
        </p:nvSpPr>
        <p:spPr>
          <a:xfrm>
            <a:off x="1" y="1209591"/>
            <a:ext cx="6115906" cy="2752809"/>
          </a:xfrm>
        </p:spPr>
        <p:txBody>
          <a:bodyPr>
            <a:normAutofit/>
          </a:bodyPr>
          <a:lstStyle/>
          <a:p>
            <a:pPr marL="0" indent="0">
              <a:buNone/>
            </a:pPr>
            <a:r>
              <a:rPr lang="en-US" sz="2200" dirty="0" smtClean="0"/>
              <a:t>God</a:t>
            </a:r>
          </a:p>
          <a:p>
            <a:r>
              <a:rPr lang="en-US" sz="2200" dirty="0" smtClean="0"/>
              <a:t>Religious Diffusion – European states and various churches saw it as their duty to spread Christianity, and it was time to find some new prospects.  Think Jesuits!</a:t>
            </a:r>
          </a:p>
        </p:txBody>
      </p:sp>
      <p:pic>
        <p:nvPicPr>
          <p:cNvPr id="8" name="Picture 2" descr="C:\Users\hahecht\Desktop\article-new_ehow_images_a07_pu_ns_wedding-puritan-men-16th-century-800x800.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7928" y="3239452"/>
            <a:ext cx="4038600" cy="21707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Desktop\220px-Les_Astronomes_Jesuit_astronomers_with_Chinese_scholars_Beauvais_18th_centu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909" y="1209591"/>
            <a:ext cx="3028090" cy="275280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038601" y="3962400"/>
            <a:ext cx="5062552" cy="27528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200" dirty="0" smtClean="0"/>
              <a:t>Religious Freedom – to find a place to practice their religion freely.  This did not mean that they were tolerant of other religions… because they were not.  Think Pilgrims.</a:t>
            </a:r>
          </a:p>
        </p:txBody>
      </p:sp>
    </p:spTree>
    <p:extLst>
      <p:ext uri="{BB962C8B-B14F-4D97-AF65-F5344CB8AC3E}">
        <p14:creationId xmlns:p14="http://schemas.microsoft.com/office/powerpoint/2010/main" val="1571809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TDZUZSK\MC9004384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114881"/>
            <a:ext cx="9144000" cy="6972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Explore?</a:t>
            </a:r>
            <a:endParaRPr lang="en-US" dirty="0"/>
          </a:p>
        </p:txBody>
      </p:sp>
      <p:sp>
        <p:nvSpPr>
          <p:cNvPr id="3" name="Content Placeholder 2"/>
          <p:cNvSpPr>
            <a:spLocks noGrp="1"/>
          </p:cNvSpPr>
          <p:nvPr>
            <p:ph sz="half" idx="1"/>
          </p:nvPr>
        </p:nvSpPr>
        <p:spPr>
          <a:xfrm>
            <a:off x="1" y="1600200"/>
            <a:ext cx="5105398" cy="5257800"/>
          </a:xfrm>
        </p:spPr>
        <p:txBody>
          <a:bodyPr>
            <a:normAutofit/>
          </a:bodyPr>
          <a:lstStyle/>
          <a:p>
            <a:pPr marL="0" indent="0">
              <a:buNone/>
            </a:pPr>
            <a:r>
              <a:rPr lang="en-US" sz="2200" dirty="0" smtClean="0"/>
              <a:t>Glory</a:t>
            </a:r>
          </a:p>
          <a:p>
            <a:r>
              <a:rPr lang="en-US" sz="2200" dirty="0" smtClean="0"/>
              <a:t>For their Families!</a:t>
            </a:r>
          </a:p>
          <a:p>
            <a:pPr lvl="1">
              <a:buFont typeface="Courier New" panose="02070309020205020404" pitchFamily="49" charset="0"/>
              <a:buChar char="o"/>
            </a:pPr>
            <a:r>
              <a:rPr lang="en-US" sz="2200" dirty="0" smtClean="0"/>
              <a:t>The population in Europe increased tremendously, despite the devastating loses from the Black Plague.</a:t>
            </a:r>
          </a:p>
          <a:p>
            <a:pPr lvl="1">
              <a:buFont typeface="Courier New" panose="02070309020205020404" pitchFamily="49" charset="0"/>
              <a:buChar char="o"/>
            </a:pPr>
            <a:r>
              <a:rPr lang="en-US" sz="2200" dirty="0" smtClean="0"/>
              <a:t>First born sons inherited the family land but what about the other sons?</a:t>
            </a:r>
          </a:p>
          <a:p>
            <a:pPr lvl="1">
              <a:buFont typeface="Courier New" panose="02070309020205020404" pitchFamily="49" charset="0"/>
              <a:buChar char="o"/>
            </a:pPr>
            <a:r>
              <a:rPr lang="en-US" sz="2200" dirty="0" smtClean="0"/>
              <a:t>The glory that comes with discovery was too tempting to them.</a:t>
            </a:r>
          </a:p>
        </p:txBody>
      </p:sp>
      <p:pic>
        <p:nvPicPr>
          <p:cNvPr id="7" name="Picture 2" descr="C:\Users\hahecht\Desktop\Christopher_Columbus4.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105400" y="2474245"/>
            <a:ext cx="4038600" cy="277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0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TDZUZSK\MC9004384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114881"/>
            <a:ext cx="9144000" cy="6972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Explore?</a:t>
            </a:r>
            <a:endParaRPr lang="en-US" dirty="0"/>
          </a:p>
        </p:txBody>
      </p:sp>
      <p:sp>
        <p:nvSpPr>
          <p:cNvPr id="3" name="Content Placeholder 2"/>
          <p:cNvSpPr>
            <a:spLocks noGrp="1"/>
          </p:cNvSpPr>
          <p:nvPr>
            <p:ph sz="half" idx="1"/>
          </p:nvPr>
        </p:nvSpPr>
        <p:spPr>
          <a:xfrm>
            <a:off x="1" y="1600200"/>
            <a:ext cx="5105398" cy="5257800"/>
          </a:xfrm>
        </p:spPr>
        <p:txBody>
          <a:bodyPr>
            <a:noAutofit/>
          </a:bodyPr>
          <a:lstStyle/>
          <a:p>
            <a:pPr marL="0" indent="0">
              <a:buNone/>
            </a:pPr>
            <a:r>
              <a:rPr lang="en-US" sz="2200" dirty="0" smtClean="0"/>
              <a:t>Glory</a:t>
            </a:r>
          </a:p>
          <a:p>
            <a:r>
              <a:rPr lang="en-US" sz="2200" dirty="0" smtClean="0"/>
              <a:t>For the Monarch!</a:t>
            </a:r>
          </a:p>
          <a:p>
            <a:pPr lvl="1">
              <a:buFont typeface="Courier New" panose="02070309020205020404" pitchFamily="49" charset="0"/>
              <a:buChar char="o"/>
            </a:pPr>
            <a:r>
              <a:rPr lang="en-US" sz="2200" dirty="0" smtClean="0"/>
              <a:t>There was political and economic competition between European empires.  When one country discovers and becomes rich, the other countries have to do it too.</a:t>
            </a:r>
          </a:p>
          <a:p>
            <a:pPr lvl="1">
              <a:buFont typeface="Courier New" panose="02070309020205020404" pitchFamily="49" charset="0"/>
              <a:buChar char="o"/>
            </a:pPr>
            <a:r>
              <a:rPr lang="en-US" sz="2200" dirty="0" smtClean="0"/>
              <a:t>However, after many years of fighting with Christians, the Muslims did not care to do business with the Europeans.  So to acquire exotic goods from the Far East, European monarchs and merchants started to look for ways around the Muslim traders.</a:t>
            </a:r>
            <a:endParaRPr lang="en-US" sz="2200" dirty="0"/>
          </a:p>
        </p:txBody>
      </p:sp>
      <p:pic>
        <p:nvPicPr>
          <p:cNvPr id="8" name="Picture 2" descr="C:\Users\hahecht\Desktop\1884-map-of-12th-century-europe-during-the-age-of-the-crusades.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403868"/>
            <a:ext cx="4038600" cy="291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21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5468</TotalTime>
  <Words>1185</Words>
  <Application>Microsoft Office PowerPoint</Application>
  <PresentationFormat>On-screen Show (4:3)</PresentationFormat>
  <Paragraphs>101</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Courier New</vt:lpstr>
      <vt:lpstr>Office Theme</vt:lpstr>
      <vt:lpstr>Do Now:   Grab today’s Agenda (3:1) from your Out Box. Go to Nearpod.com and join a session with pin: WCPIQ Then explain what you see below onto your Agenda.  You must write your answer!</vt:lpstr>
      <vt:lpstr>Objective: Introduction to Exploration</vt:lpstr>
      <vt:lpstr>Introduction to Exploration</vt:lpstr>
      <vt:lpstr>Before the Age of Discovery</vt:lpstr>
      <vt:lpstr>Before the Age of Discovery</vt:lpstr>
      <vt:lpstr>Why Explore?</vt:lpstr>
      <vt:lpstr>Why Explore?</vt:lpstr>
      <vt:lpstr>Why Explore?</vt:lpstr>
      <vt:lpstr>Why Explore?</vt:lpstr>
      <vt:lpstr>Why Explore?</vt:lpstr>
      <vt:lpstr>Prince Henry the Navigator</vt:lpstr>
      <vt:lpstr>Prince Henry the Navigator</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Explain what you see.</dc:title>
  <dc:creator>Default Name</dc:creator>
  <cp:lastModifiedBy>Hana A. Hecht (hahecht)</cp:lastModifiedBy>
  <cp:revision>41</cp:revision>
  <cp:lastPrinted>2012-10-10T12:07:38Z</cp:lastPrinted>
  <dcterms:created xsi:type="dcterms:W3CDTF">2012-10-07T21:46:05Z</dcterms:created>
  <dcterms:modified xsi:type="dcterms:W3CDTF">2015-10-19T15:54:36Z</dcterms:modified>
</cp:coreProperties>
</file>