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1" r:id="rId4"/>
    <p:sldId id="263" r:id="rId5"/>
    <p:sldId id="308" r:id="rId6"/>
    <p:sldId id="264" r:id="rId7"/>
    <p:sldId id="289" r:id="rId8"/>
    <p:sldId id="290" r:id="rId9"/>
    <p:sldId id="291" r:id="rId10"/>
    <p:sldId id="292" r:id="rId11"/>
    <p:sldId id="293" r:id="rId12"/>
    <p:sldId id="265" r:id="rId13"/>
    <p:sldId id="309" r:id="rId14"/>
    <p:sldId id="267" r:id="rId15"/>
    <p:sldId id="294" r:id="rId16"/>
    <p:sldId id="268" r:id="rId17"/>
    <p:sldId id="295" r:id="rId18"/>
    <p:sldId id="269" r:id="rId19"/>
    <p:sldId id="297" r:id="rId20"/>
    <p:sldId id="296" r:id="rId21"/>
    <p:sldId id="266" r:id="rId22"/>
    <p:sldId id="310" r:id="rId23"/>
    <p:sldId id="270" r:id="rId24"/>
    <p:sldId id="298" r:id="rId25"/>
    <p:sldId id="274" r:id="rId26"/>
    <p:sldId id="271" r:id="rId27"/>
    <p:sldId id="272" r:id="rId28"/>
    <p:sldId id="273" r:id="rId29"/>
    <p:sldId id="311" r:id="rId30"/>
    <p:sldId id="275" r:id="rId31"/>
    <p:sldId id="299" r:id="rId32"/>
    <p:sldId id="276" r:id="rId33"/>
    <p:sldId id="312" r:id="rId34"/>
    <p:sldId id="277" r:id="rId35"/>
    <p:sldId id="300" r:id="rId36"/>
    <p:sldId id="301" r:id="rId37"/>
    <p:sldId id="278" r:id="rId38"/>
    <p:sldId id="302" r:id="rId39"/>
    <p:sldId id="279" r:id="rId40"/>
    <p:sldId id="280" r:id="rId41"/>
    <p:sldId id="281" r:id="rId42"/>
    <p:sldId id="313" r:id="rId43"/>
    <p:sldId id="282" r:id="rId44"/>
    <p:sldId id="283" r:id="rId45"/>
    <p:sldId id="303" r:id="rId46"/>
    <p:sldId id="305" r:id="rId47"/>
    <p:sldId id="304" r:id="rId48"/>
    <p:sldId id="284" r:id="rId49"/>
    <p:sldId id="285" r:id="rId50"/>
    <p:sldId id="306" r:id="rId51"/>
    <p:sldId id="286" r:id="rId52"/>
    <p:sldId id="314" r:id="rId53"/>
    <p:sldId id="315" r:id="rId54"/>
    <p:sldId id="316" r:id="rId55"/>
    <p:sldId id="317" r:id="rId56"/>
    <p:sldId id="307" r:id="rId57"/>
    <p:sldId id="318" r:id="rId58"/>
    <p:sldId id="319" r:id="rId59"/>
    <p:sldId id="320" r:id="rId60"/>
    <p:sldId id="287" r:id="rId61"/>
    <p:sldId id="321" r:id="rId62"/>
    <p:sldId id="322" r:id="rId63"/>
    <p:sldId id="323" r:id="rId64"/>
    <p:sldId id="324" r:id="rId65"/>
    <p:sldId id="325" r:id="rId66"/>
    <p:sldId id="326"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256" r:id="rId81"/>
    <p:sldId id="257" r:id="rId82"/>
    <p:sldId id="258"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40" d="100"/>
          <a:sy n="40" d="100"/>
        </p:scale>
        <p:origin x="48"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DCE71D-0D0D-4C0D-85A8-7D1025E781B2}"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BC406-DE84-4BE7-A55B-506BE36BBB41}" type="slidenum">
              <a:rPr lang="en-US" smtClean="0"/>
              <a:t>‹#›</a:t>
            </a:fld>
            <a:endParaRPr lang="en-US"/>
          </a:p>
        </p:txBody>
      </p:sp>
    </p:spTree>
    <p:extLst>
      <p:ext uri="{BB962C8B-B14F-4D97-AF65-F5344CB8AC3E}">
        <p14:creationId xmlns:p14="http://schemas.microsoft.com/office/powerpoint/2010/main" val="7608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CE71D-0D0D-4C0D-85A8-7D1025E781B2}"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BC406-DE84-4BE7-A55B-506BE36BBB41}" type="slidenum">
              <a:rPr lang="en-US" smtClean="0"/>
              <a:t>‹#›</a:t>
            </a:fld>
            <a:endParaRPr lang="en-US"/>
          </a:p>
        </p:txBody>
      </p:sp>
    </p:spTree>
    <p:extLst>
      <p:ext uri="{BB962C8B-B14F-4D97-AF65-F5344CB8AC3E}">
        <p14:creationId xmlns:p14="http://schemas.microsoft.com/office/powerpoint/2010/main" val="370225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CE71D-0D0D-4C0D-85A8-7D1025E781B2}"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BC406-DE84-4BE7-A55B-506BE36BBB41}" type="slidenum">
              <a:rPr lang="en-US" smtClean="0"/>
              <a:t>‹#›</a:t>
            </a:fld>
            <a:endParaRPr lang="en-US"/>
          </a:p>
        </p:txBody>
      </p:sp>
    </p:spTree>
    <p:extLst>
      <p:ext uri="{BB962C8B-B14F-4D97-AF65-F5344CB8AC3E}">
        <p14:creationId xmlns:p14="http://schemas.microsoft.com/office/powerpoint/2010/main" val="24020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CE71D-0D0D-4C0D-85A8-7D1025E781B2}"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BC406-DE84-4BE7-A55B-506BE36BBB41}" type="slidenum">
              <a:rPr lang="en-US" smtClean="0"/>
              <a:t>‹#›</a:t>
            </a:fld>
            <a:endParaRPr lang="en-US"/>
          </a:p>
        </p:txBody>
      </p:sp>
    </p:spTree>
    <p:extLst>
      <p:ext uri="{BB962C8B-B14F-4D97-AF65-F5344CB8AC3E}">
        <p14:creationId xmlns:p14="http://schemas.microsoft.com/office/powerpoint/2010/main" val="167923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CE71D-0D0D-4C0D-85A8-7D1025E781B2}"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BC406-DE84-4BE7-A55B-506BE36BBB41}" type="slidenum">
              <a:rPr lang="en-US" smtClean="0"/>
              <a:t>‹#›</a:t>
            </a:fld>
            <a:endParaRPr lang="en-US"/>
          </a:p>
        </p:txBody>
      </p:sp>
    </p:spTree>
    <p:extLst>
      <p:ext uri="{BB962C8B-B14F-4D97-AF65-F5344CB8AC3E}">
        <p14:creationId xmlns:p14="http://schemas.microsoft.com/office/powerpoint/2010/main" val="262955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DCE71D-0D0D-4C0D-85A8-7D1025E781B2}"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BC406-DE84-4BE7-A55B-506BE36BBB41}" type="slidenum">
              <a:rPr lang="en-US" smtClean="0"/>
              <a:t>‹#›</a:t>
            </a:fld>
            <a:endParaRPr lang="en-US"/>
          </a:p>
        </p:txBody>
      </p:sp>
    </p:spTree>
    <p:extLst>
      <p:ext uri="{BB962C8B-B14F-4D97-AF65-F5344CB8AC3E}">
        <p14:creationId xmlns:p14="http://schemas.microsoft.com/office/powerpoint/2010/main" val="82328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DCE71D-0D0D-4C0D-85A8-7D1025E781B2}" type="datetimeFigureOut">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8BC406-DE84-4BE7-A55B-506BE36BBB41}" type="slidenum">
              <a:rPr lang="en-US" smtClean="0"/>
              <a:t>‹#›</a:t>
            </a:fld>
            <a:endParaRPr lang="en-US"/>
          </a:p>
        </p:txBody>
      </p:sp>
    </p:spTree>
    <p:extLst>
      <p:ext uri="{BB962C8B-B14F-4D97-AF65-F5344CB8AC3E}">
        <p14:creationId xmlns:p14="http://schemas.microsoft.com/office/powerpoint/2010/main" val="579425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DCE71D-0D0D-4C0D-85A8-7D1025E781B2}"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8BC406-DE84-4BE7-A55B-506BE36BBB41}" type="slidenum">
              <a:rPr lang="en-US" smtClean="0"/>
              <a:t>‹#›</a:t>
            </a:fld>
            <a:endParaRPr lang="en-US"/>
          </a:p>
        </p:txBody>
      </p:sp>
    </p:spTree>
    <p:extLst>
      <p:ext uri="{BB962C8B-B14F-4D97-AF65-F5344CB8AC3E}">
        <p14:creationId xmlns:p14="http://schemas.microsoft.com/office/powerpoint/2010/main" val="410991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CE71D-0D0D-4C0D-85A8-7D1025E781B2}" type="datetimeFigureOut">
              <a:rPr lang="en-US" smtClean="0"/>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8BC406-DE84-4BE7-A55B-506BE36BBB41}" type="slidenum">
              <a:rPr lang="en-US" smtClean="0"/>
              <a:t>‹#›</a:t>
            </a:fld>
            <a:endParaRPr lang="en-US"/>
          </a:p>
        </p:txBody>
      </p:sp>
    </p:spTree>
    <p:extLst>
      <p:ext uri="{BB962C8B-B14F-4D97-AF65-F5344CB8AC3E}">
        <p14:creationId xmlns:p14="http://schemas.microsoft.com/office/powerpoint/2010/main" val="221530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CE71D-0D0D-4C0D-85A8-7D1025E781B2}"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BC406-DE84-4BE7-A55B-506BE36BBB41}" type="slidenum">
              <a:rPr lang="en-US" smtClean="0"/>
              <a:t>‹#›</a:t>
            </a:fld>
            <a:endParaRPr lang="en-US"/>
          </a:p>
        </p:txBody>
      </p:sp>
    </p:spTree>
    <p:extLst>
      <p:ext uri="{BB962C8B-B14F-4D97-AF65-F5344CB8AC3E}">
        <p14:creationId xmlns:p14="http://schemas.microsoft.com/office/powerpoint/2010/main" val="78043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CE71D-0D0D-4C0D-85A8-7D1025E781B2}"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BC406-DE84-4BE7-A55B-506BE36BBB41}" type="slidenum">
              <a:rPr lang="en-US" smtClean="0"/>
              <a:t>‹#›</a:t>
            </a:fld>
            <a:endParaRPr lang="en-US"/>
          </a:p>
        </p:txBody>
      </p:sp>
    </p:spTree>
    <p:extLst>
      <p:ext uri="{BB962C8B-B14F-4D97-AF65-F5344CB8AC3E}">
        <p14:creationId xmlns:p14="http://schemas.microsoft.com/office/powerpoint/2010/main" val="263773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CE71D-0D0D-4C0D-85A8-7D1025E781B2}" type="datetimeFigureOut">
              <a:rPr lang="en-US" smtClean="0"/>
              <a:t>10/21/2015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BC406-DE84-4BE7-A55B-506BE36BBB41}" type="slidenum">
              <a:rPr lang="en-US" smtClean="0"/>
              <a:t>‹#›</a:t>
            </a:fld>
            <a:endParaRPr lang="en-US"/>
          </a:p>
        </p:txBody>
      </p:sp>
    </p:spTree>
    <p:extLst>
      <p:ext uri="{BB962C8B-B14F-4D97-AF65-F5344CB8AC3E}">
        <p14:creationId xmlns:p14="http://schemas.microsoft.com/office/powerpoint/2010/main" val="213839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ctr"/>
            <a:r>
              <a:rPr lang="en-US" sz="3200" b="1" dirty="0" smtClean="0"/>
              <a:t>Do Now:</a:t>
            </a:r>
            <a:br>
              <a:rPr lang="en-US" sz="3200" b="1" dirty="0" smtClean="0"/>
            </a:br>
            <a:r>
              <a:rPr lang="en-US" sz="3200" b="1" dirty="0" smtClean="0"/>
              <a:t>Grab today’s Agenda </a:t>
            </a:r>
            <a:r>
              <a:rPr lang="en-US" sz="3200" b="1" dirty="0" smtClean="0"/>
              <a:t>(3:4) from your Out Box.  </a:t>
            </a:r>
            <a:r>
              <a:rPr lang="en-US" sz="3200" b="1" dirty="0" smtClean="0"/>
              <a:t>Then read the excerpt below and then answer the questions that follow </a:t>
            </a:r>
            <a:r>
              <a:rPr lang="en-US" sz="3200" b="1" dirty="0" smtClean="0"/>
              <a:t>onto your Agenda</a:t>
            </a:r>
            <a:r>
              <a:rPr lang="en-US" sz="3200" b="1" dirty="0" smtClean="0"/>
              <a:t>.</a:t>
            </a:r>
            <a:endParaRPr lang="en-US" sz="3200" b="1" dirty="0"/>
          </a:p>
        </p:txBody>
      </p:sp>
      <p:sp>
        <p:nvSpPr>
          <p:cNvPr id="3" name="Content Placeholder 2"/>
          <p:cNvSpPr>
            <a:spLocks noGrp="1"/>
          </p:cNvSpPr>
          <p:nvPr>
            <p:ph idx="1"/>
          </p:nvPr>
        </p:nvSpPr>
        <p:spPr/>
        <p:txBody>
          <a:bodyPr/>
          <a:lstStyle/>
          <a:p>
            <a:pPr marL="0" indent="0" algn="ctr">
              <a:buNone/>
            </a:pPr>
            <a:endParaRPr lang="en-US" i="1" dirty="0" smtClean="0"/>
          </a:p>
          <a:p>
            <a:pPr marL="0" indent="0" algn="ctr">
              <a:buNone/>
            </a:pPr>
            <a:r>
              <a:rPr lang="en-US" i="1" dirty="0" smtClean="0"/>
              <a:t>“</a:t>
            </a:r>
            <a:r>
              <a:rPr lang="en-US" i="1" dirty="0"/>
              <a:t>It appears to me that the people are ingenious, and would be good servants and I am of the opinion that they would very readily become Christians as they have no religion.  They very quickly learn such words as they are spoken to them</a:t>
            </a:r>
            <a:r>
              <a:rPr lang="en-US" i="1" dirty="0" smtClean="0"/>
              <a:t>.”</a:t>
            </a:r>
          </a:p>
          <a:p>
            <a:pPr marL="0" indent="0" algn="ctr">
              <a:buNone/>
            </a:pPr>
            <a:endParaRPr lang="en-US" dirty="0"/>
          </a:p>
          <a:p>
            <a:pPr lvl="0"/>
            <a:r>
              <a:rPr lang="en-US" dirty="0"/>
              <a:t>Who do you think wrote this excerpt?</a:t>
            </a:r>
          </a:p>
          <a:p>
            <a:pPr lvl="0"/>
            <a:r>
              <a:rPr lang="en-US" dirty="0"/>
              <a:t>Who do you think he is writing about?</a:t>
            </a:r>
          </a:p>
          <a:p>
            <a:pPr marL="0" indent="0" algn="ctr">
              <a:buNone/>
            </a:pPr>
            <a:endParaRPr lang="en-US" dirty="0"/>
          </a:p>
        </p:txBody>
      </p:sp>
    </p:spTree>
    <p:extLst>
      <p:ext uri="{BB962C8B-B14F-4D97-AF65-F5344CB8AC3E}">
        <p14:creationId xmlns:p14="http://schemas.microsoft.com/office/powerpoint/2010/main" val="2706803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Vasco da Gama</a:t>
            </a:r>
          </a:p>
          <a:p>
            <a:r>
              <a:rPr lang="en-US" sz="2200" dirty="0" smtClean="0"/>
              <a:t>Portugal</a:t>
            </a:r>
          </a:p>
          <a:p>
            <a:r>
              <a:rPr lang="en-US" sz="2200" dirty="0" smtClean="0"/>
              <a:t>1498, first Portuguese voyage to India.</a:t>
            </a:r>
          </a:p>
          <a:p>
            <a:r>
              <a:rPr lang="en-US" sz="2200" dirty="0" smtClean="0"/>
              <a:t>Rounded the southern tip of Africa – named it Cape of Good Hope.</a:t>
            </a:r>
          </a:p>
          <a:p>
            <a:r>
              <a:rPr lang="en-US" sz="2200" dirty="0" smtClean="0"/>
              <a:t>Came back from his first voyage with ships full of valuable goods.</a:t>
            </a:r>
          </a:p>
          <a:p>
            <a:r>
              <a:rPr lang="en-US" sz="2200" dirty="0" smtClean="0"/>
              <a:t>Cruel.</a:t>
            </a:r>
          </a:p>
          <a:p>
            <a:pPr lvl="1"/>
            <a:r>
              <a:rPr lang="en-US" sz="2200" dirty="0" smtClean="0"/>
              <a:t>Took second voyage in 1502.  Plundered a number of East African cities on the way to India</a:t>
            </a:r>
            <a:r>
              <a:rPr lang="en-US" sz="2200" dirty="0" smtClean="0"/>
              <a:t>.</a:t>
            </a:r>
            <a:endParaRPr lang="en-US" sz="22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25734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Vasco da Gama</a:t>
            </a:r>
          </a:p>
          <a:p>
            <a:r>
              <a:rPr lang="en-US" sz="2200" dirty="0" smtClean="0"/>
              <a:t>Portugal</a:t>
            </a:r>
          </a:p>
          <a:p>
            <a:r>
              <a:rPr lang="en-US" sz="2200" dirty="0" smtClean="0"/>
              <a:t>1498, first Portuguese voyage to India.</a:t>
            </a:r>
          </a:p>
          <a:p>
            <a:r>
              <a:rPr lang="en-US" sz="2200" dirty="0" smtClean="0"/>
              <a:t>Rounded the southern tip of Africa – named it Cape of Good Hope.</a:t>
            </a:r>
          </a:p>
          <a:p>
            <a:r>
              <a:rPr lang="en-US" sz="2200" dirty="0" smtClean="0"/>
              <a:t>Came back from his first voyage with ships full of valuable goods.</a:t>
            </a:r>
          </a:p>
          <a:p>
            <a:r>
              <a:rPr lang="en-US" sz="2200" dirty="0" smtClean="0"/>
              <a:t>Cruel.</a:t>
            </a:r>
          </a:p>
          <a:p>
            <a:pPr lvl="1"/>
            <a:r>
              <a:rPr lang="en-US" sz="2200" dirty="0" smtClean="0"/>
              <a:t>Took second voyage in 1502.  Plundered a number of East African cities on the way to India.</a:t>
            </a:r>
          </a:p>
          <a:p>
            <a:pPr lvl="1"/>
            <a:r>
              <a:rPr lang="en-US" sz="2200" dirty="0" smtClean="0"/>
              <a:t>Most notorious is his taking of an Arab ship, having taken all its valuables, he deliberately caused the ship to sink with all 300 passengers on board, most of them pilgrims going to Mecca.</a:t>
            </a:r>
            <a:endParaRPr lang="en-US" sz="22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35684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1800" dirty="0" smtClean="0"/>
              <a:t>Christopher </a:t>
            </a:r>
            <a:r>
              <a:rPr lang="en-US" sz="1800" dirty="0" smtClean="0"/>
              <a:t>Columbus</a:t>
            </a:r>
            <a:endParaRPr lang="en-US" sz="1800" dirty="0" smtClean="0"/>
          </a:p>
        </p:txBody>
      </p:sp>
      <p:pic>
        <p:nvPicPr>
          <p:cNvPr id="6" name="Picture 2" descr="C:\Users\hahecht\Desktop\chrisColumbu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93949" y="1306948"/>
            <a:ext cx="4155783" cy="516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360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1800" dirty="0" smtClean="0"/>
              <a:t>Christopher Columbus</a:t>
            </a:r>
          </a:p>
          <a:p>
            <a:r>
              <a:rPr lang="en-US" sz="1800" dirty="0" smtClean="0"/>
              <a:t>Sailed for Spain (but Italian)</a:t>
            </a:r>
          </a:p>
        </p:txBody>
      </p:sp>
      <p:pic>
        <p:nvPicPr>
          <p:cNvPr id="6" name="Picture 2" descr="C:\Users\hahecht\Desktop\chrisColumbu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93949" y="1306948"/>
            <a:ext cx="4155783" cy="516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09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1800" dirty="0" smtClean="0"/>
              <a:t>Christopher Columbus</a:t>
            </a:r>
          </a:p>
          <a:p>
            <a:r>
              <a:rPr lang="en-US" sz="1800" dirty="0" smtClean="0"/>
              <a:t>Sailed for Spain (but Italian)</a:t>
            </a:r>
          </a:p>
          <a:p>
            <a:r>
              <a:rPr lang="en-US" sz="1800" dirty="0" smtClean="0"/>
              <a:t>Believed there was a shorter route to the Indies than having to sail around Africa and across the Indian Ocean.  Based on ancient knowledge, he calculated the size of the Earth and figured out how much water there must be between Europe and Asia.  Columbus’ Earth was too small</a:t>
            </a:r>
            <a:r>
              <a:rPr lang="en-US" sz="1800" dirty="0" smtClean="0"/>
              <a:t>.</a:t>
            </a:r>
            <a:endParaRPr lang="en-US" sz="1800" dirty="0" smtClean="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20826" y="1651819"/>
            <a:ext cx="5550332" cy="4195527"/>
          </a:xfrm>
        </p:spPr>
      </p:pic>
    </p:spTree>
    <p:extLst>
      <p:ext uri="{BB962C8B-B14F-4D97-AF65-F5344CB8AC3E}">
        <p14:creationId xmlns:p14="http://schemas.microsoft.com/office/powerpoint/2010/main" val="1897652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1800" dirty="0" smtClean="0"/>
              <a:t>Christopher Columbus</a:t>
            </a:r>
          </a:p>
          <a:p>
            <a:r>
              <a:rPr lang="en-US" sz="1800" dirty="0" smtClean="0"/>
              <a:t>Sailed for Spain (but Italian)</a:t>
            </a:r>
          </a:p>
          <a:p>
            <a:r>
              <a:rPr lang="en-US" sz="1800" dirty="0" smtClean="0"/>
              <a:t>Believed there was a shorter route to the Indies than having to sail around Africa and across the Indian Ocean.  Based on ancient knowledge, he calculated the size of the Earth and figured out how much water there must be between Europe and Asia.  Columbus’ Earth was too small.</a:t>
            </a:r>
          </a:p>
          <a:p>
            <a:r>
              <a:rPr lang="en-US" sz="1800" dirty="0" smtClean="0"/>
              <a:t>King Ferdinand and Queen Isabella agreed to finance Columbus’ voyage.</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20826" y="1651819"/>
            <a:ext cx="5550332" cy="4195527"/>
          </a:xfrm>
        </p:spPr>
      </p:pic>
    </p:spTree>
    <p:extLst>
      <p:ext uri="{BB962C8B-B14F-4D97-AF65-F5344CB8AC3E}">
        <p14:creationId xmlns:p14="http://schemas.microsoft.com/office/powerpoint/2010/main" val="111570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1800" dirty="0" smtClean="0"/>
              <a:t>Christopher Columbus</a:t>
            </a:r>
          </a:p>
          <a:p>
            <a:r>
              <a:rPr lang="en-US" sz="1800" dirty="0" smtClean="0"/>
              <a:t>Sailed for Spain (but Italian)</a:t>
            </a:r>
          </a:p>
          <a:p>
            <a:r>
              <a:rPr lang="en-US" sz="1800" dirty="0" smtClean="0"/>
              <a:t>Believed there was a shorter route to the Indies than having to sail around Africa and across the Indian Ocean.  Based on ancient knowledge, he calculated the size of the Earth and figured out how much water there must be between Europe and Asia.  Columbus’ Earth was too small.</a:t>
            </a:r>
          </a:p>
          <a:p>
            <a:r>
              <a:rPr lang="en-US" sz="1800" dirty="0" smtClean="0"/>
              <a:t>King Ferdinand and Queen Isabella agreed to finance Columbus’ voyage.</a:t>
            </a:r>
          </a:p>
          <a:p>
            <a:r>
              <a:rPr lang="en-US" sz="1800" dirty="0" smtClean="0"/>
              <a:t>In August 1492, Columbus set sail from Spain on three small ships.  Crew almost mutinied</a:t>
            </a:r>
            <a:r>
              <a:rPr lang="en-US" sz="1800" dirty="0" smtClean="0"/>
              <a:t>!</a:t>
            </a:r>
            <a:endParaRPr lang="en-US" sz="1800" dirty="0" smtClean="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215004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1800" dirty="0" smtClean="0"/>
              <a:t>Christopher Columbus</a:t>
            </a:r>
          </a:p>
          <a:p>
            <a:r>
              <a:rPr lang="en-US" sz="1800" dirty="0" smtClean="0"/>
              <a:t>Sailed for Spain (but Italian)</a:t>
            </a:r>
          </a:p>
          <a:p>
            <a:r>
              <a:rPr lang="en-US" sz="1800" dirty="0" smtClean="0"/>
              <a:t>Believed there was a shorter route to the Indies than having to sail around Africa and across the Indian Ocean.  Based on ancient knowledge, he calculated the size of the Earth and figured out how much water there must be between Europe and Asia.  Columbus’ Earth was too small.</a:t>
            </a:r>
          </a:p>
          <a:p>
            <a:r>
              <a:rPr lang="en-US" sz="1800" dirty="0" smtClean="0"/>
              <a:t>King Ferdinand and Queen Isabella agreed to finance Columbus’ voyage.</a:t>
            </a:r>
          </a:p>
          <a:p>
            <a:r>
              <a:rPr lang="en-US" sz="1800" dirty="0" smtClean="0"/>
              <a:t>In August 1492, Columbus set sail from Spain on three small ships.  Crew almost mutinied!</a:t>
            </a:r>
          </a:p>
          <a:p>
            <a:r>
              <a:rPr lang="en-US" sz="1800" dirty="0" smtClean="0"/>
              <a:t>October 12, 1492, Columbus landed on tiny island that Columbus named San Salvador</a:t>
            </a:r>
            <a:endParaRPr lang="en-US" sz="1800"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312387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1800" dirty="0" smtClean="0"/>
              <a:t>Christopher Columbus</a:t>
            </a:r>
          </a:p>
          <a:p>
            <a:r>
              <a:rPr lang="en-US" sz="1800" dirty="0" smtClean="0"/>
              <a:t>Sailed for Spain (but Italian)</a:t>
            </a:r>
          </a:p>
          <a:p>
            <a:r>
              <a:rPr lang="en-US" sz="1800" dirty="0" smtClean="0"/>
              <a:t>Believed there was a shorter route to the Indies than having to sail around Africa and across the Indian Ocean.  Based on ancient knowledge, he calculated the size of the Earth and figured out how much water there must be between Europe and Asia.  Columbus’ Earth was too small.</a:t>
            </a:r>
          </a:p>
          <a:p>
            <a:r>
              <a:rPr lang="en-US" sz="1800" dirty="0" smtClean="0"/>
              <a:t>King Ferdinand and Queen Isabella agreed to finance Columbus’ voyage.</a:t>
            </a:r>
          </a:p>
          <a:p>
            <a:r>
              <a:rPr lang="en-US" sz="1800" dirty="0" smtClean="0"/>
              <a:t>In August 1492, Columbus set sail from Spain on three small ships.  Crew almost mutinied!</a:t>
            </a:r>
          </a:p>
          <a:p>
            <a:r>
              <a:rPr lang="en-US" sz="1800" dirty="0" smtClean="0"/>
              <a:t>October 12, 1492, Columbus landed on tiny island that Columbus named San Salvador.  (Today one of the islands in the Bahamas.)  Claimed it for Spain.  He thought he reached the Indies and so he called the natives “Indians</a:t>
            </a:r>
            <a:r>
              <a:rPr lang="en-US" sz="1800" dirty="0" smtClean="0"/>
              <a:t>.”</a:t>
            </a:r>
            <a:endParaRPr lang="en-US" sz="18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3200" y="1503070"/>
            <a:ext cx="5117432" cy="4396874"/>
          </a:xfrm>
        </p:spPr>
      </p:pic>
    </p:spTree>
    <p:extLst>
      <p:ext uri="{BB962C8B-B14F-4D97-AF65-F5344CB8AC3E}">
        <p14:creationId xmlns:p14="http://schemas.microsoft.com/office/powerpoint/2010/main" val="2206482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1800" dirty="0" smtClean="0"/>
              <a:t>Christopher Columbus</a:t>
            </a:r>
          </a:p>
          <a:p>
            <a:r>
              <a:rPr lang="en-US" sz="1800" dirty="0" smtClean="0"/>
              <a:t>Sailed for Spain (but Italian)</a:t>
            </a:r>
          </a:p>
          <a:p>
            <a:r>
              <a:rPr lang="en-US" sz="1800" dirty="0" smtClean="0"/>
              <a:t>Believed there was a shorter route to the Indies than having to sail around Africa and across the Indian Ocean.  Based on ancient knowledge, he calculated the size of the Earth and figured out how much water there must be between Europe and Asia.  Columbus’ Earth was too small.</a:t>
            </a:r>
          </a:p>
          <a:p>
            <a:r>
              <a:rPr lang="en-US" sz="1800" dirty="0" smtClean="0"/>
              <a:t>King Ferdinand and Queen Isabella agreed to finance Columbus’ voyage.</a:t>
            </a:r>
          </a:p>
          <a:p>
            <a:r>
              <a:rPr lang="en-US" sz="1800" dirty="0" smtClean="0"/>
              <a:t>In August 1492, Columbus set sail from Spain on three small ships.  Crew almost mutinied!</a:t>
            </a:r>
          </a:p>
          <a:p>
            <a:r>
              <a:rPr lang="en-US" sz="1800" dirty="0" smtClean="0"/>
              <a:t>October 12, 1492, Columbus landed on tiny island that Columbus named San Salvador.  (Today one of the islands in the Bahamas.)  Claimed it for Spain.  He thought he reached the Indies and so he called the natives “Indians.”</a:t>
            </a:r>
          </a:p>
          <a:p>
            <a:r>
              <a:rPr lang="en-US" sz="1800" dirty="0" smtClean="0"/>
              <a:t>Later, in reporting his discovery, Columbus wrote the excerpt above</a:t>
            </a:r>
            <a:r>
              <a:rPr lang="en-US" sz="1800" dirty="0" smtClean="0"/>
              <a:t>.</a:t>
            </a:r>
            <a:endParaRPr lang="en-US" sz="18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3200" y="1503070"/>
            <a:ext cx="5117432" cy="4396874"/>
          </a:xfrm>
        </p:spPr>
      </p:pic>
    </p:spTree>
    <p:extLst>
      <p:ext uri="{BB962C8B-B14F-4D97-AF65-F5344CB8AC3E}">
        <p14:creationId xmlns:p14="http://schemas.microsoft.com/office/powerpoint/2010/main" val="10867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347663"/>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347663"/>
            <a:ext cx="9144000" cy="1577390"/>
          </a:xfrm>
        </p:spPr>
        <p:txBody>
          <a:bodyPr>
            <a:normAutofit fontScale="90000"/>
          </a:bodyPr>
          <a:lstStyle/>
          <a:p>
            <a:r>
              <a:rPr lang="en-US" dirty="0" smtClean="0"/>
              <a:t>Objective:</a:t>
            </a:r>
            <a:br>
              <a:rPr lang="en-US" dirty="0" smtClean="0"/>
            </a:br>
            <a:r>
              <a:rPr lang="en-US" b="1" dirty="0" smtClean="0"/>
              <a:t>Exploration</a:t>
            </a:r>
            <a:endParaRPr lang="en-US" dirty="0"/>
          </a:p>
        </p:txBody>
      </p:sp>
      <p:sp>
        <p:nvSpPr>
          <p:cNvPr id="3" name="Subtitle 2"/>
          <p:cNvSpPr>
            <a:spLocks noGrp="1"/>
          </p:cNvSpPr>
          <p:nvPr>
            <p:ph type="subTitle" idx="1"/>
          </p:nvPr>
        </p:nvSpPr>
        <p:spPr>
          <a:xfrm>
            <a:off x="1524000" y="2141621"/>
            <a:ext cx="9144000" cy="3116179"/>
          </a:xfrm>
        </p:spPr>
        <p:txBody>
          <a:bodyPr/>
          <a:lstStyle/>
          <a:p>
            <a:r>
              <a:rPr lang="en-US" sz="3200" b="1" dirty="0" smtClean="0"/>
              <a:t>SOL WHII.4a and b</a:t>
            </a:r>
          </a:p>
          <a:p>
            <a:r>
              <a:rPr lang="en-US" sz="3200" dirty="0" smtClean="0"/>
              <a:t>TSWDK of the impact of the European Age of Discovery and expansion into the Americas, Africa, and Asia by explaining the roles and economic motivations of explorers and conquistadores and by describing the influence of religion.</a:t>
            </a:r>
            <a:endParaRPr lang="en-US" sz="3200" dirty="0"/>
          </a:p>
        </p:txBody>
      </p:sp>
    </p:spTree>
    <p:extLst>
      <p:ext uri="{BB962C8B-B14F-4D97-AF65-F5344CB8AC3E}">
        <p14:creationId xmlns:p14="http://schemas.microsoft.com/office/powerpoint/2010/main" val="1745300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1800" dirty="0" smtClean="0"/>
              <a:t>Christopher Columbus</a:t>
            </a:r>
          </a:p>
          <a:p>
            <a:r>
              <a:rPr lang="en-US" sz="1800" dirty="0" smtClean="0"/>
              <a:t>Sailed for Spain (but Italian)</a:t>
            </a:r>
          </a:p>
          <a:p>
            <a:r>
              <a:rPr lang="en-US" sz="1800" dirty="0" smtClean="0"/>
              <a:t>Believed there was a shorter route to the Indies than having to sail around Africa and across the Indian Ocean.  Based on ancient knowledge, he calculated the size of the Earth and figured out how much water there must be between Europe and Asia.  Columbus’ Earth was too small.</a:t>
            </a:r>
          </a:p>
          <a:p>
            <a:r>
              <a:rPr lang="en-US" sz="1800" dirty="0" smtClean="0"/>
              <a:t>King Ferdinand and Queen Isabella agreed to finance Columbus’ voyage.</a:t>
            </a:r>
          </a:p>
          <a:p>
            <a:r>
              <a:rPr lang="en-US" sz="1800" dirty="0" smtClean="0"/>
              <a:t>In August 1492, Columbus set sail from Spain on three small ships.  Crew almost mutinied!</a:t>
            </a:r>
          </a:p>
          <a:p>
            <a:r>
              <a:rPr lang="en-US" sz="1800" dirty="0" smtClean="0"/>
              <a:t>October 12, 1492, Columbus landed on tiny island that Columbus named San Salvador.  (Today one of the islands in the Bahamas.)  Claimed it for Spain.  He thought he reached the Indies and so he called the natives “Indians.”</a:t>
            </a:r>
          </a:p>
          <a:p>
            <a:r>
              <a:rPr lang="en-US" sz="1800" dirty="0" smtClean="0"/>
              <a:t>Later, in reporting his discovery, Columbus wrote the excerpt above.</a:t>
            </a:r>
          </a:p>
          <a:p>
            <a:r>
              <a:rPr lang="en-US" sz="1800" dirty="0" smtClean="0"/>
              <a:t>So why is it called “America” and not “Columbia”?</a:t>
            </a:r>
            <a:endParaRPr lang="en-US" sz="18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3200" y="1503070"/>
            <a:ext cx="5117432" cy="4396874"/>
          </a:xfrm>
        </p:spPr>
      </p:pic>
    </p:spTree>
    <p:extLst>
      <p:ext uri="{BB962C8B-B14F-4D97-AF65-F5344CB8AC3E}">
        <p14:creationId xmlns:p14="http://schemas.microsoft.com/office/powerpoint/2010/main" val="376905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Hernan Cortez</a:t>
            </a:r>
            <a:endParaRPr lang="en-US" sz="2200" dirty="0" smtClean="0"/>
          </a:p>
        </p:txBody>
      </p:sp>
      <p:pic>
        <p:nvPicPr>
          <p:cNvPr id="6" name="Picture 2" descr="C:\Users\hahecht\Desktop\1843078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76872" y="1675764"/>
            <a:ext cx="4376928" cy="392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791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Hernan </a:t>
            </a:r>
            <a:r>
              <a:rPr lang="en-US" sz="2200" dirty="0" smtClean="0"/>
              <a:t>Cortez</a:t>
            </a:r>
          </a:p>
          <a:p>
            <a:r>
              <a:rPr lang="en-US" sz="2200" dirty="0" smtClean="0"/>
              <a:t>Not really an explorer… a conqueror.  Difference?</a:t>
            </a:r>
          </a:p>
        </p:txBody>
      </p:sp>
      <p:pic>
        <p:nvPicPr>
          <p:cNvPr id="6" name="Picture 2" descr="C:\Users\hahecht\Desktop\1843078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76872" y="1675764"/>
            <a:ext cx="4376928" cy="392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0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Hernan </a:t>
            </a:r>
            <a:r>
              <a:rPr lang="en-US" sz="2200" dirty="0" smtClean="0"/>
              <a:t>Cortez</a:t>
            </a:r>
          </a:p>
          <a:p>
            <a:r>
              <a:rPr lang="en-US" sz="2200" dirty="0" smtClean="0"/>
              <a:t>Not really an explorer… a conqueror.  Difference?</a:t>
            </a:r>
          </a:p>
          <a:p>
            <a:r>
              <a:rPr lang="en-US" sz="2200" dirty="0" smtClean="0"/>
              <a:t>Cortez was the first man to make it to the New World with conquest as his objective and not exploration</a:t>
            </a:r>
            <a:r>
              <a:rPr lang="en-US" sz="2200" dirty="0" smtClean="0"/>
              <a:t>.</a:t>
            </a:r>
            <a:endParaRPr lang="en-US" sz="22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2687" y="2191544"/>
            <a:ext cx="5000625" cy="3619500"/>
          </a:xfrm>
        </p:spPr>
      </p:pic>
    </p:spTree>
    <p:extLst>
      <p:ext uri="{BB962C8B-B14F-4D97-AF65-F5344CB8AC3E}">
        <p14:creationId xmlns:p14="http://schemas.microsoft.com/office/powerpoint/2010/main" val="1349694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Hernan </a:t>
            </a:r>
            <a:r>
              <a:rPr lang="en-US" sz="2200" dirty="0" smtClean="0"/>
              <a:t>Cortez</a:t>
            </a:r>
          </a:p>
          <a:p>
            <a:r>
              <a:rPr lang="en-US" sz="2200" dirty="0" smtClean="0"/>
              <a:t>Not really an explorer… a conqueror.  Difference?</a:t>
            </a:r>
          </a:p>
          <a:p>
            <a:r>
              <a:rPr lang="en-US" sz="2200" dirty="0" smtClean="0"/>
              <a:t>Cortez was the first man to make it to the New World with conquest as his objective and not exploration.</a:t>
            </a:r>
          </a:p>
          <a:p>
            <a:r>
              <a:rPr lang="en-US" sz="2200" dirty="0" smtClean="0"/>
              <a:t>Hence the title… Conquistadores.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2687" y="2191544"/>
            <a:ext cx="5000625" cy="3619500"/>
          </a:xfrm>
        </p:spPr>
      </p:pic>
    </p:spTree>
    <p:extLst>
      <p:ext uri="{BB962C8B-B14F-4D97-AF65-F5344CB8AC3E}">
        <p14:creationId xmlns:p14="http://schemas.microsoft.com/office/powerpoint/2010/main" val="230569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Hernan </a:t>
            </a:r>
            <a:r>
              <a:rPr lang="en-US" sz="2200" dirty="0" smtClean="0"/>
              <a:t>Cortez</a:t>
            </a:r>
          </a:p>
          <a:p>
            <a:r>
              <a:rPr lang="en-US" sz="2200" dirty="0" smtClean="0"/>
              <a:t>Not really an explorer… a conqueror.  Difference?</a:t>
            </a:r>
          </a:p>
          <a:p>
            <a:r>
              <a:rPr lang="en-US" sz="2200" dirty="0" smtClean="0"/>
              <a:t>Cortez was the first man to make it to the New World with conquest as his objective and not exploration.</a:t>
            </a:r>
          </a:p>
          <a:p>
            <a:r>
              <a:rPr lang="en-US" sz="2200" dirty="0" smtClean="0"/>
              <a:t>Hence the title… Conquistadores.</a:t>
            </a:r>
          </a:p>
          <a:p>
            <a:r>
              <a:rPr lang="en-US" sz="2200" dirty="0" smtClean="0"/>
              <a:t>1518, landed in Central America.  Invaded Mexico in 1519.  Conquered the Aztec Empire.</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3832162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Hernan </a:t>
            </a:r>
            <a:r>
              <a:rPr lang="en-US" sz="2200" dirty="0" smtClean="0"/>
              <a:t>Cortez</a:t>
            </a:r>
          </a:p>
          <a:p>
            <a:r>
              <a:rPr lang="en-US" sz="2200" dirty="0" smtClean="0"/>
              <a:t>Not really an explorer… a conqueror.  Difference?</a:t>
            </a:r>
          </a:p>
          <a:p>
            <a:r>
              <a:rPr lang="en-US" sz="2200" dirty="0" smtClean="0"/>
              <a:t>Cortez was the first man to make it to the New World with conquest as his objective and not exploration.</a:t>
            </a:r>
          </a:p>
          <a:p>
            <a:r>
              <a:rPr lang="en-US" sz="2200" dirty="0" smtClean="0"/>
              <a:t>Hence the title… Conquistadores.</a:t>
            </a:r>
          </a:p>
          <a:p>
            <a:r>
              <a:rPr lang="en-US" sz="2200" dirty="0" smtClean="0"/>
              <a:t>1518, landed in Central America.  Invaded Mexico in 1519.  Conquered the Aztec Empire.</a:t>
            </a:r>
          </a:p>
          <a:p>
            <a:r>
              <a:rPr lang="en-US" sz="2200" dirty="0" smtClean="0"/>
              <a:t>How is it that a few hundred Spanish soldiers were able to subjugate an entire nation?  </a:t>
            </a:r>
            <a:endParaRPr lang="en-US" sz="2200"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24600" y="1931702"/>
            <a:ext cx="4876800" cy="4139184"/>
          </a:xfrm>
        </p:spPr>
      </p:pic>
    </p:spTree>
    <p:extLst>
      <p:ext uri="{BB962C8B-B14F-4D97-AF65-F5344CB8AC3E}">
        <p14:creationId xmlns:p14="http://schemas.microsoft.com/office/powerpoint/2010/main" val="290981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Hernan </a:t>
            </a:r>
            <a:r>
              <a:rPr lang="en-US" sz="2200" dirty="0" smtClean="0"/>
              <a:t>Cortez</a:t>
            </a:r>
          </a:p>
          <a:p>
            <a:r>
              <a:rPr lang="en-US" sz="2200" dirty="0" smtClean="0"/>
              <a:t>Not really an explorer… a conqueror.  Difference?</a:t>
            </a:r>
          </a:p>
          <a:p>
            <a:r>
              <a:rPr lang="en-US" sz="2200" dirty="0" smtClean="0"/>
              <a:t>Cortez was the first man to make it to the New World with conquest as his objective and not exploration.</a:t>
            </a:r>
          </a:p>
          <a:p>
            <a:r>
              <a:rPr lang="en-US" sz="2200" dirty="0" smtClean="0"/>
              <a:t>Hence the title… Conquistadores.</a:t>
            </a:r>
          </a:p>
          <a:p>
            <a:r>
              <a:rPr lang="en-US" sz="2200" dirty="0" smtClean="0"/>
              <a:t>1518, landed in Central America.  Invaded Mexico in 1519.  Conquered the Aztec Empire.</a:t>
            </a:r>
          </a:p>
          <a:p>
            <a:r>
              <a:rPr lang="en-US" sz="2200" dirty="0" smtClean="0"/>
              <a:t>How is it that a few hundred Spanish soldiers were able to subjugate an entire nation?  Muskets and horses… and disease!</a:t>
            </a:r>
          </a:p>
          <a:p>
            <a:pPr marL="0" indent="0">
              <a:buNone/>
            </a:pPr>
            <a:endParaRPr lang="en-US" sz="22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8000" y="2055813"/>
            <a:ext cx="4481796" cy="3383756"/>
          </a:xfrm>
        </p:spPr>
      </p:pic>
    </p:spTree>
    <p:extLst>
      <p:ext uri="{BB962C8B-B14F-4D97-AF65-F5344CB8AC3E}">
        <p14:creationId xmlns:p14="http://schemas.microsoft.com/office/powerpoint/2010/main" val="3898545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Francisco Pizarro</a:t>
            </a:r>
          </a:p>
          <a:p>
            <a:pPr marL="0" indent="0">
              <a:buNone/>
            </a:pPr>
            <a:endParaRPr lang="en-US" sz="2200" dirty="0" smtClean="0"/>
          </a:p>
        </p:txBody>
      </p:sp>
      <p:pic>
        <p:nvPicPr>
          <p:cNvPr id="7" name="Picture 2" descr="C:\Users\hahecht\Desktop\220px-Francisco-Pizarro-um1540.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94884" y="1606354"/>
            <a:ext cx="3085090" cy="471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901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Francisco Pizarro</a:t>
            </a:r>
          </a:p>
          <a:p>
            <a:r>
              <a:rPr lang="en-US" sz="2200" dirty="0" smtClean="0"/>
              <a:t>Sailed for Spain.</a:t>
            </a:r>
          </a:p>
        </p:txBody>
      </p:sp>
      <p:pic>
        <p:nvPicPr>
          <p:cNvPr id="7" name="Picture 2" descr="C:\Users\hahecht\Desktop\220px-Francisco-Pizarro-um1540.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94884" y="1606354"/>
            <a:ext cx="3085090" cy="471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60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Exploration</a:t>
            </a:r>
            <a:endParaRPr lang="en-US" b="1" dirty="0"/>
          </a:p>
        </p:txBody>
      </p:sp>
      <p:sp>
        <p:nvSpPr>
          <p:cNvPr id="3" name="Content Placeholder 2"/>
          <p:cNvSpPr>
            <a:spLocks noGrp="1"/>
          </p:cNvSpPr>
          <p:nvPr>
            <p:ph idx="1"/>
          </p:nvPr>
        </p:nvSpPr>
        <p:spPr/>
        <p:txBody>
          <a:bodyPr/>
          <a:lstStyle/>
          <a:p>
            <a:r>
              <a:rPr lang="en-US" dirty="0" smtClean="0"/>
              <a:t>Notable Explorers</a:t>
            </a:r>
          </a:p>
          <a:p>
            <a:r>
              <a:rPr lang="en-US" dirty="0" smtClean="0"/>
              <a:t>Why?</a:t>
            </a:r>
            <a:endParaRPr lang="en-US" dirty="0"/>
          </a:p>
        </p:txBody>
      </p:sp>
    </p:spTree>
    <p:extLst>
      <p:ext uri="{BB962C8B-B14F-4D97-AF65-F5344CB8AC3E}">
        <p14:creationId xmlns:p14="http://schemas.microsoft.com/office/powerpoint/2010/main" val="1015338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Francisco Pizarro</a:t>
            </a:r>
          </a:p>
          <a:p>
            <a:r>
              <a:rPr lang="en-US" sz="2200" dirty="0" smtClean="0"/>
              <a:t>Sailed for Spain.</a:t>
            </a:r>
          </a:p>
          <a:p>
            <a:r>
              <a:rPr lang="en-US" sz="2200" dirty="0" smtClean="0"/>
              <a:t>In 1530 led 180 men on an expedition, following Cortez’s footsteps.  Set out from Panama in 1531 and crossed the mountains into the Incan Empire – now Peru</a:t>
            </a:r>
            <a:r>
              <a:rPr lang="en-US" sz="2200" dirty="0" smtClean="0"/>
              <a:t>.</a:t>
            </a:r>
            <a:endParaRPr lang="en-US" sz="2200" dirty="0" smtClean="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3688150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Francisco Pizarro</a:t>
            </a:r>
          </a:p>
          <a:p>
            <a:r>
              <a:rPr lang="en-US" sz="2200" dirty="0" smtClean="0"/>
              <a:t>Sailed for Spain.</a:t>
            </a:r>
          </a:p>
          <a:p>
            <a:r>
              <a:rPr lang="en-US" sz="2200" dirty="0" smtClean="0"/>
              <a:t>In 1530 led 180 men on an expedition, following Cortez’s footsteps.  Set out from Panama in 1531 and crossed the mountains into the Incan Empire – now Peru.</a:t>
            </a:r>
          </a:p>
          <a:p>
            <a:r>
              <a:rPr lang="en-US" sz="2200" dirty="0" smtClean="0"/>
              <a:t>1533, conquered the Incan Empire.</a:t>
            </a:r>
            <a:endParaRPr lang="en-US" sz="22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23390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000" dirty="0" smtClean="0"/>
              <a:t>Ferdinand </a:t>
            </a:r>
            <a:r>
              <a:rPr lang="en-US" sz="2000" dirty="0" smtClean="0"/>
              <a:t>Magellan</a:t>
            </a:r>
            <a:endParaRPr lang="en-US" sz="2000" dirty="0" smtClean="0"/>
          </a:p>
        </p:txBody>
      </p:sp>
      <p:pic>
        <p:nvPicPr>
          <p:cNvPr id="8" name="Picture 2" descr="C:\Users\hahecht\Desktop\704magella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38375" y="1442817"/>
            <a:ext cx="4011357" cy="469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083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000" dirty="0" smtClean="0"/>
              <a:t>Ferdinand Magellan</a:t>
            </a:r>
          </a:p>
          <a:p>
            <a:r>
              <a:rPr lang="en-US" sz="2000" dirty="0" smtClean="0"/>
              <a:t>Sailed for Spain.</a:t>
            </a:r>
          </a:p>
        </p:txBody>
      </p:sp>
      <p:pic>
        <p:nvPicPr>
          <p:cNvPr id="8" name="Picture 2" descr="C:\Users\hahecht\Desktop\704magella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38375" y="1442817"/>
            <a:ext cx="4011357" cy="469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38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000" dirty="0" smtClean="0"/>
              <a:t>Ferdinand Magellan</a:t>
            </a:r>
          </a:p>
          <a:p>
            <a:r>
              <a:rPr lang="en-US" sz="2000" dirty="0" smtClean="0"/>
              <a:t>Sailed for Spain.</a:t>
            </a:r>
          </a:p>
          <a:p>
            <a:r>
              <a:rPr lang="en-US" sz="2000" dirty="0" smtClean="0"/>
              <a:t>In 1519, set out from Spain with 5 ships to cross the Atlantic to South America</a:t>
            </a:r>
            <a:r>
              <a:rPr lang="en-US" sz="2000" dirty="0" smtClean="0"/>
              <a:t>.</a:t>
            </a:r>
            <a:endParaRPr lang="en-US" sz="20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3661512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000" dirty="0" smtClean="0"/>
              <a:t>Ferdinand Magellan</a:t>
            </a:r>
          </a:p>
          <a:p>
            <a:r>
              <a:rPr lang="en-US" sz="2000" dirty="0" smtClean="0"/>
              <a:t>Sailed for Spain.</a:t>
            </a:r>
          </a:p>
          <a:p>
            <a:r>
              <a:rPr lang="en-US" sz="2000" dirty="0" smtClean="0"/>
              <a:t>In 1519, set out from Spain with 5 ships to cross the Atlantic to South America.</a:t>
            </a:r>
          </a:p>
          <a:p>
            <a:r>
              <a:rPr lang="en-US" sz="2000" dirty="0" smtClean="0"/>
              <a:t>The ships sailed along its eastern shore until they reached the southernmost tip</a:t>
            </a:r>
            <a:r>
              <a:rPr lang="en-US" sz="2000" dirty="0" smtClean="0"/>
              <a:t>.</a:t>
            </a:r>
            <a:endParaRPr lang="en-US" sz="20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314748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000" dirty="0" smtClean="0"/>
              <a:t>Ferdinand Magellan</a:t>
            </a:r>
          </a:p>
          <a:p>
            <a:r>
              <a:rPr lang="en-US" sz="2000" dirty="0" smtClean="0"/>
              <a:t>Sailed for Spain.</a:t>
            </a:r>
          </a:p>
          <a:p>
            <a:r>
              <a:rPr lang="en-US" sz="2000" dirty="0" smtClean="0"/>
              <a:t>In 1519, set out from Spain with 5 ships to cross the Atlantic to South America.</a:t>
            </a:r>
          </a:p>
          <a:p>
            <a:r>
              <a:rPr lang="en-US" sz="2000" dirty="0" smtClean="0"/>
              <a:t>The ships sailed along its eastern shore until they reached the southernmost tip.</a:t>
            </a:r>
          </a:p>
          <a:p>
            <a:r>
              <a:rPr lang="en-US" sz="2000" dirty="0" smtClean="0"/>
              <a:t>After passing through the strait now named after him, Magellan found himself in a great ocean.  Named it the Pacific Ocean.</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40500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000" dirty="0" smtClean="0"/>
              <a:t>Ferdinand Magellan</a:t>
            </a:r>
          </a:p>
          <a:p>
            <a:r>
              <a:rPr lang="en-US" sz="2000" dirty="0" smtClean="0"/>
              <a:t>Sailed for Spain.</a:t>
            </a:r>
          </a:p>
          <a:p>
            <a:r>
              <a:rPr lang="en-US" sz="2000" dirty="0" smtClean="0"/>
              <a:t>In 1519, set out from Spain with 5 ships to cross the Atlantic to South America.</a:t>
            </a:r>
          </a:p>
          <a:p>
            <a:r>
              <a:rPr lang="en-US" sz="2000" dirty="0" smtClean="0"/>
              <a:t>The ships sailed along its eastern shore until they reached the southernmost tip.</a:t>
            </a:r>
          </a:p>
          <a:p>
            <a:r>
              <a:rPr lang="en-US" sz="2000" dirty="0" smtClean="0"/>
              <a:t>After passing through the strait now named after him, Magellan found himself in a great ocean.  Named it the Pacific Ocean.</a:t>
            </a:r>
          </a:p>
          <a:p>
            <a:r>
              <a:rPr lang="en-US" sz="2000" dirty="0" smtClean="0"/>
              <a:t>Sailed westward across the Pacific</a:t>
            </a:r>
            <a:r>
              <a:rPr lang="en-US" sz="2000" dirty="0" smtClean="0"/>
              <a:t>.</a:t>
            </a:r>
            <a:endParaRPr lang="en-US" sz="20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1966065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000" dirty="0" smtClean="0"/>
              <a:t>Ferdinand Magellan</a:t>
            </a:r>
          </a:p>
          <a:p>
            <a:r>
              <a:rPr lang="en-US" sz="2000" dirty="0" smtClean="0"/>
              <a:t>Sailed for Spain.</a:t>
            </a:r>
          </a:p>
          <a:p>
            <a:r>
              <a:rPr lang="en-US" sz="2000" dirty="0" smtClean="0"/>
              <a:t>In 1519, set out from Spain with 5 ships to cross the Atlantic to South America.</a:t>
            </a:r>
          </a:p>
          <a:p>
            <a:r>
              <a:rPr lang="en-US" sz="2000" dirty="0" smtClean="0"/>
              <a:t>The ships sailed along its eastern shore until they reached the southernmost tip.</a:t>
            </a:r>
          </a:p>
          <a:p>
            <a:r>
              <a:rPr lang="en-US" sz="2000" dirty="0" smtClean="0"/>
              <a:t>After passing through the strait now named after him, Magellan found himself in a great ocean.  Named it the Pacific Ocean.</a:t>
            </a:r>
          </a:p>
          <a:p>
            <a:r>
              <a:rPr lang="en-US" sz="2000" dirty="0" smtClean="0"/>
              <a:t>Sailed westward across the Pacific.</a:t>
            </a:r>
          </a:p>
          <a:p>
            <a:r>
              <a:rPr lang="en-US" sz="2000" dirty="0" smtClean="0"/>
              <a:t>Reached the Philippine Islands in 1521</a:t>
            </a:r>
            <a:endParaRPr lang="en-US" sz="20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24032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000" dirty="0" smtClean="0"/>
              <a:t>Ferdinand Magellan</a:t>
            </a:r>
          </a:p>
          <a:p>
            <a:r>
              <a:rPr lang="en-US" sz="2000" dirty="0" smtClean="0"/>
              <a:t>Sailed for Spain.</a:t>
            </a:r>
          </a:p>
          <a:p>
            <a:r>
              <a:rPr lang="en-US" sz="2000" dirty="0" smtClean="0"/>
              <a:t>In 1519, set out from Spain with 5 ships to cross the Atlantic to South America.</a:t>
            </a:r>
          </a:p>
          <a:p>
            <a:r>
              <a:rPr lang="en-US" sz="2000" dirty="0" smtClean="0"/>
              <a:t>The ships sailed along its eastern shore until they reached the southernmost tip.</a:t>
            </a:r>
          </a:p>
          <a:p>
            <a:r>
              <a:rPr lang="en-US" sz="2000" dirty="0" smtClean="0"/>
              <a:t>After passing through the strait now named after him, Magellan found himself in a great ocean.  Named it the Pacific Ocean.</a:t>
            </a:r>
          </a:p>
          <a:p>
            <a:r>
              <a:rPr lang="en-US" sz="2000" dirty="0" smtClean="0"/>
              <a:t>Sailed westward across the Pacific.</a:t>
            </a:r>
          </a:p>
          <a:p>
            <a:r>
              <a:rPr lang="en-US" sz="2000" dirty="0" smtClean="0"/>
              <a:t>Reached the Philippine Islands in 1521 and died there.  Killed in a fight with islanders.  Spear went through his leg, which slowed him down enough to take a spear in the face.</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1038446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Vasco da </a:t>
            </a:r>
            <a:r>
              <a:rPr lang="en-US" sz="2200" dirty="0" smtClean="0"/>
              <a:t>Gama</a:t>
            </a:r>
            <a:endParaRPr lang="en-US" sz="2200" dirty="0" smtClean="0"/>
          </a:p>
        </p:txBody>
      </p:sp>
      <p:pic>
        <p:nvPicPr>
          <p:cNvPr id="6" name="Picture 2" descr="C:\Users\hahecht\Desktop\vasco-da-gam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77087" y="1858169"/>
            <a:ext cx="31718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914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000" dirty="0" smtClean="0"/>
              <a:t>Ferdinand Magellan</a:t>
            </a:r>
          </a:p>
          <a:p>
            <a:r>
              <a:rPr lang="en-US" sz="2000" dirty="0" smtClean="0"/>
              <a:t>Sailed for Spain.</a:t>
            </a:r>
          </a:p>
          <a:p>
            <a:r>
              <a:rPr lang="en-US" sz="2000" dirty="0" smtClean="0"/>
              <a:t>In 1519, set out from Spain with 5 ships to cross the Atlantic to South America.</a:t>
            </a:r>
          </a:p>
          <a:p>
            <a:r>
              <a:rPr lang="en-US" sz="2000" dirty="0" smtClean="0"/>
              <a:t>The ships sailed along its eastern shore until they reached the southernmost tip.</a:t>
            </a:r>
          </a:p>
          <a:p>
            <a:r>
              <a:rPr lang="en-US" sz="2000" dirty="0" smtClean="0"/>
              <a:t>After passing through the strait now named after him, Magellan found himself in a great ocean.  Named it the Pacific Ocean.</a:t>
            </a:r>
          </a:p>
          <a:p>
            <a:r>
              <a:rPr lang="en-US" sz="2000" dirty="0" smtClean="0"/>
              <a:t>Sailed westward across the Pacific.</a:t>
            </a:r>
          </a:p>
          <a:p>
            <a:r>
              <a:rPr lang="en-US" sz="2000" dirty="0" smtClean="0"/>
              <a:t>Reached the Philippine Islands in 1521 and died there.  Killed in a fight with islanders.  Spear went through his leg, which slowed him down enough to take a spear in the face.</a:t>
            </a:r>
          </a:p>
          <a:p>
            <a:r>
              <a:rPr lang="en-US" sz="2000" dirty="0" smtClean="0"/>
              <a:t>But his crew sailed on.  In 1522, one ship and 18 crew members returned to Spain.</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3354246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000" dirty="0" smtClean="0"/>
              <a:t>Ferdinand Magellan</a:t>
            </a:r>
          </a:p>
          <a:p>
            <a:r>
              <a:rPr lang="en-US" sz="2000" dirty="0" smtClean="0"/>
              <a:t>Sailed for Spain.</a:t>
            </a:r>
          </a:p>
          <a:p>
            <a:r>
              <a:rPr lang="en-US" sz="2000" dirty="0" smtClean="0"/>
              <a:t>In 1519, set out from Spain with 5 ships to cross the Atlantic to South America.</a:t>
            </a:r>
          </a:p>
          <a:p>
            <a:r>
              <a:rPr lang="en-US" sz="2000" dirty="0" smtClean="0"/>
              <a:t>The ships sailed along its eastern shore until they reached the southernmost tip.</a:t>
            </a:r>
          </a:p>
          <a:p>
            <a:r>
              <a:rPr lang="en-US" sz="2000" dirty="0" smtClean="0"/>
              <a:t>After passing through the strait now named after him, Magellan found himself in a great ocean.  Named it the Pacific Ocean.</a:t>
            </a:r>
          </a:p>
          <a:p>
            <a:r>
              <a:rPr lang="en-US" sz="2000" dirty="0" smtClean="0"/>
              <a:t>Sailed westward across the Pacific.</a:t>
            </a:r>
          </a:p>
          <a:p>
            <a:r>
              <a:rPr lang="en-US" sz="2000" dirty="0" smtClean="0"/>
              <a:t>Reached the Philippine Islands in 1521 and died there.  Killed in a fight with islanders.  Spear went through his leg, which slowed him down enough to take a spear in the face.</a:t>
            </a:r>
          </a:p>
          <a:p>
            <a:r>
              <a:rPr lang="en-US" sz="2000" dirty="0" smtClean="0"/>
              <a:t>But his crew sailed on.  In 1522, one ship and 18 crew members returned to Spain.</a:t>
            </a:r>
          </a:p>
          <a:p>
            <a:r>
              <a:rPr lang="en-US" sz="2000" dirty="0" smtClean="0"/>
              <a:t>First circumnavigation of the Earth.</a:t>
            </a:r>
            <a:endParaRPr lang="en-US" sz="20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1933770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Francis </a:t>
            </a:r>
            <a:r>
              <a:rPr lang="en-US" sz="2200" dirty="0" smtClean="0"/>
              <a:t>Drake</a:t>
            </a:r>
            <a:endParaRPr lang="en-US" sz="2200" dirty="0" smtClean="0"/>
          </a:p>
        </p:txBody>
      </p:sp>
      <p:pic>
        <p:nvPicPr>
          <p:cNvPr id="8" name="Picture 2" descr="C:\Users\hahecht\Desktop\220px-1590_or_later_Marcus_Gheeraerts,_Sir_Francis_Drake_Buckland_Abbey,_Dev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41227" y="1480131"/>
            <a:ext cx="3670626" cy="50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71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Francis Drake</a:t>
            </a:r>
          </a:p>
          <a:p>
            <a:r>
              <a:rPr lang="en-US" sz="2200" dirty="0" smtClean="0"/>
              <a:t>Sailed for England</a:t>
            </a:r>
            <a:endParaRPr lang="en-US" sz="2200" dirty="0"/>
          </a:p>
        </p:txBody>
      </p:sp>
      <p:pic>
        <p:nvPicPr>
          <p:cNvPr id="8" name="Picture 2" descr="C:\Users\hahecht\Desktop\220px-1590_or_later_Marcus_Gheeraerts,_Sir_Francis_Drake_Buckland_Abbey,_Dev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41227" y="1480131"/>
            <a:ext cx="3670626" cy="50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1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Francis Drake</a:t>
            </a:r>
          </a:p>
          <a:p>
            <a:r>
              <a:rPr lang="en-US" sz="2200" dirty="0" smtClean="0"/>
              <a:t>Sailed for England to explore the Pacific coast of the Americas</a:t>
            </a:r>
            <a:r>
              <a:rPr lang="en-US" sz="2200" dirty="0" smtClean="0"/>
              <a:t>.</a:t>
            </a:r>
            <a:endParaRPr lang="en-US" sz="22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1206599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Francis Drake</a:t>
            </a:r>
          </a:p>
          <a:p>
            <a:r>
              <a:rPr lang="en-US" sz="2200" dirty="0" smtClean="0"/>
              <a:t>Sailed for England to explore the Pacific coast of the Americas.</a:t>
            </a:r>
          </a:p>
          <a:p>
            <a:r>
              <a:rPr lang="en-US" sz="2200" dirty="0" smtClean="0"/>
              <a:t>In 1579, second to circumnavigate the Earth</a:t>
            </a:r>
            <a:r>
              <a:rPr lang="en-US" sz="2200" dirty="0" smtClean="0"/>
              <a:t>.</a:t>
            </a:r>
            <a:endParaRPr lang="en-US" sz="22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10892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Francis Drake</a:t>
            </a:r>
          </a:p>
          <a:p>
            <a:r>
              <a:rPr lang="en-US" sz="2200" dirty="0" smtClean="0"/>
              <a:t>Sailed for England to explore the Pacific coast of the Americas.</a:t>
            </a:r>
          </a:p>
          <a:p>
            <a:r>
              <a:rPr lang="en-US" sz="2200" dirty="0" smtClean="0"/>
              <a:t>In 1579, second to circumnavigate the Earth.</a:t>
            </a:r>
          </a:p>
          <a:p>
            <a:r>
              <a:rPr lang="en-US" sz="2200" dirty="0" smtClean="0"/>
              <a:t>Claimed land for England, never mind that it was already claimed by Spain</a:t>
            </a:r>
            <a:r>
              <a:rPr lang="en-US" sz="2200" dirty="0" smtClean="0"/>
              <a:t>.</a:t>
            </a:r>
            <a:endParaRPr lang="en-US" sz="22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286390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Francis Drake</a:t>
            </a:r>
          </a:p>
          <a:p>
            <a:r>
              <a:rPr lang="en-US" sz="2200" dirty="0" smtClean="0"/>
              <a:t>Sailed for England to explore the Pacific coast of the Americas.</a:t>
            </a:r>
          </a:p>
          <a:p>
            <a:r>
              <a:rPr lang="en-US" sz="2200" dirty="0" smtClean="0"/>
              <a:t>In 1579, second to circumnavigate the Earth.</a:t>
            </a:r>
          </a:p>
          <a:p>
            <a:r>
              <a:rPr lang="en-US" sz="2200" dirty="0" smtClean="0"/>
              <a:t>Claimed land for England, never mind that it was already claimed by Spain.</a:t>
            </a:r>
          </a:p>
          <a:p>
            <a:r>
              <a:rPr lang="en-US" sz="2200" dirty="0" smtClean="0"/>
              <a:t>Known by the Spanish as a pirate.</a:t>
            </a:r>
            <a:endParaRPr lang="en-US" sz="22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115920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Jacques Cartier</a:t>
            </a:r>
          </a:p>
        </p:txBody>
      </p:sp>
      <p:pic>
        <p:nvPicPr>
          <p:cNvPr id="7" name="Picture 2" descr="C:\Users\hahecht\Desktop\Cartier.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41226" y="1643980"/>
            <a:ext cx="3622500" cy="474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9135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Jacques Cartier</a:t>
            </a:r>
          </a:p>
          <a:p>
            <a:r>
              <a:rPr lang="en-US" sz="2200" dirty="0" smtClean="0"/>
              <a:t>From 1534 to 1536, French explorer Cartier was the first European to travel inland in North America</a:t>
            </a:r>
            <a:r>
              <a:rPr lang="en-US" sz="2200" dirty="0" smtClean="0"/>
              <a:t>.</a:t>
            </a:r>
            <a:endParaRPr lang="en-US" sz="22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3735236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Vasco da Gama</a:t>
            </a:r>
          </a:p>
          <a:p>
            <a:r>
              <a:rPr lang="en-US" sz="2200" dirty="0" smtClean="0"/>
              <a:t>Portugal</a:t>
            </a:r>
          </a:p>
        </p:txBody>
      </p:sp>
      <p:pic>
        <p:nvPicPr>
          <p:cNvPr id="6" name="Picture 2" descr="C:\Users\hahecht\Desktop\vasco-da-gam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77087" y="1858169"/>
            <a:ext cx="31718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37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Jacques Cartier</a:t>
            </a:r>
          </a:p>
          <a:p>
            <a:r>
              <a:rPr lang="en-US" sz="2200" dirty="0" smtClean="0"/>
              <a:t>From 1534 to 1536, French explorer Cartier was the first European to travel inland in North America.</a:t>
            </a:r>
          </a:p>
          <a:p>
            <a:r>
              <a:rPr lang="en-US" sz="2200" dirty="0" smtClean="0"/>
              <a:t>Explored and mapped the St. Lawrence River and claimed Canada for France.</a:t>
            </a:r>
            <a:endParaRPr lang="en-US" sz="22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20645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endParaRPr lang="en-US" dirty="0" smtClean="0"/>
          </a:p>
        </p:txBody>
      </p:sp>
    </p:spTree>
    <p:extLst>
      <p:ext uri="{BB962C8B-B14F-4D97-AF65-F5344CB8AC3E}">
        <p14:creationId xmlns:p14="http://schemas.microsoft.com/office/powerpoint/2010/main" val="88792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Glory</a:t>
            </a:r>
            <a:endParaRPr lang="en-US" dirty="0" smtClean="0"/>
          </a:p>
        </p:txBody>
      </p:sp>
    </p:spTree>
    <p:extLst>
      <p:ext uri="{BB962C8B-B14F-4D97-AF65-F5344CB8AC3E}">
        <p14:creationId xmlns:p14="http://schemas.microsoft.com/office/powerpoint/2010/main" val="187966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Glory</a:t>
            </a:r>
          </a:p>
          <a:p>
            <a:r>
              <a:rPr lang="en-US" dirty="0" smtClean="0"/>
              <a:t>Fame obviously came from exploration and discovery</a:t>
            </a:r>
            <a:r>
              <a:rPr lang="en-US" dirty="0" smtClean="0"/>
              <a:t>.</a:t>
            </a:r>
            <a:endParaRPr lang="en-US" dirty="0" smtClean="0"/>
          </a:p>
        </p:txBody>
      </p:sp>
    </p:spTree>
    <p:extLst>
      <p:ext uri="{BB962C8B-B14F-4D97-AF65-F5344CB8AC3E}">
        <p14:creationId xmlns:p14="http://schemas.microsoft.com/office/powerpoint/2010/main" val="35015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Glory</a:t>
            </a:r>
          </a:p>
          <a:p>
            <a:r>
              <a:rPr lang="en-US" dirty="0" smtClean="0"/>
              <a:t>Fame obviously came from exploration and discovery.</a:t>
            </a:r>
          </a:p>
          <a:p>
            <a:r>
              <a:rPr lang="en-US" dirty="0" smtClean="0"/>
              <a:t>As explorers claimed land for countries, empires expanded</a:t>
            </a:r>
            <a:r>
              <a:rPr lang="en-US" dirty="0" smtClean="0"/>
              <a:t>.</a:t>
            </a:r>
            <a:endParaRPr lang="en-US" dirty="0" smtClean="0"/>
          </a:p>
        </p:txBody>
      </p:sp>
    </p:spTree>
    <p:extLst>
      <p:ext uri="{BB962C8B-B14F-4D97-AF65-F5344CB8AC3E}">
        <p14:creationId xmlns:p14="http://schemas.microsoft.com/office/powerpoint/2010/main" val="28560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Glory</a:t>
            </a:r>
          </a:p>
          <a:p>
            <a:r>
              <a:rPr lang="en-US" dirty="0" smtClean="0"/>
              <a:t>Fame obviously came from exploration and discovery.</a:t>
            </a:r>
          </a:p>
          <a:p>
            <a:r>
              <a:rPr lang="en-US" dirty="0" smtClean="0"/>
              <a:t>As explorers claimed land for countries, empires expanded.</a:t>
            </a:r>
          </a:p>
          <a:p>
            <a:r>
              <a:rPr lang="en-US" dirty="0" smtClean="0"/>
              <a:t>The empire with the most colonies is the most powerful</a:t>
            </a:r>
            <a:r>
              <a:rPr lang="en-US" dirty="0" smtClean="0"/>
              <a:t>.</a:t>
            </a:r>
            <a:endParaRPr lang="en-US" dirty="0" smtClean="0"/>
          </a:p>
        </p:txBody>
      </p:sp>
    </p:spTree>
    <p:extLst>
      <p:ext uri="{BB962C8B-B14F-4D97-AF65-F5344CB8AC3E}">
        <p14:creationId xmlns:p14="http://schemas.microsoft.com/office/powerpoint/2010/main" val="244550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3891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Gold</a:t>
            </a:r>
            <a:endParaRPr lang="en-US" dirty="0" smtClean="0"/>
          </a:p>
        </p:txBody>
      </p:sp>
    </p:spTree>
    <p:extLst>
      <p:ext uri="{BB962C8B-B14F-4D97-AF65-F5344CB8AC3E}">
        <p14:creationId xmlns:p14="http://schemas.microsoft.com/office/powerpoint/2010/main" val="20991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Gold</a:t>
            </a:r>
            <a:endParaRPr lang="en-US" dirty="0" smtClean="0"/>
          </a:p>
          <a:p>
            <a:r>
              <a:rPr lang="en-US" dirty="0" smtClean="0"/>
              <a:t>This was the main impetus for trade and exploration</a:t>
            </a:r>
            <a:r>
              <a:rPr lang="en-US" dirty="0" smtClean="0"/>
              <a:t>.</a:t>
            </a:r>
            <a:endParaRPr lang="en-US" dirty="0" smtClean="0"/>
          </a:p>
        </p:txBody>
      </p:sp>
    </p:spTree>
    <p:extLst>
      <p:ext uri="{BB962C8B-B14F-4D97-AF65-F5344CB8AC3E}">
        <p14:creationId xmlns:p14="http://schemas.microsoft.com/office/powerpoint/2010/main" val="111340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Gold</a:t>
            </a:r>
            <a:endParaRPr lang="en-US" dirty="0" smtClean="0"/>
          </a:p>
          <a:p>
            <a:r>
              <a:rPr lang="en-US" dirty="0" smtClean="0"/>
              <a:t>This was the main impetus for trade and exploration.</a:t>
            </a:r>
          </a:p>
          <a:p>
            <a:r>
              <a:rPr lang="en-US" dirty="0" smtClean="0"/>
              <a:t>Other precious metals were exported from the Americas to Europe and Asia.</a:t>
            </a:r>
            <a:endParaRPr lang="en-US" dirty="0"/>
          </a:p>
        </p:txBody>
      </p:sp>
    </p:spTree>
    <p:extLst>
      <p:ext uri="{BB962C8B-B14F-4D97-AF65-F5344CB8AC3E}">
        <p14:creationId xmlns:p14="http://schemas.microsoft.com/office/powerpoint/2010/main" val="68752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Vasco da Gama</a:t>
            </a:r>
          </a:p>
          <a:p>
            <a:r>
              <a:rPr lang="en-US" sz="2200" dirty="0" smtClean="0"/>
              <a:t>Portugal</a:t>
            </a:r>
          </a:p>
          <a:p>
            <a:r>
              <a:rPr lang="en-US" sz="2200" dirty="0" smtClean="0"/>
              <a:t>1498, first Portuguese voyage to India</a:t>
            </a:r>
            <a:r>
              <a:rPr lang="en-US" sz="2200" dirty="0" smtClean="0"/>
              <a:t>.</a:t>
            </a:r>
            <a:endParaRPr lang="en-US" sz="22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14157741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6842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God</a:t>
            </a:r>
            <a:endParaRPr lang="en-US" dirty="0" smtClean="0"/>
          </a:p>
        </p:txBody>
      </p:sp>
    </p:spTree>
    <p:extLst>
      <p:ext uri="{BB962C8B-B14F-4D97-AF65-F5344CB8AC3E}">
        <p14:creationId xmlns:p14="http://schemas.microsoft.com/office/powerpoint/2010/main" val="159986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God</a:t>
            </a:r>
          </a:p>
          <a:p>
            <a:r>
              <a:rPr lang="en-US" dirty="0" smtClean="0"/>
              <a:t>One motive for exploration was to spread the Christian religion</a:t>
            </a:r>
            <a:r>
              <a:rPr lang="en-US" dirty="0" smtClean="0"/>
              <a:t>.</a:t>
            </a:r>
            <a:endParaRPr lang="en-US" dirty="0" smtClean="0"/>
          </a:p>
        </p:txBody>
      </p:sp>
    </p:spTree>
    <p:extLst>
      <p:ext uri="{BB962C8B-B14F-4D97-AF65-F5344CB8AC3E}">
        <p14:creationId xmlns:p14="http://schemas.microsoft.com/office/powerpoint/2010/main" val="354195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God</a:t>
            </a:r>
          </a:p>
          <a:p>
            <a:r>
              <a:rPr lang="en-US" dirty="0" smtClean="0"/>
              <a:t>One motive for exploration was to spread the Christian religion.</a:t>
            </a:r>
          </a:p>
          <a:p>
            <a:r>
              <a:rPr lang="en-US" dirty="0" smtClean="0"/>
              <a:t>Means of diffusion of Christianity</a:t>
            </a:r>
            <a:r>
              <a:rPr lang="en-US" dirty="0" smtClean="0"/>
              <a:t>:</a:t>
            </a:r>
            <a:endParaRPr lang="en-US" dirty="0" smtClean="0"/>
          </a:p>
        </p:txBody>
      </p:sp>
    </p:spTree>
    <p:extLst>
      <p:ext uri="{BB962C8B-B14F-4D97-AF65-F5344CB8AC3E}">
        <p14:creationId xmlns:p14="http://schemas.microsoft.com/office/powerpoint/2010/main" val="244833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God</a:t>
            </a:r>
          </a:p>
          <a:p>
            <a:r>
              <a:rPr lang="en-US" dirty="0" smtClean="0"/>
              <a:t>One motive for exploration was to spread the Christian religion.</a:t>
            </a:r>
          </a:p>
          <a:p>
            <a:r>
              <a:rPr lang="en-US" dirty="0" smtClean="0"/>
              <a:t>Means of diffusion of Christianity:</a:t>
            </a:r>
          </a:p>
          <a:p>
            <a:pPr lvl="1"/>
            <a:r>
              <a:rPr lang="en-US" dirty="0" smtClean="0"/>
              <a:t>Migration of colonies to new lands – European presence in the Americas paved the way for their influence</a:t>
            </a:r>
            <a:r>
              <a:rPr lang="en-US" dirty="0" smtClean="0"/>
              <a:t>.</a:t>
            </a:r>
            <a:endParaRPr lang="en-US" dirty="0" smtClean="0"/>
          </a:p>
        </p:txBody>
      </p:sp>
    </p:spTree>
    <p:extLst>
      <p:ext uri="{BB962C8B-B14F-4D97-AF65-F5344CB8AC3E}">
        <p14:creationId xmlns:p14="http://schemas.microsoft.com/office/powerpoint/2010/main" val="273679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God</a:t>
            </a:r>
          </a:p>
          <a:p>
            <a:r>
              <a:rPr lang="en-US" dirty="0" smtClean="0"/>
              <a:t>One motive for exploration was to spread the Christian religion.</a:t>
            </a:r>
          </a:p>
          <a:p>
            <a:r>
              <a:rPr lang="en-US" dirty="0" smtClean="0"/>
              <a:t>Means of diffusion of Christianity:</a:t>
            </a:r>
          </a:p>
          <a:p>
            <a:pPr lvl="1"/>
            <a:r>
              <a:rPr lang="en-US" dirty="0" smtClean="0"/>
              <a:t>Migration of colonies to new lands – European presence in the Americas paved the way for their influence.</a:t>
            </a:r>
          </a:p>
          <a:p>
            <a:pPr lvl="1"/>
            <a:r>
              <a:rPr lang="en-US" dirty="0" smtClean="0"/>
              <a:t>Influence of Catholic and Protestant colonists, who carried their faith, language, and cultures to new lands</a:t>
            </a:r>
            <a:r>
              <a:rPr lang="en-US" dirty="0" smtClean="0"/>
              <a:t>.</a:t>
            </a:r>
            <a:endParaRPr lang="en-US" dirty="0" smtClean="0"/>
          </a:p>
        </p:txBody>
      </p:sp>
    </p:spTree>
    <p:extLst>
      <p:ext uri="{BB962C8B-B14F-4D97-AF65-F5344CB8AC3E}">
        <p14:creationId xmlns:p14="http://schemas.microsoft.com/office/powerpoint/2010/main" val="129145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Why?</a:t>
            </a:r>
            <a:endParaRPr lang="en-US" b="1" dirty="0"/>
          </a:p>
        </p:txBody>
      </p:sp>
      <p:sp>
        <p:nvSpPr>
          <p:cNvPr id="3" name="Content Placeholder 2"/>
          <p:cNvSpPr>
            <a:spLocks noGrp="1"/>
          </p:cNvSpPr>
          <p:nvPr>
            <p:ph idx="1"/>
          </p:nvPr>
        </p:nvSpPr>
        <p:spPr/>
        <p:txBody>
          <a:bodyPr/>
          <a:lstStyle/>
          <a:p>
            <a:pPr marL="0" indent="0">
              <a:buNone/>
            </a:pPr>
            <a:r>
              <a:rPr lang="en-US" dirty="0" smtClean="0"/>
              <a:t>God</a:t>
            </a:r>
          </a:p>
          <a:p>
            <a:r>
              <a:rPr lang="en-US" dirty="0" smtClean="0"/>
              <a:t>One motive for exploration was to spread the Christian religion.</a:t>
            </a:r>
          </a:p>
          <a:p>
            <a:r>
              <a:rPr lang="en-US" dirty="0" smtClean="0"/>
              <a:t>Means of diffusion of Christianity:</a:t>
            </a:r>
          </a:p>
          <a:p>
            <a:pPr lvl="1"/>
            <a:r>
              <a:rPr lang="en-US" dirty="0" smtClean="0"/>
              <a:t>Migration of colonies to new lands – European presence in the Americas paved the way for their influence.</a:t>
            </a:r>
          </a:p>
          <a:p>
            <a:pPr lvl="1"/>
            <a:r>
              <a:rPr lang="en-US" dirty="0" smtClean="0"/>
              <a:t>Influence of Catholic and Protestant colonists, who carried their faith, language, and cultures to new lands.</a:t>
            </a:r>
          </a:p>
          <a:p>
            <a:pPr lvl="1"/>
            <a:r>
              <a:rPr lang="en-US" dirty="0" smtClean="0"/>
              <a:t>Conversion of indigenous peoples – through missionaries (such as the Jesuits)</a:t>
            </a:r>
            <a:endParaRPr lang="en-US" dirty="0"/>
          </a:p>
        </p:txBody>
      </p:sp>
    </p:spTree>
    <p:extLst>
      <p:ext uri="{BB962C8B-B14F-4D97-AF65-F5344CB8AC3E}">
        <p14:creationId xmlns:p14="http://schemas.microsoft.com/office/powerpoint/2010/main" val="23393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p:txBody>
      </p:sp>
    </p:spTree>
    <p:extLst>
      <p:ext uri="{BB962C8B-B14F-4D97-AF65-F5344CB8AC3E}">
        <p14:creationId xmlns:p14="http://schemas.microsoft.com/office/powerpoint/2010/main" val="98810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p:txBody>
      </p:sp>
    </p:spTree>
    <p:extLst>
      <p:ext uri="{BB962C8B-B14F-4D97-AF65-F5344CB8AC3E}">
        <p14:creationId xmlns:p14="http://schemas.microsoft.com/office/powerpoint/2010/main" val="226175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a:p>
            <a:pPr lvl="0"/>
            <a:r>
              <a:rPr lang="en-US" sz="2100" dirty="0" smtClean="0"/>
              <a:t>Factors contributing to the European discovery of lands in the Western Hemisphere include:</a:t>
            </a:r>
          </a:p>
        </p:txBody>
      </p:sp>
    </p:spTree>
    <p:extLst>
      <p:ext uri="{BB962C8B-B14F-4D97-AF65-F5344CB8AC3E}">
        <p14:creationId xmlns:p14="http://schemas.microsoft.com/office/powerpoint/2010/main" val="210552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Vasco da Gama</a:t>
            </a:r>
          </a:p>
          <a:p>
            <a:r>
              <a:rPr lang="en-US" sz="2200" dirty="0" smtClean="0"/>
              <a:t>Portugal</a:t>
            </a:r>
          </a:p>
          <a:p>
            <a:r>
              <a:rPr lang="en-US" sz="2200" dirty="0" smtClean="0"/>
              <a:t>1498, first Portuguese voyage to India.</a:t>
            </a:r>
          </a:p>
          <a:p>
            <a:r>
              <a:rPr lang="en-US" sz="2200" dirty="0" smtClean="0"/>
              <a:t>Rounded the southern tip of Africa – named it Cape of Good Hope</a:t>
            </a:r>
            <a:r>
              <a:rPr lang="en-US" sz="2200" dirty="0" smtClean="0"/>
              <a:t>.</a:t>
            </a:r>
            <a:endParaRPr lang="en-US" sz="22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2243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a:p>
            <a:pPr lvl="0"/>
            <a:r>
              <a:rPr lang="en-US" sz="2100" dirty="0" smtClean="0"/>
              <a:t>Factors contributing to the European discovery of lands in the Western Hemisphere include:</a:t>
            </a:r>
          </a:p>
          <a:p>
            <a:pPr lvl="1"/>
            <a:r>
              <a:rPr lang="en-US" sz="2100" dirty="0" smtClean="0"/>
              <a:t>Demand for gold, spices, and natural resources in Europe</a:t>
            </a:r>
          </a:p>
        </p:txBody>
      </p:sp>
    </p:spTree>
    <p:extLst>
      <p:ext uri="{BB962C8B-B14F-4D97-AF65-F5344CB8AC3E}">
        <p14:creationId xmlns:p14="http://schemas.microsoft.com/office/powerpoint/2010/main" val="19746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a:p>
            <a:pPr lvl="0"/>
            <a:r>
              <a:rPr lang="en-US" sz="2100" dirty="0" smtClean="0"/>
              <a:t>Factors contributing to the European discovery of lands in the Western Hemisphere include:</a:t>
            </a:r>
          </a:p>
          <a:p>
            <a:pPr lvl="1"/>
            <a:r>
              <a:rPr lang="en-US" sz="2100" dirty="0" smtClean="0"/>
              <a:t>Demand for gold, spices, and natural resources in Europe</a:t>
            </a:r>
          </a:p>
          <a:p>
            <a:pPr lvl="1"/>
            <a:r>
              <a:rPr lang="en-US" sz="2100" dirty="0" smtClean="0"/>
              <a:t>Support for the diffusion of Christianity</a:t>
            </a:r>
          </a:p>
        </p:txBody>
      </p:sp>
    </p:spTree>
    <p:extLst>
      <p:ext uri="{BB962C8B-B14F-4D97-AF65-F5344CB8AC3E}">
        <p14:creationId xmlns:p14="http://schemas.microsoft.com/office/powerpoint/2010/main" val="152685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a:p>
            <a:pPr lvl="0"/>
            <a:r>
              <a:rPr lang="en-US" sz="2100" dirty="0" smtClean="0"/>
              <a:t>Factors contributing to the European discovery of lands in the Western Hemisphere include:</a:t>
            </a:r>
          </a:p>
          <a:p>
            <a:pPr lvl="1"/>
            <a:r>
              <a:rPr lang="en-US" sz="2100" dirty="0" smtClean="0"/>
              <a:t>Demand for gold, spices, and natural resources in Europe</a:t>
            </a:r>
          </a:p>
          <a:p>
            <a:pPr lvl="1"/>
            <a:r>
              <a:rPr lang="en-US" sz="2100" dirty="0" smtClean="0"/>
              <a:t>Support for the diffusion of Christianity</a:t>
            </a:r>
          </a:p>
          <a:p>
            <a:pPr lvl="1"/>
            <a:r>
              <a:rPr lang="en-US" sz="2100" dirty="0" smtClean="0"/>
              <a:t>Political and economic competition between European empires.</a:t>
            </a:r>
          </a:p>
        </p:txBody>
      </p:sp>
    </p:spTree>
    <p:extLst>
      <p:ext uri="{BB962C8B-B14F-4D97-AF65-F5344CB8AC3E}">
        <p14:creationId xmlns:p14="http://schemas.microsoft.com/office/powerpoint/2010/main" val="7290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a:p>
            <a:pPr lvl="0"/>
            <a:r>
              <a:rPr lang="en-US" sz="2100" dirty="0" smtClean="0"/>
              <a:t>Factors contributing to the European discovery of lands in the Western Hemisphere include:</a:t>
            </a:r>
          </a:p>
          <a:p>
            <a:pPr lvl="1"/>
            <a:r>
              <a:rPr lang="en-US" sz="2100" dirty="0" smtClean="0"/>
              <a:t>Demand for gold, spices, and natural resources in Europe</a:t>
            </a:r>
          </a:p>
          <a:p>
            <a:pPr lvl="1"/>
            <a:r>
              <a:rPr lang="en-US" sz="2100" dirty="0" smtClean="0"/>
              <a:t>Support for the diffusion of Christianity</a:t>
            </a:r>
          </a:p>
          <a:p>
            <a:pPr lvl="1"/>
            <a:r>
              <a:rPr lang="en-US" sz="2100" dirty="0" smtClean="0"/>
              <a:t>Political and economic competition between European empires.</a:t>
            </a:r>
          </a:p>
          <a:p>
            <a:pPr lvl="1"/>
            <a:r>
              <a:rPr lang="en-US" sz="2100" dirty="0" smtClean="0"/>
              <a:t>(Innovations of European and Islamic origin in navigational arts)</a:t>
            </a:r>
          </a:p>
        </p:txBody>
      </p:sp>
    </p:spTree>
    <p:extLst>
      <p:ext uri="{BB962C8B-B14F-4D97-AF65-F5344CB8AC3E}">
        <p14:creationId xmlns:p14="http://schemas.microsoft.com/office/powerpoint/2010/main" val="221753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a:p>
            <a:pPr lvl="0"/>
            <a:r>
              <a:rPr lang="en-US" sz="2100" dirty="0" smtClean="0"/>
              <a:t>Factors contributing to the European discovery of lands in the Western Hemisphere include:</a:t>
            </a:r>
          </a:p>
          <a:p>
            <a:pPr lvl="1"/>
            <a:r>
              <a:rPr lang="en-US" sz="2100" dirty="0" smtClean="0"/>
              <a:t>Demand for gold, spices, and natural resources in Europe</a:t>
            </a:r>
          </a:p>
          <a:p>
            <a:pPr lvl="1"/>
            <a:r>
              <a:rPr lang="en-US" sz="2100" dirty="0" smtClean="0"/>
              <a:t>Support for the diffusion of Christianity</a:t>
            </a:r>
          </a:p>
          <a:p>
            <a:pPr lvl="1"/>
            <a:r>
              <a:rPr lang="en-US" sz="2100" dirty="0" smtClean="0"/>
              <a:t>Political and economic competition between European empires.</a:t>
            </a:r>
          </a:p>
          <a:p>
            <a:pPr lvl="1"/>
            <a:r>
              <a:rPr lang="en-US" sz="2100" dirty="0" smtClean="0"/>
              <a:t>(Innovations of European and Islamic origin in navigational arts)</a:t>
            </a:r>
          </a:p>
          <a:p>
            <a:pPr lvl="1"/>
            <a:r>
              <a:rPr lang="en-US" sz="2100" dirty="0" smtClean="0"/>
              <a:t>(Pioneering role of Prince Henry the Navigator)</a:t>
            </a:r>
          </a:p>
        </p:txBody>
      </p:sp>
    </p:spTree>
    <p:extLst>
      <p:ext uri="{BB962C8B-B14F-4D97-AF65-F5344CB8AC3E}">
        <p14:creationId xmlns:p14="http://schemas.microsoft.com/office/powerpoint/2010/main" val="26057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a:p>
            <a:pPr lvl="0"/>
            <a:r>
              <a:rPr lang="en-US" sz="2100" dirty="0" smtClean="0"/>
              <a:t>Factors contributing to the European discovery of lands in the Western Hemisphere include:</a:t>
            </a:r>
          </a:p>
          <a:p>
            <a:pPr lvl="1"/>
            <a:r>
              <a:rPr lang="en-US" sz="2100" dirty="0" smtClean="0"/>
              <a:t>Demand for gold, spices, and natural resources in Europe</a:t>
            </a:r>
          </a:p>
          <a:p>
            <a:pPr lvl="1"/>
            <a:r>
              <a:rPr lang="en-US" sz="2100" dirty="0" smtClean="0"/>
              <a:t>Support for the diffusion of Christianity</a:t>
            </a:r>
          </a:p>
          <a:p>
            <a:pPr lvl="1"/>
            <a:r>
              <a:rPr lang="en-US" sz="2100" dirty="0" smtClean="0"/>
              <a:t>Political and economic competition between European empires.</a:t>
            </a:r>
          </a:p>
          <a:p>
            <a:pPr lvl="1"/>
            <a:r>
              <a:rPr lang="en-US" sz="2100" dirty="0" smtClean="0"/>
              <a:t>(Innovations of European and Islamic origin in navigational arts)</a:t>
            </a:r>
          </a:p>
          <a:p>
            <a:pPr lvl="1"/>
            <a:r>
              <a:rPr lang="en-US" sz="2100" dirty="0" smtClean="0"/>
              <a:t>(Pioneering role of Prince Henry the Navigator)</a:t>
            </a:r>
          </a:p>
          <a:p>
            <a:pPr lvl="0"/>
            <a:r>
              <a:rPr lang="en-US" sz="2100" dirty="0" smtClean="0"/>
              <a:t>The establishment of these overseas empires began the decimation of indigenous populations.</a:t>
            </a:r>
          </a:p>
        </p:txBody>
      </p:sp>
    </p:spTree>
    <p:extLst>
      <p:ext uri="{BB962C8B-B14F-4D97-AF65-F5344CB8AC3E}">
        <p14:creationId xmlns:p14="http://schemas.microsoft.com/office/powerpoint/2010/main" val="12483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a:p>
            <a:pPr lvl="0"/>
            <a:r>
              <a:rPr lang="en-US" sz="2100" dirty="0" smtClean="0"/>
              <a:t>Factors contributing to the European discovery of lands in the Western Hemisphere include:</a:t>
            </a:r>
          </a:p>
          <a:p>
            <a:pPr lvl="1"/>
            <a:r>
              <a:rPr lang="en-US" sz="2100" dirty="0" smtClean="0"/>
              <a:t>Demand for gold, spices, and natural resources in Europe</a:t>
            </a:r>
          </a:p>
          <a:p>
            <a:pPr lvl="1"/>
            <a:r>
              <a:rPr lang="en-US" sz="2100" dirty="0" smtClean="0"/>
              <a:t>Support for the diffusion of Christianity</a:t>
            </a:r>
          </a:p>
          <a:p>
            <a:pPr lvl="1"/>
            <a:r>
              <a:rPr lang="en-US" sz="2100" dirty="0" smtClean="0"/>
              <a:t>Political and economic competition between European empires.</a:t>
            </a:r>
          </a:p>
          <a:p>
            <a:pPr lvl="1"/>
            <a:r>
              <a:rPr lang="en-US" sz="2100" dirty="0" smtClean="0"/>
              <a:t>(Innovations of European and Islamic origin in navigational arts)</a:t>
            </a:r>
          </a:p>
          <a:p>
            <a:pPr lvl="1"/>
            <a:r>
              <a:rPr lang="en-US" sz="2100" dirty="0" smtClean="0"/>
              <a:t>(Pioneering role of Prince Henry the Navigator)</a:t>
            </a:r>
          </a:p>
          <a:p>
            <a:pPr lvl="0"/>
            <a:r>
              <a:rPr lang="en-US" sz="2100" dirty="0" smtClean="0"/>
              <a:t>The establishment of these overseas empires began the decimation of indigenous populations.</a:t>
            </a:r>
          </a:p>
          <a:p>
            <a:pPr lvl="1"/>
            <a:r>
              <a:rPr lang="en-US" sz="2100" dirty="0" smtClean="0"/>
              <a:t>Portugal: Vasco da Gama</a:t>
            </a:r>
          </a:p>
        </p:txBody>
      </p:sp>
    </p:spTree>
    <p:extLst>
      <p:ext uri="{BB962C8B-B14F-4D97-AF65-F5344CB8AC3E}">
        <p14:creationId xmlns:p14="http://schemas.microsoft.com/office/powerpoint/2010/main" val="7246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a:p>
            <a:pPr lvl="0"/>
            <a:r>
              <a:rPr lang="en-US" sz="2100" dirty="0" smtClean="0"/>
              <a:t>Factors contributing to the European discovery of lands in the Western Hemisphere include:</a:t>
            </a:r>
          </a:p>
          <a:p>
            <a:pPr lvl="1"/>
            <a:r>
              <a:rPr lang="en-US" sz="2100" dirty="0" smtClean="0"/>
              <a:t>Demand for gold, spices, and natural resources in Europe</a:t>
            </a:r>
          </a:p>
          <a:p>
            <a:pPr lvl="1"/>
            <a:r>
              <a:rPr lang="en-US" sz="2100" dirty="0" smtClean="0"/>
              <a:t>Support for the diffusion of Christianity</a:t>
            </a:r>
          </a:p>
          <a:p>
            <a:pPr lvl="1"/>
            <a:r>
              <a:rPr lang="en-US" sz="2100" dirty="0" smtClean="0"/>
              <a:t>Political and economic competition between European empires.</a:t>
            </a:r>
          </a:p>
          <a:p>
            <a:pPr lvl="1"/>
            <a:r>
              <a:rPr lang="en-US" sz="2100" dirty="0" smtClean="0"/>
              <a:t>(Innovations of European and Islamic origin in navigational arts)</a:t>
            </a:r>
          </a:p>
          <a:p>
            <a:pPr lvl="1"/>
            <a:r>
              <a:rPr lang="en-US" sz="2100" dirty="0" smtClean="0"/>
              <a:t>(Pioneering role of Prince Henry the Navigator)</a:t>
            </a:r>
          </a:p>
          <a:p>
            <a:pPr lvl="0"/>
            <a:r>
              <a:rPr lang="en-US" sz="2100" dirty="0" smtClean="0"/>
              <a:t>The establishment of these overseas empires began the decimation of indigenous populations.</a:t>
            </a:r>
          </a:p>
          <a:p>
            <a:pPr lvl="1"/>
            <a:r>
              <a:rPr lang="en-US" sz="2100" dirty="0" smtClean="0"/>
              <a:t>Portugal: Vasco da Gama</a:t>
            </a:r>
          </a:p>
          <a:p>
            <a:pPr lvl="1"/>
            <a:r>
              <a:rPr lang="en-US" sz="2100" dirty="0" smtClean="0"/>
              <a:t>Spain: Christopher Columbus, Hernando Cortez, Francisco Pizarro, Ferdinand Magellan</a:t>
            </a:r>
          </a:p>
        </p:txBody>
      </p:sp>
    </p:spTree>
    <p:extLst>
      <p:ext uri="{BB962C8B-B14F-4D97-AF65-F5344CB8AC3E}">
        <p14:creationId xmlns:p14="http://schemas.microsoft.com/office/powerpoint/2010/main" val="10621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a:p>
            <a:pPr lvl="0"/>
            <a:r>
              <a:rPr lang="en-US" sz="2100" dirty="0" smtClean="0"/>
              <a:t>Factors contributing to the European discovery of lands in the Western Hemisphere include:</a:t>
            </a:r>
          </a:p>
          <a:p>
            <a:pPr lvl="1"/>
            <a:r>
              <a:rPr lang="en-US" sz="2100" dirty="0" smtClean="0"/>
              <a:t>Demand for gold, spices, and natural resources in Europe</a:t>
            </a:r>
          </a:p>
          <a:p>
            <a:pPr lvl="1"/>
            <a:r>
              <a:rPr lang="en-US" sz="2100" dirty="0" smtClean="0"/>
              <a:t>Support for the diffusion of Christianity</a:t>
            </a:r>
          </a:p>
          <a:p>
            <a:pPr lvl="1"/>
            <a:r>
              <a:rPr lang="en-US" sz="2100" dirty="0" smtClean="0"/>
              <a:t>Political and economic competition between European empires.</a:t>
            </a:r>
          </a:p>
          <a:p>
            <a:pPr lvl="1"/>
            <a:r>
              <a:rPr lang="en-US" sz="2100" dirty="0" smtClean="0"/>
              <a:t>(Innovations of European and Islamic origin in navigational arts)</a:t>
            </a:r>
          </a:p>
          <a:p>
            <a:pPr lvl="1"/>
            <a:r>
              <a:rPr lang="en-US" sz="2100" dirty="0" smtClean="0"/>
              <a:t>(Pioneering role of Prince Henry the Navigator)</a:t>
            </a:r>
          </a:p>
          <a:p>
            <a:pPr lvl="0"/>
            <a:r>
              <a:rPr lang="en-US" sz="2100" dirty="0" smtClean="0"/>
              <a:t>The establishment of these overseas empires began the decimation of indigenous populations.</a:t>
            </a:r>
          </a:p>
          <a:p>
            <a:pPr lvl="1"/>
            <a:r>
              <a:rPr lang="en-US" sz="2100" dirty="0" smtClean="0"/>
              <a:t>Portugal: Vasco da Gama</a:t>
            </a:r>
          </a:p>
          <a:p>
            <a:pPr lvl="1"/>
            <a:r>
              <a:rPr lang="en-US" sz="2100" dirty="0" smtClean="0"/>
              <a:t>Spain: Christopher Columbus, Hernando Cortez, Francisco Pizarro, Ferdinand Magellan</a:t>
            </a:r>
          </a:p>
          <a:p>
            <a:pPr lvl="1"/>
            <a:r>
              <a:rPr lang="en-US" sz="2100" dirty="0" smtClean="0"/>
              <a:t>England : Francis Drake</a:t>
            </a:r>
          </a:p>
        </p:txBody>
      </p:sp>
    </p:spTree>
    <p:extLst>
      <p:ext uri="{BB962C8B-B14F-4D97-AF65-F5344CB8AC3E}">
        <p14:creationId xmlns:p14="http://schemas.microsoft.com/office/powerpoint/2010/main" val="141934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216568" y="1299411"/>
            <a:ext cx="11790948" cy="5390314"/>
          </a:xfrm>
        </p:spPr>
        <p:txBody>
          <a:bodyPr>
            <a:normAutofit/>
          </a:bodyPr>
          <a:lstStyle/>
          <a:p>
            <a:pPr lvl="0"/>
            <a:r>
              <a:rPr lang="en-US" sz="2100" dirty="0"/>
              <a:t>The expanding economies of European states stimulated increased trade with markets in Asia</a:t>
            </a:r>
            <a:r>
              <a:rPr lang="en-US" sz="2100" dirty="0" smtClean="0"/>
              <a:t>.</a:t>
            </a:r>
          </a:p>
          <a:p>
            <a:pPr lvl="0"/>
            <a:r>
              <a:rPr lang="en-US" sz="2100" dirty="0" smtClean="0"/>
              <a:t>In 1453, European nations fronting the Atlantic sought new maritime routes for trade.</a:t>
            </a:r>
          </a:p>
          <a:p>
            <a:pPr lvl="0"/>
            <a:r>
              <a:rPr lang="en-US" sz="2100" dirty="0" smtClean="0"/>
              <a:t>Factors contributing to the European discovery of lands in the Western Hemisphere include:</a:t>
            </a:r>
          </a:p>
          <a:p>
            <a:pPr lvl="1"/>
            <a:r>
              <a:rPr lang="en-US" sz="2100" dirty="0" smtClean="0"/>
              <a:t>Demand for gold, spices, and natural resources in Europe</a:t>
            </a:r>
          </a:p>
          <a:p>
            <a:pPr lvl="1"/>
            <a:r>
              <a:rPr lang="en-US" sz="2100" dirty="0" smtClean="0"/>
              <a:t>Support for the diffusion of Christianity</a:t>
            </a:r>
          </a:p>
          <a:p>
            <a:pPr lvl="1"/>
            <a:r>
              <a:rPr lang="en-US" sz="2100" dirty="0" smtClean="0"/>
              <a:t>Political and economic competition between European empires.</a:t>
            </a:r>
          </a:p>
          <a:p>
            <a:pPr lvl="1"/>
            <a:r>
              <a:rPr lang="en-US" sz="2100" dirty="0" smtClean="0"/>
              <a:t>(Innovations of European and Islamic origin in navigational arts)</a:t>
            </a:r>
          </a:p>
          <a:p>
            <a:pPr lvl="1"/>
            <a:r>
              <a:rPr lang="en-US" sz="2100" dirty="0" smtClean="0"/>
              <a:t>(Pioneering role of Prince Henry the Navigator)</a:t>
            </a:r>
          </a:p>
          <a:p>
            <a:pPr lvl="0"/>
            <a:r>
              <a:rPr lang="en-US" sz="2100" dirty="0" smtClean="0"/>
              <a:t>The establishment of these overseas empires began the decimation of indigenous populations.</a:t>
            </a:r>
          </a:p>
          <a:p>
            <a:pPr lvl="1"/>
            <a:r>
              <a:rPr lang="en-US" sz="2100" dirty="0" smtClean="0"/>
              <a:t>Portugal: Vasco da Gama</a:t>
            </a:r>
          </a:p>
          <a:p>
            <a:pPr lvl="1"/>
            <a:r>
              <a:rPr lang="en-US" sz="2100" dirty="0" smtClean="0"/>
              <a:t>Spain: Christopher Columbus, Hernando Cortez, Francisco Pizarro, Ferdinand Magellan</a:t>
            </a:r>
          </a:p>
          <a:p>
            <a:pPr lvl="1"/>
            <a:r>
              <a:rPr lang="en-US" sz="2100" dirty="0" smtClean="0"/>
              <a:t>England : Francis Drake</a:t>
            </a:r>
          </a:p>
          <a:p>
            <a:pPr lvl="1"/>
            <a:r>
              <a:rPr lang="en-US" sz="2100" dirty="0" smtClean="0"/>
              <a:t>France: Jacques Cartier</a:t>
            </a:r>
          </a:p>
          <a:p>
            <a:endParaRPr lang="en-US" dirty="0"/>
          </a:p>
        </p:txBody>
      </p:sp>
    </p:spTree>
    <p:extLst>
      <p:ext uri="{BB962C8B-B14F-4D97-AF65-F5344CB8AC3E}">
        <p14:creationId xmlns:p14="http://schemas.microsoft.com/office/powerpoint/2010/main" val="378481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Vasco da Gama</a:t>
            </a:r>
          </a:p>
          <a:p>
            <a:r>
              <a:rPr lang="en-US" sz="2200" dirty="0" smtClean="0"/>
              <a:t>Portugal</a:t>
            </a:r>
          </a:p>
          <a:p>
            <a:r>
              <a:rPr lang="en-US" sz="2200" dirty="0" smtClean="0"/>
              <a:t>1498, first Portuguese voyage to India.</a:t>
            </a:r>
          </a:p>
          <a:p>
            <a:r>
              <a:rPr lang="en-US" sz="2200" dirty="0" smtClean="0"/>
              <a:t>Rounded the southern tip of Africa – named it Cape of Good Hope.</a:t>
            </a:r>
          </a:p>
          <a:p>
            <a:r>
              <a:rPr lang="en-US" sz="2200" dirty="0" smtClean="0"/>
              <a:t>Came back from his first voyage with ships full of valuable goods</a:t>
            </a:r>
            <a:r>
              <a:rPr lang="en-US" sz="2200" dirty="0" smtClean="0"/>
              <a:t>.</a:t>
            </a:r>
            <a:endParaRPr lang="en-US" sz="22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129168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347663"/>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85331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358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2220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endParaRPr lang="en-US"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83087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GXWLBLOI\MC900051019[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59626" y="0"/>
            <a:ext cx="8520348"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Notable Explorers</a:t>
            </a:r>
            <a:endParaRPr lang="en-US" b="1" dirty="0"/>
          </a:p>
        </p:txBody>
      </p:sp>
      <p:sp>
        <p:nvSpPr>
          <p:cNvPr id="3" name="Content Placeholder 2"/>
          <p:cNvSpPr>
            <a:spLocks noGrp="1"/>
          </p:cNvSpPr>
          <p:nvPr>
            <p:ph sz="half" idx="1"/>
          </p:nvPr>
        </p:nvSpPr>
        <p:spPr>
          <a:xfrm>
            <a:off x="168442" y="1106907"/>
            <a:ext cx="5851358" cy="5342188"/>
          </a:xfrm>
        </p:spPr>
        <p:txBody>
          <a:bodyPr>
            <a:noAutofit/>
          </a:bodyPr>
          <a:lstStyle/>
          <a:p>
            <a:pPr marL="0" indent="0">
              <a:buNone/>
            </a:pPr>
            <a:r>
              <a:rPr lang="en-US" sz="2200" dirty="0" smtClean="0"/>
              <a:t>Vasco da Gama</a:t>
            </a:r>
          </a:p>
          <a:p>
            <a:r>
              <a:rPr lang="en-US" sz="2200" dirty="0" smtClean="0"/>
              <a:t>Portugal</a:t>
            </a:r>
          </a:p>
          <a:p>
            <a:r>
              <a:rPr lang="en-US" sz="2200" dirty="0" smtClean="0"/>
              <a:t>1498, first Portuguese voyage to India.</a:t>
            </a:r>
          </a:p>
          <a:p>
            <a:r>
              <a:rPr lang="en-US" sz="2200" dirty="0" smtClean="0"/>
              <a:t>Rounded the southern tip of Africa – named it Cape of Good Hope.</a:t>
            </a:r>
          </a:p>
          <a:p>
            <a:r>
              <a:rPr lang="en-US" sz="2200" dirty="0" smtClean="0"/>
              <a:t>Came back from his first voyage with ships full of valuable goods.</a:t>
            </a:r>
          </a:p>
          <a:p>
            <a:r>
              <a:rPr lang="en-US" sz="2200" dirty="0" smtClean="0"/>
              <a:t>Cruel</a:t>
            </a:r>
            <a:r>
              <a:rPr lang="en-US" sz="2200" dirty="0" smtClean="0"/>
              <a:t>.</a:t>
            </a:r>
            <a:endParaRPr lang="en-US" sz="2200" dirty="0" smtClean="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86655"/>
            <a:ext cx="5181600" cy="2629277"/>
          </a:xfrm>
        </p:spPr>
      </p:pic>
    </p:spTree>
    <p:extLst>
      <p:ext uri="{BB962C8B-B14F-4D97-AF65-F5344CB8AC3E}">
        <p14:creationId xmlns:p14="http://schemas.microsoft.com/office/powerpoint/2010/main" val="36358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3847</Words>
  <Application>Microsoft Office PowerPoint</Application>
  <PresentationFormat>Widescreen</PresentationFormat>
  <Paragraphs>406</Paragraphs>
  <Slides>82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Arial</vt:lpstr>
      <vt:lpstr>Calibri</vt:lpstr>
      <vt:lpstr>Calibri Light</vt:lpstr>
      <vt:lpstr>Office Theme</vt:lpstr>
      <vt:lpstr>Do Now: Grab today’s Agenda (3:4) from your Out Box.  Then read the excerpt below and then answer the questions that follow onto your Agenda.</vt:lpstr>
      <vt:lpstr>Objective: Exploration</vt:lpstr>
      <vt:lpstr>Exploration</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Notable Explorers</vt:lpstr>
      <vt:lpstr>Why?</vt:lpstr>
      <vt:lpstr>Why?</vt:lpstr>
      <vt:lpstr>Why?</vt:lpstr>
      <vt:lpstr>Why?</vt:lpstr>
      <vt:lpstr>Why?</vt:lpstr>
      <vt:lpstr>Why?</vt:lpstr>
      <vt:lpstr>Why?</vt:lpstr>
      <vt:lpstr>Why?</vt:lpstr>
      <vt:lpstr>Why?</vt:lpstr>
      <vt:lpstr>Why?</vt:lpstr>
      <vt:lpstr>Why?</vt:lpstr>
      <vt:lpstr>Why?</vt:lpstr>
      <vt:lpstr>Why?</vt:lpstr>
      <vt:lpstr>Why?</vt:lpstr>
      <vt:lpstr>Why?</vt:lpstr>
      <vt:lpstr>Why?</vt:lpstr>
      <vt:lpstr>Conclusion</vt:lpstr>
      <vt:lpstr>Conclusion</vt:lpstr>
      <vt:lpstr>Conclusion</vt:lpstr>
      <vt:lpstr>Conclusion</vt:lpstr>
      <vt:lpstr>Conclusion</vt:lpstr>
      <vt:lpstr>Conclusion</vt:lpstr>
      <vt:lpstr>Conclusion</vt:lpstr>
      <vt:lpstr>Conclusion</vt:lpstr>
      <vt:lpstr>Conclusion</vt:lpstr>
      <vt:lpstr>Conclusion</vt:lpstr>
      <vt:lpstr>Conclusion</vt:lpstr>
      <vt:lpstr>Conclusion</vt:lpstr>
      <vt:lpstr>Conclusion</vt:lpstr>
      <vt:lpstr>PowerPoint Presentation</vt:lpstr>
      <vt:lpstr>PowerPoint Presentation</vt:lpstr>
      <vt:lpstr>PowerPoint Presentation</vt:lpstr>
    </vt:vector>
  </TitlesOfParts>
  <Company>Henrico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Read the excerpt below and then answer the questions that follow (on paper).</dc:title>
  <dc:creator>Hana A. Hecht (hahecht)</dc:creator>
  <cp:lastModifiedBy>Hana A. Hecht (hahecht)</cp:lastModifiedBy>
  <cp:revision>22</cp:revision>
  <dcterms:created xsi:type="dcterms:W3CDTF">2014-10-14T01:52:43Z</dcterms:created>
  <dcterms:modified xsi:type="dcterms:W3CDTF">2015-10-22T02:53:16Z</dcterms:modified>
</cp:coreProperties>
</file>