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94" r:id="rId5"/>
    <p:sldId id="298" r:id="rId6"/>
    <p:sldId id="266" r:id="rId7"/>
    <p:sldId id="268" r:id="rId8"/>
    <p:sldId id="273" r:id="rId9"/>
    <p:sldId id="276" r:id="rId10"/>
    <p:sldId id="282" r:id="rId11"/>
    <p:sldId id="285" r:id="rId12"/>
    <p:sldId id="31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67" autoAdjust="0"/>
    <p:restoredTop sz="94660"/>
  </p:normalViewPr>
  <p:slideViewPr>
    <p:cSldViewPr>
      <p:cViewPr varScale="1">
        <p:scale>
          <a:sx n="43" d="100"/>
          <a:sy n="43" d="100"/>
        </p:scale>
        <p:origin x="42"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1FEBBD-E792-4F3E-A4CE-76D05077DAA7}"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2BBA5-A0E7-4068-9F2D-55E5FB817CDA}" type="slidenum">
              <a:rPr lang="en-US" smtClean="0"/>
              <a:t>‹#›</a:t>
            </a:fld>
            <a:endParaRPr lang="en-US"/>
          </a:p>
        </p:txBody>
      </p:sp>
    </p:spTree>
    <p:extLst>
      <p:ext uri="{BB962C8B-B14F-4D97-AF65-F5344CB8AC3E}">
        <p14:creationId xmlns:p14="http://schemas.microsoft.com/office/powerpoint/2010/main" val="110108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FEBBD-E792-4F3E-A4CE-76D05077DAA7}"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2BBA5-A0E7-4068-9F2D-55E5FB817CDA}" type="slidenum">
              <a:rPr lang="en-US" smtClean="0"/>
              <a:t>‹#›</a:t>
            </a:fld>
            <a:endParaRPr lang="en-US"/>
          </a:p>
        </p:txBody>
      </p:sp>
    </p:spTree>
    <p:extLst>
      <p:ext uri="{BB962C8B-B14F-4D97-AF65-F5344CB8AC3E}">
        <p14:creationId xmlns:p14="http://schemas.microsoft.com/office/powerpoint/2010/main" val="2028892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FEBBD-E792-4F3E-A4CE-76D05077DAA7}"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2BBA5-A0E7-4068-9F2D-55E5FB817CDA}" type="slidenum">
              <a:rPr lang="en-US" smtClean="0"/>
              <a:t>‹#›</a:t>
            </a:fld>
            <a:endParaRPr lang="en-US"/>
          </a:p>
        </p:txBody>
      </p:sp>
    </p:spTree>
    <p:extLst>
      <p:ext uri="{BB962C8B-B14F-4D97-AF65-F5344CB8AC3E}">
        <p14:creationId xmlns:p14="http://schemas.microsoft.com/office/powerpoint/2010/main" val="339678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FEBBD-E792-4F3E-A4CE-76D05077DAA7}"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2BBA5-A0E7-4068-9F2D-55E5FB817CDA}" type="slidenum">
              <a:rPr lang="en-US" smtClean="0"/>
              <a:t>‹#›</a:t>
            </a:fld>
            <a:endParaRPr lang="en-US"/>
          </a:p>
        </p:txBody>
      </p:sp>
    </p:spTree>
    <p:extLst>
      <p:ext uri="{BB962C8B-B14F-4D97-AF65-F5344CB8AC3E}">
        <p14:creationId xmlns:p14="http://schemas.microsoft.com/office/powerpoint/2010/main" val="3619429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1FEBBD-E792-4F3E-A4CE-76D05077DAA7}"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2BBA5-A0E7-4068-9F2D-55E5FB817CDA}" type="slidenum">
              <a:rPr lang="en-US" smtClean="0"/>
              <a:t>‹#›</a:t>
            </a:fld>
            <a:endParaRPr lang="en-US"/>
          </a:p>
        </p:txBody>
      </p:sp>
    </p:spTree>
    <p:extLst>
      <p:ext uri="{BB962C8B-B14F-4D97-AF65-F5344CB8AC3E}">
        <p14:creationId xmlns:p14="http://schemas.microsoft.com/office/powerpoint/2010/main" val="176470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1FEBBD-E792-4F3E-A4CE-76D05077DAA7}" type="datetimeFigureOut">
              <a:rPr lang="en-US" smtClean="0"/>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2BBA5-A0E7-4068-9F2D-55E5FB817CDA}" type="slidenum">
              <a:rPr lang="en-US" smtClean="0"/>
              <a:t>‹#›</a:t>
            </a:fld>
            <a:endParaRPr lang="en-US"/>
          </a:p>
        </p:txBody>
      </p:sp>
    </p:spTree>
    <p:extLst>
      <p:ext uri="{BB962C8B-B14F-4D97-AF65-F5344CB8AC3E}">
        <p14:creationId xmlns:p14="http://schemas.microsoft.com/office/powerpoint/2010/main" val="1806339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1FEBBD-E792-4F3E-A4CE-76D05077DAA7}" type="datetimeFigureOut">
              <a:rPr lang="en-US" smtClean="0"/>
              <a:t>10/25/2015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22BBA5-A0E7-4068-9F2D-55E5FB817CDA}" type="slidenum">
              <a:rPr lang="en-US" smtClean="0"/>
              <a:t>‹#›</a:t>
            </a:fld>
            <a:endParaRPr lang="en-US"/>
          </a:p>
        </p:txBody>
      </p:sp>
    </p:spTree>
    <p:extLst>
      <p:ext uri="{BB962C8B-B14F-4D97-AF65-F5344CB8AC3E}">
        <p14:creationId xmlns:p14="http://schemas.microsoft.com/office/powerpoint/2010/main" val="280918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1FEBBD-E792-4F3E-A4CE-76D05077DAA7}" type="datetimeFigureOut">
              <a:rPr lang="en-US" smtClean="0"/>
              <a:t>10/25/2015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22BBA5-A0E7-4068-9F2D-55E5FB817CDA}" type="slidenum">
              <a:rPr lang="en-US" smtClean="0"/>
              <a:t>‹#›</a:t>
            </a:fld>
            <a:endParaRPr lang="en-US"/>
          </a:p>
        </p:txBody>
      </p:sp>
    </p:spTree>
    <p:extLst>
      <p:ext uri="{BB962C8B-B14F-4D97-AF65-F5344CB8AC3E}">
        <p14:creationId xmlns:p14="http://schemas.microsoft.com/office/powerpoint/2010/main" val="1412320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FEBBD-E792-4F3E-A4CE-76D05077DAA7}" type="datetimeFigureOut">
              <a:rPr lang="en-US" smtClean="0"/>
              <a:t>10/25/2015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22BBA5-A0E7-4068-9F2D-55E5FB817CDA}" type="slidenum">
              <a:rPr lang="en-US" smtClean="0"/>
              <a:t>‹#›</a:t>
            </a:fld>
            <a:endParaRPr lang="en-US"/>
          </a:p>
        </p:txBody>
      </p:sp>
    </p:spTree>
    <p:extLst>
      <p:ext uri="{BB962C8B-B14F-4D97-AF65-F5344CB8AC3E}">
        <p14:creationId xmlns:p14="http://schemas.microsoft.com/office/powerpoint/2010/main" val="1744464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FEBBD-E792-4F3E-A4CE-76D05077DAA7}" type="datetimeFigureOut">
              <a:rPr lang="en-US" smtClean="0"/>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2BBA5-A0E7-4068-9F2D-55E5FB817CDA}" type="slidenum">
              <a:rPr lang="en-US" smtClean="0"/>
              <a:t>‹#›</a:t>
            </a:fld>
            <a:endParaRPr lang="en-US"/>
          </a:p>
        </p:txBody>
      </p:sp>
    </p:spTree>
    <p:extLst>
      <p:ext uri="{BB962C8B-B14F-4D97-AF65-F5344CB8AC3E}">
        <p14:creationId xmlns:p14="http://schemas.microsoft.com/office/powerpoint/2010/main" val="154116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FEBBD-E792-4F3E-A4CE-76D05077DAA7}" type="datetimeFigureOut">
              <a:rPr lang="en-US" smtClean="0"/>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2BBA5-A0E7-4068-9F2D-55E5FB817CDA}" type="slidenum">
              <a:rPr lang="en-US" smtClean="0"/>
              <a:t>‹#›</a:t>
            </a:fld>
            <a:endParaRPr lang="en-US"/>
          </a:p>
        </p:txBody>
      </p:sp>
    </p:spTree>
    <p:extLst>
      <p:ext uri="{BB962C8B-B14F-4D97-AF65-F5344CB8AC3E}">
        <p14:creationId xmlns:p14="http://schemas.microsoft.com/office/powerpoint/2010/main" val="49804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FEBBD-E792-4F3E-A4CE-76D05077DAA7}" type="datetimeFigureOut">
              <a:rPr lang="en-US" smtClean="0"/>
              <a:t>10/25/2015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22BBA5-A0E7-4068-9F2D-55E5FB817CDA}" type="slidenum">
              <a:rPr lang="en-US" smtClean="0"/>
              <a:t>‹#›</a:t>
            </a:fld>
            <a:endParaRPr lang="en-US"/>
          </a:p>
        </p:txBody>
      </p:sp>
    </p:spTree>
    <p:extLst>
      <p:ext uri="{BB962C8B-B14F-4D97-AF65-F5344CB8AC3E}">
        <p14:creationId xmlns:p14="http://schemas.microsoft.com/office/powerpoint/2010/main" val="264435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rjhIzemLdos"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sch-staff-12\UserDesktops\hahecht\Desktop\a_whole_new_world_by_fantasist.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1"/>
            <a:ext cx="954040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2400" dirty="0" smtClean="0"/>
              <a:t>Do Now:</a:t>
            </a:r>
            <a:br>
              <a:rPr lang="en-US" sz="2400" dirty="0" smtClean="0"/>
            </a:br>
            <a:r>
              <a:rPr lang="en-US" sz="2400" dirty="0" smtClean="0"/>
              <a:t>Grab today’s Agenda (</a:t>
            </a:r>
            <a:r>
              <a:rPr lang="en-US" sz="2400" dirty="0" smtClean="0"/>
              <a:t>3:5) from your Out Box.  Then, look </a:t>
            </a:r>
            <a:r>
              <a:rPr lang="en-US" sz="2400" dirty="0" smtClean="0"/>
              <a:t>at the maps below.  </a:t>
            </a:r>
            <a:r>
              <a:rPr lang="en-US" sz="2400" dirty="0" smtClean="0"/>
              <a:t>Compare and contrast.  Why do you think they are different?  Write your answer on your Agenda.</a:t>
            </a:r>
            <a:endParaRPr lang="en-US" sz="2400" dirty="0"/>
          </a:p>
        </p:txBody>
      </p:sp>
      <p:pic>
        <p:nvPicPr>
          <p:cNvPr id="2050" name="Picture 2" descr="\\w-sch-staff-12\UserDesktops\hahecht\Desktop\img_15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6400"/>
            <a:ext cx="3733800" cy="26883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w-sch-staff-12\UserDesktops\hahecht\Desktop\martellus_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837" y="1676399"/>
            <a:ext cx="4640263" cy="31205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sch-staff-12\UserDesktops\hahecht\Desktop\Kopie von Fries_worldmap_15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6110" y="4038600"/>
            <a:ext cx="323589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w-sch-staff-12\UserDesktops\hahecht\Desktop\OrteliusWorldMap.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796976"/>
            <a:ext cx="3454400" cy="237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999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a_whole_new_world_by_fantasist.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1"/>
            <a:ext cx="954040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Effects on Everyone Else</a:t>
            </a:r>
            <a:endParaRPr lang="en-US" dirty="0"/>
          </a:p>
        </p:txBody>
      </p:sp>
      <p:sp>
        <p:nvSpPr>
          <p:cNvPr id="3" name="Content Placeholder 2"/>
          <p:cNvSpPr>
            <a:spLocks noGrp="1"/>
          </p:cNvSpPr>
          <p:nvPr>
            <p:ph sz="half" idx="1"/>
          </p:nvPr>
        </p:nvSpPr>
        <p:spPr>
          <a:xfrm>
            <a:off x="228600" y="1066800"/>
            <a:ext cx="4267200" cy="5791200"/>
          </a:xfrm>
        </p:spPr>
        <p:txBody>
          <a:bodyPr>
            <a:noAutofit/>
          </a:bodyPr>
          <a:lstStyle/>
          <a:p>
            <a:pPr marL="0" indent="0">
              <a:buNone/>
            </a:pPr>
            <a:r>
              <a:rPr lang="en-US" sz="1700" b="1" dirty="0" smtClean="0"/>
              <a:t>Africa</a:t>
            </a:r>
          </a:p>
          <a:p>
            <a:r>
              <a:rPr lang="en-US" sz="1700" dirty="0" smtClean="0"/>
              <a:t>Trading posts and colonies – Europeans established trading posts and colonies along the African coast.  Trade in slaves, gold, and other resources.</a:t>
            </a:r>
          </a:p>
          <a:p>
            <a:r>
              <a:rPr lang="en-US" sz="1700" dirty="0" smtClean="0"/>
              <a:t>Slavery</a:t>
            </a:r>
          </a:p>
          <a:p>
            <a:pPr lvl="1">
              <a:buFont typeface="Courier New" panose="02070309020205020404" pitchFamily="49" charset="0"/>
              <a:buChar char="o"/>
            </a:pPr>
            <a:r>
              <a:rPr lang="en-US" sz="1700" dirty="0" smtClean="0"/>
              <a:t>Slavery existed for centuries in Africa prior to European contact.</a:t>
            </a:r>
          </a:p>
          <a:p>
            <a:pPr lvl="1">
              <a:buFont typeface="Courier New" panose="02070309020205020404" pitchFamily="49" charset="0"/>
              <a:buChar char="o"/>
            </a:pPr>
            <a:r>
              <a:rPr lang="en-US" sz="1700" dirty="0" smtClean="0"/>
              <a:t>Portuguese and Spanish were first to purchase these slaves in small numbers of coastal trading ports.</a:t>
            </a:r>
          </a:p>
          <a:p>
            <a:pPr lvl="1">
              <a:buFont typeface="Courier New" panose="02070309020205020404" pitchFamily="49" charset="0"/>
              <a:buChar char="o"/>
            </a:pPr>
            <a:r>
              <a:rPr lang="en-US" sz="1700" dirty="0" smtClean="0"/>
              <a:t>As demand increased on plantations, European acquired more slaves.</a:t>
            </a:r>
          </a:p>
          <a:p>
            <a:pPr lvl="1">
              <a:buFont typeface="Courier New" panose="02070309020205020404" pitchFamily="49" charset="0"/>
              <a:buChar char="o"/>
            </a:pPr>
            <a:r>
              <a:rPr lang="en-US" sz="1700" dirty="0" smtClean="0"/>
              <a:t>Africans in the interior helped to capture and move slaves.  In return, they received European-made goods.</a:t>
            </a:r>
          </a:p>
          <a:p>
            <a:pPr lvl="1">
              <a:buFont typeface="Courier New" panose="02070309020205020404" pitchFamily="49" charset="0"/>
              <a:buChar char="o"/>
            </a:pPr>
            <a:r>
              <a:rPr lang="en-US" sz="1700" dirty="0" smtClean="0"/>
              <a:t>During slave trade, native populations in some parts of Africa were greatly reduced.  These population losses had disastrous effects on Africa’s development and progress.</a:t>
            </a:r>
            <a:endParaRPr lang="en-US" sz="1700" dirty="0"/>
          </a:p>
        </p:txBody>
      </p:sp>
      <p:pic>
        <p:nvPicPr>
          <p:cNvPr id="7" name="Picture 2" descr="\\w-sch-staff-12\UserDesktops\hahecht\Desktop\african-slaves-working-the-plantatio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15000" y="2643981"/>
            <a:ext cx="3200400"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075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a_whole_new_world_by_fantasist.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1"/>
            <a:ext cx="954040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Effects on Everyone Else</a:t>
            </a:r>
            <a:endParaRPr lang="en-US" dirty="0"/>
          </a:p>
        </p:txBody>
      </p:sp>
      <p:sp>
        <p:nvSpPr>
          <p:cNvPr id="3" name="Content Placeholder 2"/>
          <p:cNvSpPr>
            <a:spLocks noGrp="1"/>
          </p:cNvSpPr>
          <p:nvPr>
            <p:ph sz="half" idx="1"/>
          </p:nvPr>
        </p:nvSpPr>
        <p:spPr/>
        <p:txBody>
          <a:bodyPr>
            <a:noAutofit/>
          </a:bodyPr>
          <a:lstStyle/>
          <a:p>
            <a:pPr marL="0" indent="0">
              <a:buNone/>
            </a:pPr>
            <a:r>
              <a:rPr lang="en-US" b="1" dirty="0" smtClean="0"/>
              <a:t>Asia</a:t>
            </a:r>
          </a:p>
          <a:p>
            <a:r>
              <a:rPr lang="en-US" dirty="0" smtClean="0"/>
              <a:t>Europeans established trading posts and colonies in Asia.</a:t>
            </a:r>
          </a:p>
          <a:p>
            <a:r>
              <a:rPr lang="en-US" dirty="0" smtClean="0"/>
              <a:t>Colonization by small groups of merchants (India, the Indies, China)</a:t>
            </a:r>
          </a:p>
          <a:p>
            <a:r>
              <a:rPr lang="en-US" dirty="0" smtClean="0"/>
              <a:t>Influence of trading companies (Portuguese, Dutch, British)</a:t>
            </a:r>
            <a:endParaRPr lang="en-US" dirty="0"/>
          </a:p>
        </p:txBody>
      </p:sp>
      <p:pic>
        <p:nvPicPr>
          <p:cNvPr id="7" name="Picture 2" descr="\\w-sch-staff-12\UserDesktops\hahecht\Desktop\traders-652-353.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769910"/>
            <a:ext cx="4038600" cy="2186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811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sch-staff-12\UserDesktops\hahecht\Desktop\a_whole_new_world_by_fantasist.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1"/>
            <a:ext cx="954040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228600" y="1143000"/>
            <a:ext cx="8763000" cy="5715000"/>
          </a:xfrm>
        </p:spPr>
        <p:txBody>
          <a:bodyPr>
            <a:normAutofit/>
          </a:bodyPr>
          <a:lstStyle/>
          <a:p>
            <a:r>
              <a:rPr lang="en-US" sz="2000" dirty="0" smtClean="0"/>
              <a:t>The European nations exported precious metals from the Americas.</a:t>
            </a:r>
          </a:p>
          <a:p>
            <a:pPr lvl="1">
              <a:buFont typeface="Courier New" panose="02070309020205020404" pitchFamily="49" charset="0"/>
              <a:buChar char="o"/>
            </a:pPr>
            <a:r>
              <a:rPr lang="en-US" sz="2000" dirty="0" smtClean="0"/>
              <a:t>Gold and silver exported to Europe and Asia</a:t>
            </a:r>
          </a:p>
          <a:p>
            <a:pPr lvl="1">
              <a:buFont typeface="Courier New" panose="02070309020205020404" pitchFamily="49" charset="0"/>
              <a:buChar char="o"/>
            </a:pPr>
            <a:r>
              <a:rPr lang="en-US" sz="2000" dirty="0" smtClean="0"/>
              <a:t>Impact on indigenous empires of the Americas</a:t>
            </a:r>
          </a:p>
          <a:p>
            <a:pPr lvl="1">
              <a:buFont typeface="Courier New" panose="02070309020205020404" pitchFamily="49" charset="0"/>
              <a:buChar char="o"/>
            </a:pPr>
            <a:r>
              <a:rPr lang="en-US" sz="2000" dirty="0" smtClean="0"/>
              <a:t>Impact on </a:t>
            </a:r>
            <a:r>
              <a:rPr lang="en-US" sz="2000" dirty="0" smtClean="0"/>
              <a:t>Spain and international trade</a:t>
            </a:r>
          </a:p>
          <a:p>
            <a:r>
              <a:rPr lang="en-US" sz="2000" dirty="0" smtClean="0"/>
              <a:t>Europeans migrated to new colonies in the Americas, creating new cultural and social patterns.</a:t>
            </a:r>
          </a:p>
          <a:p>
            <a:r>
              <a:rPr lang="en-US" sz="2000" dirty="0" smtClean="0"/>
              <a:t>Europeans established trading posts and colonies in Africa and Asia.</a:t>
            </a:r>
          </a:p>
          <a:p>
            <a:r>
              <a:rPr lang="en-US" sz="2000" dirty="0" smtClean="0"/>
              <a:t>The effect exploration and colonization had on Europe is evident through the expansion and decline of empires.</a:t>
            </a:r>
          </a:p>
          <a:p>
            <a:r>
              <a:rPr lang="en-US" sz="2000" dirty="0" smtClean="0"/>
              <a:t>The effect exploration and colonization had on the Americas is evident through</a:t>
            </a:r>
          </a:p>
          <a:p>
            <a:pPr lvl="1">
              <a:buFont typeface="Courier New" panose="02070309020205020404" pitchFamily="49" charset="0"/>
              <a:buChar char="o"/>
            </a:pPr>
            <a:r>
              <a:rPr lang="en-US" sz="2000" dirty="0" smtClean="0"/>
              <a:t>The loss of indigenous religions and growth of Christianity</a:t>
            </a:r>
          </a:p>
          <a:p>
            <a:pPr lvl="1">
              <a:buFont typeface="Courier New" panose="02070309020205020404" pitchFamily="49" charset="0"/>
              <a:buChar char="o"/>
            </a:pPr>
            <a:r>
              <a:rPr lang="en-US" sz="2000" dirty="0" smtClean="0"/>
              <a:t>The </a:t>
            </a:r>
            <a:r>
              <a:rPr lang="en-US" sz="2000" dirty="0" smtClean="0"/>
              <a:t>demise of the Aztec and Incan Empires</a:t>
            </a:r>
          </a:p>
          <a:p>
            <a:pPr lvl="1">
              <a:buFont typeface="Courier New" panose="02070309020205020404" pitchFamily="49" charset="0"/>
              <a:buChar char="o"/>
            </a:pPr>
            <a:r>
              <a:rPr lang="en-US" sz="2000" dirty="0" smtClean="0"/>
              <a:t>The changes in society from European immigration and forced migration of slaves</a:t>
            </a:r>
          </a:p>
          <a:p>
            <a:pPr marL="800100" lvl="2" indent="0">
              <a:buNone/>
            </a:pPr>
            <a:endParaRPr lang="en-US" sz="2000" dirty="0" smtClean="0">
              <a:hlinkClick r:id="rId3"/>
            </a:endParaRPr>
          </a:p>
          <a:p>
            <a:pPr marL="800100" lvl="2" indent="0">
              <a:buNone/>
            </a:pPr>
            <a:r>
              <a:rPr lang="en-US" sz="2000" dirty="0" smtClean="0">
                <a:hlinkClick r:id="rId3"/>
              </a:rPr>
              <a:t>Crash Course:  Spanish Empire</a:t>
            </a:r>
            <a:endParaRPr lang="en-US" sz="2000" dirty="0" smtClean="0"/>
          </a:p>
          <a:p>
            <a:pPr marL="800100" lvl="2" indent="0">
              <a:buNone/>
            </a:pPr>
            <a:endParaRPr lang="en-US" sz="2000" dirty="0" smtClean="0"/>
          </a:p>
        </p:txBody>
      </p:sp>
    </p:spTree>
    <p:extLst>
      <p:ext uri="{BB962C8B-B14F-4D97-AF65-F5344CB8AC3E}">
        <p14:creationId xmlns:p14="http://schemas.microsoft.com/office/powerpoint/2010/main" val="377564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sch-staff-12\UserDesktops\hahecht\Desktop\a_whole_new_world_by_fantasist.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1"/>
            <a:ext cx="954040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609600"/>
            <a:ext cx="7772400" cy="1470025"/>
          </a:xfrm>
        </p:spPr>
        <p:txBody>
          <a:bodyPr/>
          <a:lstStyle/>
          <a:p>
            <a:r>
              <a:rPr lang="en-US" dirty="0" smtClean="0"/>
              <a:t>Objective:</a:t>
            </a:r>
            <a:br>
              <a:rPr lang="en-US" dirty="0" smtClean="0"/>
            </a:br>
            <a:r>
              <a:rPr lang="en-US" b="1" dirty="0" smtClean="0"/>
              <a:t>A Whole New World</a:t>
            </a:r>
            <a:endParaRPr lang="en-US" dirty="0"/>
          </a:p>
        </p:txBody>
      </p:sp>
      <p:sp>
        <p:nvSpPr>
          <p:cNvPr id="3" name="Subtitle 2"/>
          <p:cNvSpPr>
            <a:spLocks noGrp="1"/>
          </p:cNvSpPr>
          <p:nvPr>
            <p:ph type="subTitle" idx="1"/>
          </p:nvPr>
        </p:nvSpPr>
        <p:spPr>
          <a:xfrm>
            <a:off x="685800" y="2057400"/>
            <a:ext cx="8001000" cy="4267200"/>
          </a:xfrm>
        </p:spPr>
        <p:txBody>
          <a:bodyPr/>
          <a:lstStyle/>
          <a:p>
            <a:r>
              <a:rPr lang="en-US" b="1" dirty="0" smtClean="0">
                <a:solidFill>
                  <a:schemeClr val="tx1"/>
                </a:solidFill>
              </a:rPr>
              <a:t>WHII.4c,f</a:t>
            </a:r>
          </a:p>
          <a:p>
            <a:r>
              <a:rPr lang="en-US" dirty="0" smtClean="0">
                <a:solidFill>
                  <a:schemeClr val="tx1"/>
                </a:solidFill>
              </a:rPr>
              <a:t>TSWDK of the impact of the European Age of Discovery and expansion into the Americas, Africa, and Asia by explaining migration, settlement patterns, cultural diffusion, and social classes in the colonized areas and by describing the impact of precious metal exports from the Americas.</a:t>
            </a:r>
            <a:endParaRPr lang="en-US" dirty="0">
              <a:solidFill>
                <a:schemeClr val="tx1"/>
              </a:solidFill>
            </a:endParaRPr>
          </a:p>
        </p:txBody>
      </p:sp>
    </p:spTree>
    <p:extLst>
      <p:ext uri="{BB962C8B-B14F-4D97-AF65-F5344CB8AC3E}">
        <p14:creationId xmlns:p14="http://schemas.microsoft.com/office/powerpoint/2010/main" val="2224527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sch-staff-12\UserDesktops\hahecht\Desktop\a_whole_new_world_by_fantasist.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1"/>
            <a:ext cx="954040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 Whole New World</a:t>
            </a:r>
            <a:endParaRPr lang="en-US" dirty="0"/>
          </a:p>
        </p:txBody>
      </p:sp>
      <p:sp>
        <p:nvSpPr>
          <p:cNvPr id="3" name="Content Placeholder 2"/>
          <p:cNvSpPr>
            <a:spLocks noGrp="1"/>
          </p:cNvSpPr>
          <p:nvPr>
            <p:ph idx="1"/>
          </p:nvPr>
        </p:nvSpPr>
        <p:spPr/>
        <p:txBody>
          <a:bodyPr/>
          <a:lstStyle/>
          <a:p>
            <a:r>
              <a:rPr lang="en-US" dirty="0" smtClean="0"/>
              <a:t>Effects on Europe</a:t>
            </a:r>
          </a:p>
          <a:p>
            <a:r>
              <a:rPr lang="en-US" dirty="0" smtClean="0"/>
              <a:t>Effects on Everyone Else</a:t>
            </a:r>
            <a:endParaRPr lang="en-US" dirty="0"/>
          </a:p>
        </p:txBody>
      </p:sp>
    </p:spTree>
    <p:extLst>
      <p:ext uri="{BB962C8B-B14F-4D97-AF65-F5344CB8AC3E}">
        <p14:creationId xmlns:p14="http://schemas.microsoft.com/office/powerpoint/2010/main" val="2809310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a_whole_new_world_by_fantasist.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1"/>
            <a:ext cx="954040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Effects on Europe</a:t>
            </a:r>
            <a:endParaRPr lang="en-US" dirty="0"/>
          </a:p>
        </p:txBody>
      </p:sp>
      <p:sp>
        <p:nvSpPr>
          <p:cNvPr id="3" name="Content Placeholder 2"/>
          <p:cNvSpPr>
            <a:spLocks noGrp="1"/>
          </p:cNvSpPr>
          <p:nvPr>
            <p:ph sz="half" idx="1"/>
          </p:nvPr>
        </p:nvSpPr>
        <p:spPr>
          <a:xfrm>
            <a:off x="152400" y="1066800"/>
            <a:ext cx="8991600" cy="2895600"/>
          </a:xfrm>
        </p:spPr>
        <p:txBody>
          <a:bodyPr>
            <a:normAutofit/>
          </a:bodyPr>
          <a:lstStyle/>
          <a:p>
            <a:pPr marL="0" indent="0">
              <a:buNone/>
            </a:pPr>
            <a:r>
              <a:rPr lang="en-US" sz="1800" b="1" dirty="0" smtClean="0"/>
              <a:t>Portugal</a:t>
            </a:r>
          </a:p>
          <a:p>
            <a:r>
              <a:rPr lang="en-US" sz="1800" dirty="0" smtClean="0"/>
              <a:t>The Portuguese established an overseas trade route from Europe to India (via the Indian Ocean) to the East Indies, without having to deal with the Muslim traders.  This lowered the cost of goods.</a:t>
            </a:r>
          </a:p>
          <a:p>
            <a:r>
              <a:rPr lang="en-US" sz="1800" dirty="0" smtClean="0"/>
              <a:t>Portuguese also set up colonies in Brazil, where they built huge agricultural estates.</a:t>
            </a:r>
          </a:p>
          <a:p>
            <a:r>
              <a:rPr lang="en-US" sz="1800" dirty="0" smtClean="0"/>
              <a:t>But Portugal did not have the financial wealth to support so large an empire.</a:t>
            </a:r>
          </a:p>
          <a:p>
            <a:r>
              <a:rPr lang="en-US" sz="1800" dirty="0" smtClean="0"/>
              <a:t>1580, Spain annexed Portugal.  Under Spanish control, Portugal’s trade was greatly restricted and its overseas colonies were neglected.  Only Brazil and Angola survived as major Portuguese colonies.</a:t>
            </a:r>
            <a:endParaRPr lang="en-US" sz="1800" dirty="0"/>
          </a:p>
        </p:txBody>
      </p:sp>
      <p:pic>
        <p:nvPicPr>
          <p:cNvPr id="8" name="Picture 3" descr="\\w-sch-staff-12\UserDesktops\hahecht\Desktop\800px-Portuguese_discoveries_and_explorationsV2en.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371600" y="3962400"/>
            <a:ext cx="6400800" cy="2960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88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a_whole_new_world_by_fantasist.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1"/>
            <a:ext cx="954040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Effects on Europe</a:t>
            </a:r>
            <a:endParaRPr lang="en-US" dirty="0"/>
          </a:p>
        </p:txBody>
      </p:sp>
      <p:sp>
        <p:nvSpPr>
          <p:cNvPr id="3" name="Content Placeholder 2"/>
          <p:cNvSpPr>
            <a:spLocks noGrp="1"/>
          </p:cNvSpPr>
          <p:nvPr>
            <p:ph sz="half" idx="1"/>
          </p:nvPr>
        </p:nvSpPr>
        <p:spPr>
          <a:xfrm>
            <a:off x="0" y="990600"/>
            <a:ext cx="9144000" cy="3421910"/>
          </a:xfrm>
        </p:spPr>
        <p:txBody>
          <a:bodyPr>
            <a:normAutofit/>
          </a:bodyPr>
          <a:lstStyle/>
          <a:p>
            <a:pPr marL="0" indent="0">
              <a:buNone/>
            </a:pPr>
            <a:r>
              <a:rPr lang="en-US" sz="1800" b="1" dirty="0" smtClean="0"/>
              <a:t>Spain</a:t>
            </a:r>
          </a:p>
          <a:p>
            <a:r>
              <a:rPr lang="en-US" sz="1800" dirty="0" smtClean="0"/>
              <a:t>What made the Aztec and Incan Empire so desirable to Cortez and Pizarro was the amount of gold and silver these two empires had.  It was an insane amount!  And, of course, this made the Spanish very wealthy.</a:t>
            </a:r>
          </a:p>
          <a:p>
            <a:r>
              <a:rPr lang="en-US" sz="1800" dirty="0" smtClean="0"/>
              <a:t>The success of Cortez and Pizarro only prompted more conquistadores to come to the New World in search of wealth. </a:t>
            </a:r>
          </a:p>
          <a:p>
            <a:r>
              <a:rPr lang="en-US" sz="1800" dirty="0" smtClean="0"/>
              <a:t>The Spanish created a complex colonial administration system to control their empire.  Spain directed the colonial government.</a:t>
            </a:r>
          </a:p>
          <a:p>
            <a:r>
              <a:rPr lang="en-US" sz="1800" dirty="0" smtClean="0"/>
              <a:t>The system of </a:t>
            </a:r>
            <a:r>
              <a:rPr lang="en-US" sz="1800" dirty="0" err="1" smtClean="0"/>
              <a:t>encomienda</a:t>
            </a:r>
            <a:r>
              <a:rPr lang="en-US" sz="1800" dirty="0" smtClean="0"/>
              <a:t>, allowed Spanish settlers to use Native Americans as forced labor.  Eventually this policy of forced labor, combined with disease and starvation, took a heavy toll on the native population.</a:t>
            </a:r>
            <a:endParaRPr lang="en-US" sz="1800" dirty="0"/>
          </a:p>
        </p:txBody>
      </p:sp>
      <p:pic>
        <p:nvPicPr>
          <p:cNvPr id="7" name="Picture 2" descr="\\w-sch-staff-12\UserDesktops\hahecht\Desktop\Spanish-empire-01.pn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4412510"/>
            <a:ext cx="5410200" cy="2503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20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a_whole_new_world_by_fantasist.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1"/>
            <a:ext cx="954040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Effects on Europe</a:t>
            </a:r>
            <a:endParaRPr lang="en-US" dirty="0"/>
          </a:p>
        </p:txBody>
      </p:sp>
      <p:sp>
        <p:nvSpPr>
          <p:cNvPr id="3" name="Content Placeholder 2"/>
          <p:cNvSpPr>
            <a:spLocks noGrp="1"/>
          </p:cNvSpPr>
          <p:nvPr>
            <p:ph sz="half" idx="1"/>
          </p:nvPr>
        </p:nvSpPr>
        <p:spPr/>
        <p:txBody>
          <a:bodyPr>
            <a:noAutofit/>
          </a:bodyPr>
          <a:lstStyle/>
          <a:p>
            <a:pPr marL="0" indent="0">
              <a:buNone/>
            </a:pPr>
            <a:r>
              <a:rPr lang="en-US" sz="2200" b="1" dirty="0" smtClean="0"/>
              <a:t>Spain</a:t>
            </a:r>
            <a:r>
              <a:rPr lang="en-US" sz="2200" dirty="0" smtClean="0"/>
              <a:t> (continued)</a:t>
            </a:r>
            <a:endParaRPr lang="en-US" sz="2200" b="1" dirty="0" smtClean="0"/>
          </a:p>
          <a:p>
            <a:r>
              <a:rPr lang="en-US" sz="2200" dirty="0" smtClean="0"/>
              <a:t>But the amount of gold and silver flowing into Spain from the colonies drove down the price of gold and silver, which meant the price of goods, such as food and clothes, increased.  Inflation.</a:t>
            </a:r>
          </a:p>
          <a:p>
            <a:r>
              <a:rPr lang="en-US" sz="2200" dirty="0" smtClean="0"/>
              <a:t>The Spanish economy was already weakening – many reasons.  (Among them the Spanish expulsion of the Jews in 1492.)</a:t>
            </a:r>
          </a:p>
          <a:p>
            <a:r>
              <a:rPr lang="en-US" sz="2200" dirty="0" smtClean="0"/>
              <a:t>The Spanish Empire declined.</a:t>
            </a:r>
            <a:endParaRPr lang="en-US" sz="2200" dirty="0"/>
          </a:p>
        </p:txBody>
      </p:sp>
      <p:pic>
        <p:nvPicPr>
          <p:cNvPr id="7" name="Picture 2" descr="\\w-sch-staff-12\UserDesktops\hahecht\Desktop\In_ictu_oculi.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81955" y="2150204"/>
            <a:ext cx="4182525" cy="4250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357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a_whole_new_world_by_fantasist.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1"/>
            <a:ext cx="954040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Effects on Everyone Else</a:t>
            </a:r>
            <a:endParaRPr lang="en-US" dirty="0"/>
          </a:p>
        </p:txBody>
      </p:sp>
      <p:sp>
        <p:nvSpPr>
          <p:cNvPr id="3" name="Content Placeholder 2"/>
          <p:cNvSpPr>
            <a:spLocks noGrp="1"/>
          </p:cNvSpPr>
          <p:nvPr>
            <p:ph sz="half" idx="1"/>
          </p:nvPr>
        </p:nvSpPr>
        <p:spPr/>
        <p:txBody>
          <a:bodyPr>
            <a:noAutofit/>
          </a:bodyPr>
          <a:lstStyle/>
          <a:p>
            <a:pPr marL="0" indent="0">
              <a:buNone/>
            </a:pPr>
            <a:r>
              <a:rPr lang="en-US" sz="2200" b="1" dirty="0" smtClean="0"/>
              <a:t>Americas</a:t>
            </a:r>
          </a:p>
          <a:p>
            <a:r>
              <a:rPr lang="en-US" sz="2200" dirty="0" smtClean="0"/>
              <a:t>Religion</a:t>
            </a:r>
          </a:p>
          <a:p>
            <a:pPr lvl="1">
              <a:buFont typeface="Courier New" panose="02070309020205020404" pitchFamily="49" charset="0"/>
              <a:buChar char="o"/>
            </a:pPr>
            <a:r>
              <a:rPr lang="en-US" sz="2200" dirty="0" smtClean="0"/>
              <a:t>There was a concerted effort by Catholic missionaries to convert the Native Americans in hopes of protecting them.</a:t>
            </a:r>
          </a:p>
          <a:p>
            <a:pPr lvl="1">
              <a:buFont typeface="Courier New" panose="02070309020205020404" pitchFamily="49" charset="0"/>
              <a:buChar char="o"/>
            </a:pPr>
            <a:r>
              <a:rPr lang="en-US" sz="2200" dirty="0" smtClean="0"/>
              <a:t>Hundreds of thousands were converted to Christianity, which only hastened the destruction of Native American social and political structure.</a:t>
            </a:r>
            <a:endParaRPr lang="en-US" sz="2200" dirty="0"/>
          </a:p>
        </p:txBody>
      </p:sp>
      <p:pic>
        <p:nvPicPr>
          <p:cNvPr id="7" name="Picture 2" descr="\\w-sch-staff-12\UserDesktops\hahecht\Desktop\compulsory-conversion-of-native-americans-to-christianity-by-spanish-jesuit-missionaries-c-150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199" y="2351908"/>
            <a:ext cx="4595439" cy="343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612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a_whole_new_world_by_fantasist.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1"/>
            <a:ext cx="954040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Effects on Everyone Else</a:t>
            </a:r>
            <a:endParaRPr lang="en-US" dirty="0"/>
          </a:p>
        </p:txBody>
      </p:sp>
      <p:sp>
        <p:nvSpPr>
          <p:cNvPr id="3" name="Content Placeholder 2"/>
          <p:cNvSpPr>
            <a:spLocks noGrp="1"/>
          </p:cNvSpPr>
          <p:nvPr>
            <p:ph sz="half" idx="1"/>
          </p:nvPr>
        </p:nvSpPr>
        <p:spPr>
          <a:xfrm>
            <a:off x="228600" y="1447800"/>
            <a:ext cx="4465400" cy="5410200"/>
          </a:xfrm>
        </p:spPr>
        <p:txBody>
          <a:bodyPr>
            <a:normAutofit/>
          </a:bodyPr>
          <a:lstStyle/>
          <a:p>
            <a:pPr marL="0" indent="0">
              <a:buNone/>
            </a:pPr>
            <a:r>
              <a:rPr lang="en-US" sz="1600" b="1" dirty="0" smtClean="0"/>
              <a:t>Americas</a:t>
            </a:r>
          </a:p>
          <a:p>
            <a:r>
              <a:rPr lang="en-US" sz="1600" dirty="0" smtClean="0"/>
              <a:t>Social</a:t>
            </a:r>
          </a:p>
          <a:p>
            <a:pPr lvl="1">
              <a:buFont typeface="Courier New" panose="02070309020205020404" pitchFamily="49" charset="0"/>
              <a:buChar char="o"/>
            </a:pPr>
            <a:r>
              <a:rPr lang="en-US" sz="1600" dirty="0" smtClean="0"/>
              <a:t>The expansion of overseas territorial claims led to European emigration to North and South America.</a:t>
            </a:r>
          </a:p>
          <a:p>
            <a:pPr lvl="1">
              <a:buFont typeface="Courier New" panose="02070309020205020404" pitchFamily="49" charset="0"/>
              <a:buChar char="o"/>
            </a:pPr>
            <a:r>
              <a:rPr lang="en-US" sz="1600" dirty="0" smtClean="0"/>
              <a:t>Europeans migrated to new colonies in the Americas, creating new cultural and social patterns – Colonies’ imitation of the culture and social patterns of their parent countries.</a:t>
            </a:r>
          </a:p>
          <a:p>
            <a:pPr lvl="1">
              <a:buFont typeface="Courier New" panose="02070309020205020404" pitchFamily="49" charset="0"/>
              <a:buChar char="o"/>
            </a:pPr>
            <a:r>
              <a:rPr lang="en-US" sz="1600" dirty="0" smtClean="0"/>
              <a:t>Legacy of rigid class system and dictatorial rule in Latin America – left over from the </a:t>
            </a:r>
            <a:r>
              <a:rPr lang="en-US" sz="1600" dirty="0" err="1" smtClean="0"/>
              <a:t>encomienda</a:t>
            </a:r>
            <a:r>
              <a:rPr lang="en-US" sz="1600" dirty="0" smtClean="0"/>
              <a:t>.</a:t>
            </a:r>
          </a:p>
          <a:p>
            <a:pPr lvl="1">
              <a:buFont typeface="Courier New" panose="02070309020205020404" pitchFamily="49" charset="0"/>
              <a:buChar char="o"/>
            </a:pPr>
            <a:r>
              <a:rPr lang="en-US" sz="1600" dirty="0" smtClean="0"/>
              <a:t>European plantation system in the Caribbean and the Americas destroyed indigenous economies and damaged the environment.</a:t>
            </a:r>
          </a:p>
          <a:p>
            <a:pPr lvl="1">
              <a:buFont typeface="Courier New" panose="02070309020205020404" pitchFamily="49" charset="0"/>
              <a:buChar char="o"/>
            </a:pPr>
            <a:r>
              <a:rPr lang="en-US" sz="1600" dirty="0" smtClean="0"/>
              <a:t>Slavery – both Native American and African (see below)</a:t>
            </a:r>
            <a:endParaRPr lang="en-US" sz="1600" dirty="0"/>
          </a:p>
        </p:txBody>
      </p:sp>
      <p:pic>
        <p:nvPicPr>
          <p:cNvPr id="7" name="Picture 2" descr="\\w-sch-staff-12\UserDesktops\hahecht\Desktop\6205458.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53000" y="2252622"/>
            <a:ext cx="4038600" cy="3221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888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a_whole_new_world_by_fantasist.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1"/>
            <a:ext cx="954040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Effects on Everyone Else</a:t>
            </a:r>
            <a:endParaRPr lang="en-US" dirty="0"/>
          </a:p>
        </p:txBody>
      </p:sp>
      <p:sp>
        <p:nvSpPr>
          <p:cNvPr id="3" name="Content Placeholder 2"/>
          <p:cNvSpPr>
            <a:spLocks noGrp="1"/>
          </p:cNvSpPr>
          <p:nvPr>
            <p:ph sz="half" idx="1"/>
          </p:nvPr>
        </p:nvSpPr>
        <p:spPr/>
        <p:txBody>
          <a:bodyPr>
            <a:noAutofit/>
          </a:bodyPr>
          <a:lstStyle/>
          <a:p>
            <a:pPr marL="0" indent="0">
              <a:buNone/>
            </a:pPr>
            <a:r>
              <a:rPr lang="en-US" sz="1800" b="1" dirty="0" smtClean="0"/>
              <a:t>Americas</a:t>
            </a:r>
          </a:p>
          <a:p>
            <a:r>
              <a:rPr lang="en-US" sz="1800" dirty="0" smtClean="0"/>
              <a:t>Disease</a:t>
            </a:r>
          </a:p>
          <a:p>
            <a:pPr lvl="1">
              <a:buFont typeface="Courier New" panose="02070309020205020404" pitchFamily="49" charset="0"/>
              <a:buChar char="o"/>
            </a:pPr>
            <a:r>
              <a:rPr lang="en-US" sz="1800" dirty="0" smtClean="0"/>
              <a:t>European diseases such as smallpox, typhus, and measles weakened the Native American societies conquered by Cortez and Pizarro.</a:t>
            </a:r>
          </a:p>
          <a:p>
            <a:pPr lvl="1">
              <a:buFont typeface="Courier New" panose="02070309020205020404" pitchFamily="49" charset="0"/>
              <a:buChar char="o"/>
            </a:pPr>
            <a:r>
              <a:rPr lang="en-US" sz="1800" dirty="0" smtClean="0"/>
              <a:t>Millions of Native Americans died.  Whole cultures that had lived and thrived for centuries were wiped out or broken up in a matter of relatively a few years.</a:t>
            </a:r>
          </a:p>
          <a:p>
            <a:pPr lvl="1">
              <a:buFont typeface="Courier New" panose="02070309020205020404" pitchFamily="49" charset="0"/>
              <a:buChar char="o"/>
            </a:pPr>
            <a:r>
              <a:rPr lang="en-US" sz="1800" dirty="0" smtClean="0"/>
              <a:t>Exact losses cannot be accurately determined, but many historians believe that the numbers were enormous</a:t>
            </a:r>
            <a:r>
              <a:rPr lang="en-US" sz="2200" dirty="0" smtClean="0"/>
              <a:t>.</a:t>
            </a:r>
            <a:endParaRPr lang="en-US" sz="2200" dirty="0"/>
          </a:p>
        </p:txBody>
      </p:sp>
      <p:pic>
        <p:nvPicPr>
          <p:cNvPr id="7" name="Picture 2" descr="\\w-sch-staff-12\UserDesktops\hahecht\Desktop\6253201_450_450_0_0_fit_6_ac92de7bf02f99050f2ac93f176d1ca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77874"/>
            <a:ext cx="4038600" cy="2970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838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TotalTime>
  <Words>866</Words>
  <Application>Microsoft Office PowerPoint</Application>
  <PresentationFormat>On-screen Show (4:3)</PresentationFormat>
  <Paragraphs>71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Courier New</vt:lpstr>
      <vt:lpstr>Office Theme</vt:lpstr>
      <vt:lpstr>Do Now: Grab today’s Agenda (3:5) from your Out Box.  Then, look at the maps below.  Compare and contrast.  Why do you think they are different?  Write your answer on your Agenda.</vt:lpstr>
      <vt:lpstr>Objective: A Whole New World</vt:lpstr>
      <vt:lpstr>A Whole New World</vt:lpstr>
      <vt:lpstr>Effects on Europe</vt:lpstr>
      <vt:lpstr>Effects on Europe</vt:lpstr>
      <vt:lpstr>Effects on Europe</vt:lpstr>
      <vt:lpstr>Effects on Everyone Else</vt:lpstr>
      <vt:lpstr>Effects on Everyone Else</vt:lpstr>
      <vt:lpstr>Effects on Everyone Else</vt:lpstr>
      <vt:lpstr>Effects on Everyone Else</vt:lpstr>
      <vt:lpstr>Effects on Everyone Else</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Grab Agenda 3:5 (Weebly or Out Box) Look at the maps below.  How are they similar?  How are they different?  What do you think accounts for these differences?</dc:title>
  <dc:creator>Hana A. Hecht (hahecht)</dc:creator>
  <cp:lastModifiedBy>Hana A. Hecht (hahecht)</cp:lastModifiedBy>
  <cp:revision>17</cp:revision>
  <dcterms:created xsi:type="dcterms:W3CDTF">2013-10-10T01:15:32Z</dcterms:created>
  <dcterms:modified xsi:type="dcterms:W3CDTF">2015-10-26T01:59:42Z</dcterms:modified>
</cp:coreProperties>
</file>