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2" r:id="rId4"/>
    <p:sldId id="280" r:id="rId5"/>
    <p:sldId id="261" r:id="rId6"/>
    <p:sldId id="263" r:id="rId7"/>
    <p:sldId id="264" r:id="rId8"/>
    <p:sldId id="265" r:id="rId9"/>
    <p:sldId id="266" r:id="rId10"/>
    <p:sldId id="281" r:id="rId11"/>
    <p:sldId id="282" r:id="rId12"/>
    <p:sldId id="283" r:id="rId13"/>
    <p:sldId id="267" r:id="rId14"/>
    <p:sldId id="284" r:id="rId15"/>
    <p:sldId id="268" r:id="rId16"/>
    <p:sldId id="269" r:id="rId17"/>
    <p:sldId id="270" r:id="rId18"/>
    <p:sldId id="271" r:id="rId19"/>
    <p:sldId id="272" r:id="rId20"/>
    <p:sldId id="285" r:id="rId21"/>
    <p:sldId id="273" r:id="rId22"/>
    <p:sldId id="274" r:id="rId23"/>
    <p:sldId id="275" r:id="rId24"/>
    <p:sldId id="286" r:id="rId25"/>
    <p:sldId id="287" r:id="rId26"/>
    <p:sldId id="288" r:id="rId27"/>
    <p:sldId id="289" r:id="rId28"/>
    <p:sldId id="290" r:id="rId29"/>
    <p:sldId id="291" r:id="rId30"/>
    <p:sldId id="292" r:id="rId31"/>
    <p:sldId id="276" r:id="rId32"/>
    <p:sldId id="277" r:id="rId33"/>
    <p:sldId id="278" r:id="rId34"/>
    <p:sldId id="294" r:id="rId35"/>
    <p:sldId id="295" r:id="rId36"/>
    <p:sldId id="296" r:id="rId37"/>
    <p:sldId id="256" r:id="rId38"/>
    <p:sldId id="257"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0DD5ED-DD97-4A17-824D-087800C71D0A}"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335928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DD5ED-DD97-4A17-824D-087800C71D0A}"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330316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DD5ED-DD97-4A17-824D-087800C71D0A}"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3790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DD5ED-DD97-4A17-824D-087800C71D0A}"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18817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0DD5ED-DD97-4A17-824D-087800C71D0A}"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189735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0DD5ED-DD97-4A17-824D-087800C71D0A}"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273068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0DD5ED-DD97-4A17-824D-087800C71D0A}"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34700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0DD5ED-DD97-4A17-824D-087800C71D0A}"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175271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DD5ED-DD97-4A17-824D-087800C71D0A}"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298055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DD5ED-DD97-4A17-824D-087800C71D0A}"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75791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DD5ED-DD97-4A17-824D-087800C71D0A}"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75F8-AC8E-40D8-9905-553760E94EE7}" type="slidenum">
              <a:rPr lang="en-US" smtClean="0"/>
              <a:t>‹#›</a:t>
            </a:fld>
            <a:endParaRPr lang="en-US"/>
          </a:p>
        </p:txBody>
      </p:sp>
    </p:spTree>
    <p:extLst>
      <p:ext uri="{BB962C8B-B14F-4D97-AF65-F5344CB8AC3E}">
        <p14:creationId xmlns:p14="http://schemas.microsoft.com/office/powerpoint/2010/main" val="419622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DD5ED-DD97-4A17-824D-087800C71D0A}" type="datetimeFigureOut">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875F8-AC8E-40D8-9905-553760E94EE7}" type="slidenum">
              <a:rPr lang="en-US" smtClean="0"/>
              <a:t>‹#›</a:t>
            </a:fld>
            <a:endParaRPr lang="en-US"/>
          </a:p>
        </p:txBody>
      </p:sp>
    </p:spTree>
    <p:extLst>
      <p:ext uri="{BB962C8B-B14F-4D97-AF65-F5344CB8AC3E}">
        <p14:creationId xmlns:p14="http://schemas.microsoft.com/office/powerpoint/2010/main" val="69870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HQPA5oNpfM4"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533400" y="2133600"/>
            <a:ext cx="8077200" cy="3505200"/>
          </a:xfrm>
        </p:spPr>
        <p:txBody>
          <a:bodyPr>
            <a:normAutofit/>
          </a:bodyPr>
          <a:lstStyle/>
          <a:p>
            <a:r>
              <a:rPr lang="en-US" dirty="0" smtClean="0">
                <a:solidFill>
                  <a:schemeClr val="tx1"/>
                </a:solidFill>
              </a:rPr>
              <a:t>Turn in your Sugar, Potato, or Horse ad.</a:t>
            </a:r>
          </a:p>
          <a:p>
            <a:r>
              <a:rPr lang="en-US" dirty="0" smtClean="0">
                <a:solidFill>
                  <a:schemeClr val="tx1"/>
                </a:solidFill>
              </a:rPr>
              <a:t>Grab today’s Agenda (3:8</a:t>
            </a:r>
            <a:r>
              <a:rPr lang="en-US" dirty="0" smtClean="0">
                <a:solidFill>
                  <a:schemeClr val="tx1"/>
                </a:solidFill>
              </a:rPr>
              <a:t>) from your Out Box.</a:t>
            </a:r>
            <a:endParaRPr lang="en-US" dirty="0" smtClean="0">
              <a:solidFill>
                <a:schemeClr val="tx1"/>
              </a:solidFill>
            </a:endParaRPr>
          </a:p>
          <a:p>
            <a:endParaRPr lang="en-US" dirty="0">
              <a:solidFill>
                <a:schemeClr val="tx1"/>
              </a:solidFill>
            </a:endParaRPr>
          </a:p>
          <a:p>
            <a:r>
              <a:rPr lang="en-US" dirty="0" smtClean="0">
                <a:solidFill>
                  <a:schemeClr val="tx1"/>
                </a:solidFill>
              </a:rPr>
              <a:t>Get onto </a:t>
            </a:r>
            <a:r>
              <a:rPr lang="en-US" dirty="0" err="1" smtClean="0">
                <a:solidFill>
                  <a:schemeClr val="tx1"/>
                </a:solidFill>
              </a:rPr>
              <a:t>Nearpod</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3441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Pattern</a:t>
            </a:r>
            <a:endParaRPr lang="en-US" sz="2000" b="1" dirty="0" smtClean="0"/>
          </a:p>
        </p:txBody>
      </p:sp>
      <p:pic>
        <p:nvPicPr>
          <p:cNvPr id="6" name="Picture 2" descr="C:\Users\hahecht\Desktop\TriangleTrade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558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Pattern</a:t>
            </a:r>
          </a:p>
          <a:p>
            <a:r>
              <a:rPr lang="en-US" sz="2000" dirty="0" smtClean="0">
                <a:solidFill>
                  <a:srgbClr val="0070C0"/>
                </a:solidFill>
              </a:rPr>
              <a:t>1</a:t>
            </a:r>
            <a:r>
              <a:rPr lang="en-US" sz="2000" baseline="30000" dirty="0" smtClean="0">
                <a:solidFill>
                  <a:srgbClr val="0070C0"/>
                </a:solidFill>
              </a:rPr>
              <a:t>st</a:t>
            </a:r>
            <a:r>
              <a:rPr lang="en-US" sz="2000" dirty="0" smtClean="0">
                <a:solidFill>
                  <a:srgbClr val="0070C0"/>
                </a:solidFill>
              </a:rPr>
              <a:t>: Merchants shipped cotton goods, weapons, and liquor to Africa in exchange for slaves and </a:t>
            </a:r>
            <a:r>
              <a:rPr lang="en-US" sz="2000" dirty="0" smtClean="0">
                <a:solidFill>
                  <a:srgbClr val="0070C0"/>
                </a:solidFill>
              </a:rPr>
              <a:t>gold.</a:t>
            </a:r>
          </a:p>
        </p:txBody>
      </p:sp>
      <p:pic>
        <p:nvPicPr>
          <p:cNvPr id="6" name="Picture 2" descr="C:\Users\hahecht\Desktop\TriangleTrade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Pattern</a:t>
            </a:r>
          </a:p>
          <a:p>
            <a:r>
              <a:rPr lang="en-US" sz="2000" dirty="0" smtClean="0">
                <a:solidFill>
                  <a:srgbClr val="0070C0"/>
                </a:solidFill>
              </a:rPr>
              <a:t>1</a:t>
            </a:r>
            <a:r>
              <a:rPr lang="en-US" sz="2000" baseline="30000" dirty="0" smtClean="0">
                <a:solidFill>
                  <a:srgbClr val="0070C0"/>
                </a:solidFill>
              </a:rPr>
              <a:t>st</a:t>
            </a:r>
            <a:r>
              <a:rPr lang="en-US" sz="2000" dirty="0" smtClean="0">
                <a:solidFill>
                  <a:srgbClr val="0070C0"/>
                </a:solidFill>
              </a:rPr>
              <a:t>: Merchants shipped cotton goods, weapons, and liquor to Africa in exchange for slaves and </a:t>
            </a:r>
            <a:r>
              <a:rPr lang="en-US" sz="2000" dirty="0" smtClean="0">
                <a:solidFill>
                  <a:srgbClr val="0070C0"/>
                </a:solidFill>
              </a:rPr>
              <a:t>gold.</a:t>
            </a:r>
          </a:p>
          <a:p>
            <a:r>
              <a:rPr lang="en-US" sz="2000" dirty="0" smtClean="0">
                <a:solidFill>
                  <a:srgbClr val="C00000"/>
                </a:solidFill>
              </a:rPr>
              <a:t>2</a:t>
            </a:r>
            <a:r>
              <a:rPr lang="en-US" sz="2000" baseline="30000" dirty="0" smtClean="0">
                <a:solidFill>
                  <a:srgbClr val="C00000"/>
                </a:solidFill>
              </a:rPr>
              <a:t>nd</a:t>
            </a:r>
            <a:r>
              <a:rPr lang="en-US" sz="2000" dirty="0" smtClean="0">
                <a:solidFill>
                  <a:srgbClr val="C00000"/>
                </a:solidFill>
              </a:rPr>
              <a:t>: The shipment of slaves across the Atlantic to the Americas.  Slaves sold for goods produced on plantations, such as sugar, tobacco, and raw cotton.</a:t>
            </a:r>
          </a:p>
        </p:txBody>
      </p:sp>
      <p:pic>
        <p:nvPicPr>
          <p:cNvPr id="6" name="Picture 2" descr="C:\Users\hahecht\Desktop\TriangleTrade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Pattern</a:t>
            </a:r>
          </a:p>
          <a:p>
            <a:r>
              <a:rPr lang="en-US" sz="2000" dirty="0" smtClean="0">
                <a:solidFill>
                  <a:srgbClr val="0070C0"/>
                </a:solidFill>
              </a:rPr>
              <a:t>1</a:t>
            </a:r>
            <a:r>
              <a:rPr lang="en-US" sz="2000" baseline="30000" dirty="0" smtClean="0">
                <a:solidFill>
                  <a:srgbClr val="0070C0"/>
                </a:solidFill>
              </a:rPr>
              <a:t>st</a:t>
            </a:r>
            <a:r>
              <a:rPr lang="en-US" sz="2000" dirty="0" smtClean="0">
                <a:solidFill>
                  <a:srgbClr val="0070C0"/>
                </a:solidFill>
              </a:rPr>
              <a:t>: Merchants shipped cotton goods, weapons, and liquor to Africa in exchange for slaves and </a:t>
            </a:r>
            <a:r>
              <a:rPr lang="en-US" sz="2000" dirty="0" smtClean="0">
                <a:solidFill>
                  <a:srgbClr val="0070C0"/>
                </a:solidFill>
              </a:rPr>
              <a:t>gold.</a:t>
            </a:r>
          </a:p>
          <a:p>
            <a:r>
              <a:rPr lang="en-US" sz="2000" dirty="0" smtClean="0">
                <a:solidFill>
                  <a:srgbClr val="C00000"/>
                </a:solidFill>
              </a:rPr>
              <a:t>2</a:t>
            </a:r>
            <a:r>
              <a:rPr lang="en-US" sz="2000" baseline="30000" dirty="0" smtClean="0">
                <a:solidFill>
                  <a:srgbClr val="C00000"/>
                </a:solidFill>
              </a:rPr>
              <a:t>nd</a:t>
            </a:r>
            <a:r>
              <a:rPr lang="en-US" sz="2000" dirty="0" smtClean="0">
                <a:solidFill>
                  <a:srgbClr val="C00000"/>
                </a:solidFill>
              </a:rPr>
              <a:t>: The shipment of slaves across the Atlantic to the Americas.  Slaves sold for goods produced on plantations, such as sugar, tobacco, and raw cotton.</a:t>
            </a:r>
          </a:p>
          <a:p>
            <a:r>
              <a:rPr lang="en-US" sz="2000" dirty="0" smtClean="0">
                <a:solidFill>
                  <a:srgbClr val="00B050"/>
                </a:solidFill>
              </a:rPr>
              <a:t>3</a:t>
            </a:r>
            <a:r>
              <a:rPr lang="en-US" sz="2000" baseline="30000" dirty="0" smtClean="0">
                <a:solidFill>
                  <a:srgbClr val="00B050"/>
                </a:solidFill>
              </a:rPr>
              <a:t>rd</a:t>
            </a:r>
            <a:r>
              <a:rPr lang="en-US" sz="2000" dirty="0" smtClean="0">
                <a:solidFill>
                  <a:srgbClr val="00B050"/>
                </a:solidFill>
              </a:rPr>
              <a:t>:  Merchants sent the products produced by the plantations to Europe.  Raw materials shipped to Europe were manufactured into finished goods to be sold in the colonies and Africa.</a:t>
            </a:r>
            <a:endParaRPr lang="en-US" sz="2000" dirty="0">
              <a:solidFill>
                <a:srgbClr val="00B050"/>
              </a:solidFill>
            </a:endParaRPr>
          </a:p>
        </p:txBody>
      </p:sp>
      <p:pic>
        <p:nvPicPr>
          <p:cNvPr id="6" name="Picture 2" descr="C:\Users\hahecht\Desktop\TriangleTrade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a:t>
            </a:r>
            <a:r>
              <a:rPr lang="en-US" sz="2000" b="1" dirty="0" smtClean="0"/>
              <a:t>Passage</a:t>
            </a:r>
            <a:endParaRPr lang="en-US" sz="2000" b="1" dirty="0" smtClean="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29594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Passage</a:t>
            </a:r>
          </a:p>
          <a:p>
            <a:r>
              <a:rPr lang="en-US" sz="2000" dirty="0" smtClean="0"/>
              <a:t>The slave journey across the Atlantic from Africa to the Americas was known as the Middle Passage.</a:t>
            </a:r>
          </a:p>
        </p:txBody>
      </p:sp>
      <p:pic>
        <p:nvPicPr>
          <p:cNvPr id="7" name="Picture 2" descr="\\w-sch-staff-12\UserDesktops\hahecht\Desktop\1bark0130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2123281"/>
            <a:ext cx="3048000" cy="3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Passage</a:t>
            </a:r>
          </a:p>
          <a:p>
            <a:r>
              <a:rPr lang="en-US" sz="2000" dirty="0" smtClean="0"/>
              <a:t>The slave journey across the Atlantic from Africa to the Americas was known as the Middle Passage.</a:t>
            </a:r>
          </a:p>
          <a:p>
            <a:r>
              <a:rPr lang="en-US" sz="2000" dirty="0" smtClean="0"/>
              <a:t>The Middle Passage was brutal and degrading.</a:t>
            </a:r>
          </a:p>
        </p:txBody>
      </p:sp>
      <p:pic>
        <p:nvPicPr>
          <p:cNvPr id="7" name="Picture 2" descr="\\w-sch-staff-12\UserDesktops\hahecht\Desktop\middle_pass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64230" y="2438400"/>
            <a:ext cx="435989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6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Passage</a:t>
            </a:r>
          </a:p>
          <a:p>
            <a:r>
              <a:rPr lang="en-US" sz="2000" dirty="0" smtClean="0"/>
              <a:t>The slave journey across the Atlantic from Africa to the Americas was known as the Middle Passage.</a:t>
            </a:r>
          </a:p>
          <a:p>
            <a:r>
              <a:rPr lang="en-US" sz="2000" dirty="0" smtClean="0"/>
              <a:t>The Middle Passage was brutal and degrading.</a:t>
            </a:r>
          </a:p>
          <a:p>
            <a:r>
              <a:rPr lang="en-US" sz="2000" dirty="0" smtClean="0"/>
              <a:t>Traders chained the slaves in the crowded hold of the ship.  This stopped slaves from jumping overboard or causing trouble aboard the ship.</a:t>
            </a:r>
          </a:p>
        </p:txBody>
      </p:sp>
      <p:pic>
        <p:nvPicPr>
          <p:cNvPr id="7" name="Picture 2" descr="\\w-sch-staff-12\UserDesktops\hahecht\Desktop\passage-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344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6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Passage</a:t>
            </a:r>
          </a:p>
          <a:p>
            <a:r>
              <a:rPr lang="en-US" sz="2000" dirty="0" smtClean="0"/>
              <a:t>The slave journey across the Atlantic from Africa to the Americas was known as the Middle Passage.</a:t>
            </a:r>
          </a:p>
          <a:p>
            <a:r>
              <a:rPr lang="en-US" sz="2000" dirty="0" smtClean="0"/>
              <a:t>The Middle Passage was brutal and degrading.</a:t>
            </a:r>
          </a:p>
          <a:p>
            <a:r>
              <a:rPr lang="en-US" sz="2000" dirty="0" smtClean="0"/>
              <a:t>Traders chained the slaves in the crowded hold of the ship.  This stopped slaves from jumping overboard or causing trouble aboard the ship.</a:t>
            </a:r>
          </a:p>
          <a:p>
            <a:r>
              <a:rPr lang="en-US" sz="2000" dirty="0" smtClean="0"/>
              <a:t>Slaves had little food or water and no sanitary facilities.</a:t>
            </a:r>
          </a:p>
        </p:txBody>
      </p:sp>
      <p:pic>
        <p:nvPicPr>
          <p:cNvPr id="7" name="Picture 2" descr="\\w-sch-staff-12\UserDesktops\hahecht\Desktop\iaap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99100"/>
            <a:ext cx="4038600" cy="252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60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Autofit/>
          </a:bodyPr>
          <a:lstStyle/>
          <a:p>
            <a:pPr marL="0" indent="0">
              <a:buNone/>
            </a:pPr>
            <a:r>
              <a:rPr lang="en-US" sz="2000" b="1" dirty="0" smtClean="0"/>
              <a:t>Middle Passage</a:t>
            </a:r>
          </a:p>
          <a:p>
            <a:r>
              <a:rPr lang="en-US" sz="2000" dirty="0" smtClean="0"/>
              <a:t>The slave journey across the Atlantic from Africa to the Americas was known as the Middle Passage.</a:t>
            </a:r>
          </a:p>
          <a:p>
            <a:r>
              <a:rPr lang="en-US" sz="2000" dirty="0" smtClean="0"/>
              <a:t>The Middle Passage was brutal and degrading.</a:t>
            </a:r>
          </a:p>
          <a:p>
            <a:r>
              <a:rPr lang="en-US" sz="2000" dirty="0" smtClean="0"/>
              <a:t>Traders chained the slaves in the crowded hold of the ship.  This stopped slaves from jumping overboard or causing trouble aboard the ship.</a:t>
            </a:r>
          </a:p>
          <a:p>
            <a:r>
              <a:rPr lang="en-US" sz="2000" dirty="0" smtClean="0"/>
              <a:t>Slaves had little food or water and no sanitary facilities.</a:t>
            </a:r>
          </a:p>
          <a:p>
            <a:r>
              <a:rPr lang="en-US" sz="2000" dirty="0" smtClean="0"/>
              <a:t>Many died before reaching their destination.</a:t>
            </a:r>
            <a:endParaRPr lang="en-US" sz="2000" dirty="0"/>
          </a:p>
        </p:txBody>
      </p:sp>
      <p:pic>
        <p:nvPicPr>
          <p:cNvPr id="7" name="Picture 2" descr="\\w-sch-staff-12\UserDesktops\hahecht\Desktop\Africans Rescued from a Slave Ship, East Africa, 1869_jpg.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19382"/>
            <a:ext cx="4038600" cy="28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60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772400" cy="1470025"/>
          </a:xfrm>
        </p:spPr>
        <p:txBody>
          <a:bodyPr/>
          <a:lstStyle/>
          <a:p>
            <a:r>
              <a:rPr lang="en-US" dirty="0" smtClean="0"/>
              <a:t>Objective:</a:t>
            </a:r>
            <a:br>
              <a:rPr lang="en-US" dirty="0" smtClean="0"/>
            </a:br>
            <a:r>
              <a:rPr lang="en-US" b="1" dirty="0" smtClean="0"/>
              <a:t>The Columbian Exchange</a:t>
            </a:r>
            <a:endParaRPr lang="en-US" dirty="0"/>
          </a:p>
        </p:txBody>
      </p:sp>
      <p:sp>
        <p:nvSpPr>
          <p:cNvPr id="3" name="Subtitle 2"/>
          <p:cNvSpPr>
            <a:spLocks noGrp="1"/>
          </p:cNvSpPr>
          <p:nvPr>
            <p:ph type="subTitle" idx="1"/>
          </p:nvPr>
        </p:nvSpPr>
        <p:spPr>
          <a:xfrm>
            <a:off x="762000" y="2362200"/>
            <a:ext cx="7620000" cy="3276600"/>
          </a:xfrm>
        </p:spPr>
        <p:txBody>
          <a:bodyPr>
            <a:normAutofit lnSpcReduction="10000"/>
          </a:bodyPr>
          <a:lstStyle/>
          <a:p>
            <a:r>
              <a:rPr lang="en-US" b="1" dirty="0" smtClean="0">
                <a:solidFill>
                  <a:schemeClr val="tx1"/>
                </a:solidFill>
              </a:rPr>
              <a:t>WHII.4d and f</a:t>
            </a:r>
          </a:p>
          <a:p>
            <a:r>
              <a:rPr lang="en-US" dirty="0" smtClean="0">
                <a:solidFill>
                  <a:schemeClr val="tx1"/>
                </a:solidFill>
              </a:rPr>
              <a:t>TSWDK of the impact of the European Age of Discovery and expansion into the Americas, Africa, and Asia by describing the Columbian Exchange, including its impact on native populations and by mapping and explaining the Triangular Trade.</a:t>
            </a:r>
            <a:endParaRPr lang="en-US" dirty="0">
              <a:solidFill>
                <a:schemeClr val="tx1"/>
              </a:solidFill>
            </a:endParaRPr>
          </a:p>
        </p:txBody>
      </p:sp>
    </p:spTree>
    <p:extLst>
      <p:ext uri="{BB962C8B-B14F-4D97-AF65-F5344CB8AC3E}">
        <p14:creationId xmlns:p14="http://schemas.microsoft.com/office/powerpoint/2010/main" val="1426094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Columbian Exchange</a:t>
            </a:r>
            <a:endParaRPr lang="en-US" dirty="0"/>
          </a:p>
        </p:txBody>
      </p:sp>
      <p:sp>
        <p:nvSpPr>
          <p:cNvPr id="3" name="Content Placeholder 2"/>
          <p:cNvSpPr>
            <a:spLocks noGrp="1"/>
          </p:cNvSpPr>
          <p:nvPr>
            <p:ph sz="half" idx="1"/>
          </p:nvPr>
        </p:nvSpPr>
        <p:spPr/>
        <p:txBody>
          <a:bodyPr>
            <a:noAutofit/>
          </a:bodyPr>
          <a:lstStyle/>
          <a:p>
            <a:pPr marL="0" indent="0">
              <a:buNone/>
            </a:pPr>
            <a:r>
              <a:rPr lang="en-US" sz="2400" b="1" dirty="0" smtClean="0"/>
              <a:t>Definition</a:t>
            </a:r>
            <a:endParaRPr lang="en-US" sz="2400" b="1" dirty="0" smtClean="0"/>
          </a:p>
        </p:txBody>
      </p:sp>
      <p:pic>
        <p:nvPicPr>
          <p:cNvPr id="7" name="Picture 2" descr="\\w-sch-staff-12\UserDesktops\hahecht\Desktop\screenshot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6109"/>
            <a:ext cx="4038600" cy="30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Columbian Exchange</a:t>
            </a:r>
            <a:endParaRPr lang="en-US" dirty="0"/>
          </a:p>
        </p:txBody>
      </p:sp>
      <p:sp>
        <p:nvSpPr>
          <p:cNvPr id="3" name="Content Placeholder 2"/>
          <p:cNvSpPr>
            <a:spLocks noGrp="1"/>
          </p:cNvSpPr>
          <p:nvPr>
            <p:ph sz="half" idx="1"/>
          </p:nvPr>
        </p:nvSpPr>
        <p:spPr/>
        <p:txBody>
          <a:bodyPr>
            <a:noAutofit/>
          </a:bodyPr>
          <a:lstStyle/>
          <a:p>
            <a:pPr marL="0" indent="0">
              <a:buNone/>
            </a:pPr>
            <a:r>
              <a:rPr lang="en-US" sz="2400" b="1" dirty="0" smtClean="0"/>
              <a:t>Definition</a:t>
            </a:r>
          </a:p>
          <a:p>
            <a:r>
              <a:rPr lang="en-US" sz="2400" dirty="0" smtClean="0"/>
              <a:t>An exchange of goods, plants, animals, and diseases that followed Columbus’ initial connection between Europe and the Americas.</a:t>
            </a:r>
          </a:p>
        </p:txBody>
      </p:sp>
      <p:pic>
        <p:nvPicPr>
          <p:cNvPr id="7" name="Picture 2" descr="\\w-sch-staff-12\UserDesktops\hahecht\Desktop\screenshot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6109"/>
            <a:ext cx="4038600" cy="30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Columbian Exchange</a:t>
            </a:r>
            <a:endParaRPr lang="en-US" dirty="0"/>
          </a:p>
        </p:txBody>
      </p:sp>
      <p:sp>
        <p:nvSpPr>
          <p:cNvPr id="3" name="Content Placeholder 2"/>
          <p:cNvSpPr>
            <a:spLocks noGrp="1"/>
          </p:cNvSpPr>
          <p:nvPr>
            <p:ph sz="half" idx="1"/>
          </p:nvPr>
        </p:nvSpPr>
        <p:spPr/>
        <p:txBody>
          <a:bodyPr>
            <a:noAutofit/>
          </a:bodyPr>
          <a:lstStyle/>
          <a:p>
            <a:pPr marL="0" indent="0">
              <a:buNone/>
            </a:pPr>
            <a:r>
              <a:rPr lang="en-US" sz="2400" b="1" dirty="0" smtClean="0"/>
              <a:t>Definition</a:t>
            </a:r>
          </a:p>
          <a:p>
            <a:r>
              <a:rPr lang="en-US" sz="2400" dirty="0" smtClean="0"/>
              <a:t>An exchange of goods, plants, animals, and diseases that followed Columbus’ initial connection between Europe and the Americas.</a:t>
            </a:r>
          </a:p>
          <a:p>
            <a:r>
              <a:rPr lang="en-US" sz="2400" dirty="0" smtClean="0"/>
              <a:t>The discovery of the Americas by Europeans resulted in the exchange of products and resources between the Eastern and Western Hemisphere.</a:t>
            </a:r>
            <a:endParaRPr lang="en-US" sz="2400" dirty="0"/>
          </a:p>
        </p:txBody>
      </p:sp>
      <p:pic>
        <p:nvPicPr>
          <p:cNvPr id="7" name="Picture 2" descr="\\w-sch-staff-12\UserDesktops\hahecht\Desktop\screenshot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6109"/>
            <a:ext cx="4038600" cy="303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75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endParaRPr lang="en-US" sz="2400" b="1" u="sng" dirty="0" smtClean="0"/>
          </a:p>
        </p:txBody>
      </p:sp>
      <p:sp>
        <p:nvSpPr>
          <p:cNvPr id="4" name="Content Placeholder 3"/>
          <p:cNvSpPr>
            <a:spLocks noGrp="1"/>
          </p:cNvSpPr>
          <p:nvPr>
            <p:ph sz="half" idx="2"/>
          </p:nvPr>
        </p:nvSpPr>
        <p:spPr/>
        <p:txBody>
          <a:bodyPr>
            <a:normAutofit/>
          </a:bodyPr>
          <a:lstStyle/>
          <a:p>
            <a:pPr marL="0" indent="0" algn="ctr">
              <a:buNone/>
            </a:pPr>
            <a:endParaRPr lang="en-US" sz="2400" b="1" u="sng" dirty="0" smtClean="0"/>
          </a:p>
        </p:txBody>
      </p:sp>
    </p:spTree>
    <p:extLst>
      <p:ext uri="{BB962C8B-B14F-4D97-AF65-F5344CB8AC3E}">
        <p14:creationId xmlns:p14="http://schemas.microsoft.com/office/powerpoint/2010/main" val="35025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r>
              <a:rPr lang="en-US" sz="2400" b="1" u="sng" dirty="0" smtClean="0"/>
              <a:t>)</a:t>
            </a:r>
            <a:endParaRPr lang="en-US" sz="2400" b="1" u="sng" dirty="0" smtClean="0"/>
          </a:p>
        </p:txBody>
      </p:sp>
      <p:sp>
        <p:nvSpPr>
          <p:cNvPr id="4" name="Content Placeholder 3"/>
          <p:cNvSpPr>
            <a:spLocks noGrp="1"/>
          </p:cNvSpPr>
          <p:nvPr>
            <p:ph sz="half" idx="2"/>
          </p:nvPr>
        </p:nvSpPr>
        <p:spPr/>
        <p:txBody>
          <a:bodyPr>
            <a:normAutofit/>
          </a:bodyPr>
          <a:lstStyle/>
          <a:p>
            <a:pPr marL="0" indent="0" algn="ctr">
              <a:buNone/>
            </a:pPr>
            <a:endParaRPr lang="en-US" sz="2400" dirty="0"/>
          </a:p>
        </p:txBody>
      </p:sp>
    </p:spTree>
    <p:extLst>
      <p:ext uri="{BB962C8B-B14F-4D97-AF65-F5344CB8AC3E}">
        <p14:creationId xmlns:p14="http://schemas.microsoft.com/office/powerpoint/2010/main" val="42860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r>
              <a:rPr lang="en-US" sz="2400" b="1" u="sng" dirty="0" smtClean="0"/>
              <a:t>)</a:t>
            </a:r>
            <a:endParaRPr lang="en-US" sz="2400" b="1" u="sng" dirty="0" smtClean="0"/>
          </a:p>
        </p:txBody>
      </p:sp>
      <p:sp>
        <p:nvSpPr>
          <p:cNvPr id="4" name="Content Placeholder 3"/>
          <p:cNvSpPr>
            <a:spLocks noGrp="1"/>
          </p:cNvSpPr>
          <p:nvPr>
            <p:ph sz="half" idx="2"/>
          </p:nvPr>
        </p:nvSpPr>
        <p:spPr/>
        <p:txBody>
          <a:bodyPr>
            <a:normAutofit/>
          </a:bodyPr>
          <a:lstStyle/>
          <a:p>
            <a:pPr marL="0" indent="0" algn="ctr">
              <a:buNone/>
            </a:pPr>
            <a:r>
              <a:rPr lang="en-US" sz="2400" b="1" u="sng" dirty="0" smtClean="0"/>
              <a:t>From Eastern Hemisphere (Europe) to Western Hemisphere (Americas</a:t>
            </a:r>
            <a:r>
              <a:rPr lang="en-US" sz="2400" b="1" u="sng" dirty="0" smtClean="0"/>
              <a:t>)</a:t>
            </a:r>
            <a:endParaRPr lang="en-US" sz="2400" b="1" u="sng" dirty="0" smtClean="0"/>
          </a:p>
        </p:txBody>
      </p:sp>
    </p:spTree>
    <p:extLst>
      <p:ext uri="{BB962C8B-B14F-4D97-AF65-F5344CB8AC3E}">
        <p14:creationId xmlns:p14="http://schemas.microsoft.com/office/powerpoint/2010/main" val="11196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p>
          <a:p>
            <a:r>
              <a:rPr lang="en-US" sz="2400" dirty="0" smtClean="0"/>
              <a:t>Agricultural products, such as corn, potatoes, and tobacco</a:t>
            </a:r>
            <a:r>
              <a:rPr lang="en-US" sz="2400" dirty="0" smtClean="0"/>
              <a:t>.</a:t>
            </a:r>
            <a:endParaRPr lang="en-US" sz="2400" dirty="0" smtClean="0"/>
          </a:p>
        </p:txBody>
      </p:sp>
      <p:sp>
        <p:nvSpPr>
          <p:cNvPr id="4" name="Content Placeholder 3"/>
          <p:cNvSpPr>
            <a:spLocks noGrp="1"/>
          </p:cNvSpPr>
          <p:nvPr>
            <p:ph sz="half" idx="2"/>
          </p:nvPr>
        </p:nvSpPr>
        <p:spPr/>
        <p:txBody>
          <a:bodyPr>
            <a:normAutofit/>
          </a:bodyPr>
          <a:lstStyle/>
          <a:p>
            <a:pPr marL="0" indent="0" algn="ctr">
              <a:buNone/>
            </a:pPr>
            <a:r>
              <a:rPr lang="en-US" sz="2400" b="1" u="sng" dirty="0" smtClean="0"/>
              <a:t>From Eastern Hemisphere (Europe) to Western Hemisphere (Americas</a:t>
            </a:r>
            <a:r>
              <a:rPr lang="en-US" sz="2400" b="1" u="sng" dirty="0" smtClean="0"/>
              <a:t>)</a:t>
            </a:r>
            <a:endParaRPr lang="en-US" sz="2400" b="1" u="sng" dirty="0" smtClean="0"/>
          </a:p>
        </p:txBody>
      </p:sp>
    </p:spTree>
    <p:extLst>
      <p:ext uri="{BB962C8B-B14F-4D97-AF65-F5344CB8AC3E}">
        <p14:creationId xmlns:p14="http://schemas.microsoft.com/office/powerpoint/2010/main" val="35801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p>
          <a:p>
            <a:r>
              <a:rPr lang="en-US" sz="2400" dirty="0" smtClean="0"/>
              <a:t>Agricultural products, such as corn, potatoes, and tobacco.</a:t>
            </a:r>
          </a:p>
          <a:p>
            <a:r>
              <a:rPr lang="en-US" sz="2400" dirty="0" smtClean="0"/>
              <a:t>Changed European lifestyle.</a:t>
            </a:r>
            <a:endParaRPr lang="en-US" sz="2400" dirty="0"/>
          </a:p>
        </p:txBody>
      </p:sp>
      <p:sp>
        <p:nvSpPr>
          <p:cNvPr id="4" name="Content Placeholder 3"/>
          <p:cNvSpPr>
            <a:spLocks noGrp="1"/>
          </p:cNvSpPr>
          <p:nvPr>
            <p:ph sz="half" idx="2"/>
          </p:nvPr>
        </p:nvSpPr>
        <p:spPr/>
        <p:txBody>
          <a:bodyPr>
            <a:normAutofit/>
          </a:bodyPr>
          <a:lstStyle/>
          <a:p>
            <a:pPr marL="0" indent="0" algn="ctr">
              <a:buNone/>
            </a:pPr>
            <a:r>
              <a:rPr lang="en-US" sz="2400" b="1" u="sng" dirty="0" smtClean="0"/>
              <a:t>From Eastern Hemisphere (Europe) to Western Hemisphere (Americas</a:t>
            </a:r>
            <a:r>
              <a:rPr lang="en-US" sz="2400" b="1" u="sng" dirty="0" smtClean="0"/>
              <a:t>)</a:t>
            </a:r>
            <a:endParaRPr lang="en-US" sz="2400" b="1" u="sng" dirty="0" smtClean="0"/>
          </a:p>
        </p:txBody>
      </p:sp>
    </p:spTree>
    <p:extLst>
      <p:ext uri="{BB962C8B-B14F-4D97-AF65-F5344CB8AC3E}">
        <p14:creationId xmlns:p14="http://schemas.microsoft.com/office/powerpoint/2010/main" val="14073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p>
          <a:p>
            <a:r>
              <a:rPr lang="en-US" sz="2400" dirty="0" smtClean="0"/>
              <a:t>Agricultural products, such as corn, potatoes, and tobacco.</a:t>
            </a:r>
          </a:p>
          <a:p>
            <a:r>
              <a:rPr lang="en-US" sz="2400" dirty="0" smtClean="0"/>
              <a:t>Changed European lifestyle.</a:t>
            </a:r>
            <a:endParaRPr lang="en-US" sz="2400" dirty="0"/>
          </a:p>
        </p:txBody>
      </p:sp>
      <p:sp>
        <p:nvSpPr>
          <p:cNvPr id="4" name="Content Placeholder 3"/>
          <p:cNvSpPr>
            <a:spLocks noGrp="1"/>
          </p:cNvSpPr>
          <p:nvPr>
            <p:ph sz="half" idx="2"/>
          </p:nvPr>
        </p:nvSpPr>
        <p:spPr/>
        <p:txBody>
          <a:bodyPr>
            <a:normAutofit/>
          </a:bodyPr>
          <a:lstStyle/>
          <a:p>
            <a:pPr marL="0" indent="0" algn="ctr">
              <a:buNone/>
            </a:pPr>
            <a:r>
              <a:rPr lang="en-US" sz="2400" b="1" u="sng" dirty="0" smtClean="0"/>
              <a:t>From Eastern Hemisphere (Europe) to Western Hemisphere (Americas)</a:t>
            </a:r>
          </a:p>
          <a:p>
            <a:r>
              <a:rPr lang="en-US" sz="2400" dirty="0" smtClean="0"/>
              <a:t>Horses, cattle, and diseases (smallpox</a:t>
            </a:r>
            <a:r>
              <a:rPr lang="en-US" sz="2400" dirty="0" smtClean="0"/>
              <a:t>)</a:t>
            </a:r>
            <a:endParaRPr lang="en-US" sz="2400" dirty="0" smtClean="0"/>
          </a:p>
        </p:txBody>
      </p:sp>
    </p:spTree>
    <p:extLst>
      <p:ext uri="{BB962C8B-B14F-4D97-AF65-F5344CB8AC3E}">
        <p14:creationId xmlns:p14="http://schemas.microsoft.com/office/powerpoint/2010/main" val="20053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Columbian Exchange</a:t>
            </a:r>
            <a:br>
              <a:rPr lang="en-US" dirty="0" smtClean="0"/>
            </a:br>
            <a:r>
              <a:rPr lang="en-US" dirty="0" smtClean="0"/>
              <a:t>Pattern</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sz="2400" b="1" u="sng" dirty="0" smtClean="0"/>
              <a:t>From Western Hemisphere (Americas) to Eastern Hemisphere (Europe)</a:t>
            </a:r>
          </a:p>
          <a:p>
            <a:r>
              <a:rPr lang="en-US" sz="2400" dirty="0" smtClean="0"/>
              <a:t>Agricultural products, such as corn, potatoes, and tobacco.</a:t>
            </a:r>
          </a:p>
          <a:p>
            <a:r>
              <a:rPr lang="en-US" sz="2400" dirty="0" smtClean="0"/>
              <a:t>Changed European lifestyle.</a:t>
            </a:r>
            <a:endParaRPr lang="en-US" sz="2400" dirty="0"/>
          </a:p>
        </p:txBody>
      </p:sp>
      <p:sp>
        <p:nvSpPr>
          <p:cNvPr id="4" name="Content Placeholder 3"/>
          <p:cNvSpPr>
            <a:spLocks noGrp="1"/>
          </p:cNvSpPr>
          <p:nvPr>
            <p:ph sz="half" idx="2"/>
          </p:nvPr>
        </p:nvSpPr>
        <p:spPr/>
        <p:txBody>
          <a:bodyPr>
            <a:normAutofit/>
          </a:bodyPr>
          <a:lstStyle/>
          <a:p>
            <a:pPr marL="0" indent="0" algn="ctr">
              <a:buNone/>
            </a:pPr>
            <a:r>
              <a:rPr lang="en-US" sz="2400" b="1" u="sng" dirty="0" smtClean="0"/>
              <a:t>From Eastern Hemisphere (Europe) to Western Hemisphere (Americas)</a:t>
            </a:r>
          </a:p>
          <a:p>
            <a:r>
              <a:rPr lang="en-US" sz="2400" dirty="0" smtClean="0"/>
              <a:t>Horses, cattle, and diseases (smallpox)</a:t>
            </a:r>
          </a:p>
          <a:p>
            <a:r>
              <a:rPr lang="en-US" sz="2400" dirty="0" smtClean="0"/>
              <a:t>Changed the lifestyle of American Indians</a:t>
            </a:r>
            <a:endParaRPr lang="en-US" sz="2400" dirty="0"/>
          </a:p>
        </p:txBody>
      </p:sp>
    </p:spTree>
    <p:extLst>
      <p:ext uri="{BB962C8B-B14F-4D97-AF65-F5344CB8AC3E}">
        <p14:creationId xmlns:p14="http://schemas.microsoft.com/office/powerpoint/2010/main" val="36788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Columbian Exchange</a:t>
            </a:r>
            <a:endParaRPr lang="en-US" dirty="0"/>
          </a:p>
        </p:txBody>
      </p:sp>
      <p:sp>
        <p:nvSpPr>
          <p:cNvPr id="3" name="Content Placeholder 2"/>
          <p:cNvSpPr>
            <a:spLocks noGrp="1"/>
          </p:cNvSpPr>
          <p:nvPr>
            <p:ph idx="1"/>
          </p:nvPr>
        </p:nvSpPr>
        <p:spPr/>
        <p:txBody>
          <a:bodyPr/>
          <a:lstStyle/>
          <a:p>
            <a:r>
              <a:rPr lang="en-US" dirty="0" smtClean="0"/>
              <a:t>Triangular Trade</a:t>
            </a:r>
          </a:p>
          <a:p>
            <a:r>
              <a:rPr lang="en-US" dirty="0" smtClean="0"/>
              <a:t>Columbian Exchange</a:t>
            </a:r>
            <a:endParaRPr lang="en-US" dirty="0"/>
          </a:p>
        </p:txBody>
      </p:sp>
    </p:spTree>
    <p:extLst>
      <p:ext uri="{BB962C8B-B14F-4D97-AF65-F5344CB8AC3E}">
        <p14:creationId xmlns:p14="http://schemas.microsoft.com/office/powerpoint/2010/main" val="354453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Columbian Exchange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Impact</a:t>
            </a:r>
            <a:endParaRPr lang="en-US" sz="2400" b="1" dirty="0" smtClean="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989894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Columbian Exchange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Impact</a:t>
            </a:r>
          </a:p>
          <a:p>
            <a:r>
              <a:rPr lang="en-US" sz="2400" dirty="0" smtClean="0"/>
              <a:t>Shortage of labor to grow cash crops led to the use of African slaves.</a:t>
            </a:r>
          </a:p>
        </p:txBody>
      </p:sp>
      <p:pic>
        <p:nvPicPr>
          <p:cNvPr id="7" name="Picture 2" descr="\\w-sch-staff-12\UserDesktops\hahecht\Desktop\news of emancipat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97905" y="2819400"/>
            <a:ext cx="378135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10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Columbian Exchange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Impact</a:t>
            </a:r>
          </a:p>
          <a:p>
            <a:r>
              <a:rPr lang="en-US" sz="2400" dirty="0" smtClean="0"/>
              <a:t>Shortage of labor to grow cash crops led to the use of African slaves.</a:t>
            </a:r>
          </a:p>
          <a:p>
            <a:r>
              <a:rPr lang="en-US" sz="2400" dirty="0" smtClean="0"/>
              <a:t>Slavery was based on race.</a:t>
            </a:r>
          </a:p>
        </p:txBody>
      </p:sp>
      <p:pic>
        <p:nvPicPr>
          <p:cNvPr id="7" name="Picture 2" descr="\\w-sch-staff-12\UserDesktops\hahecht\Desktop\Slave_dance_to_banjo,_1780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24521"/>
            <a:ext cx="4038600" cy="267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9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Columbian Exchange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Impact</a:t>
            </a:r>
          </a:p>
          <a:p>
            <a:r>
              <a:rPr lang="en-US" sz="2400" dirty="0" smtClean="0"/>
              <a:t>Shortage of labor to grow cash crops led to the use of African slaves.</a:t>
            </a:r>
          </a:p>
          <a:p>
            <a:r>
              <a:rPr lang="en-US" sz="2400" dirty="0" smtClean="0"/>
              <a:t>Slavery was based on race.</a:t>
            </a:r>
          </a:p>
          <a:p>
            <a:r>
              <a:rPr lang="en-US" sz="2400" dirty="0" smtClean="0"/>
              <a:t>European plantation system in the Caribbean and the Americas destroyed indigenous economies and damaged the environment.</a:t>
            </a:r>
            <a:endParaRPr lang="en-US" sz="2400" dirty="0"/>
          </a:p>
        </p:txBody>
      </p:sp>
      <p:pic>
        <p:nvPicPr>
          <p:cNvPr id="7" name="Picture 2" descr="\\w-sch-staff-12\UserDesktops\hahecht\Desktop\slavery-in-americ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88463"/>
            <a:ext cx="4038600" cy="234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9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The European nations established a trade pattern known as the Triangular Trade which connected Europe, Africa, and the Americas</a:t>
            </a:r>
            <a:r>
              <a:rPr lang="en-US" sz="2800" dirty="0" smtClean="0"/>
              <a:t>.</a:t>
            </a:r>
            <a:endParaRPr lang="en-US" sz="2800" dirty="0" smtClean="0"/>
          </a:p>
        </p:txBody>
      </p:sp>
    </p:spTree>
    <p:extLst>
      <p:ext uri="{BB962C8B-B14F-4D97-AF65-F5344CB8AC3E}">
        <p14:creationId xmlns:p14="http://schemas.microsoft.com/office/powerpoint/2010/main" val="325219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The European nations established a trade pattern known as the Triangular Trade which connected Europe, Africa, and the Americas.</a:t>
            </a:r>
          </a:p>
          <a:p>
            <a:r>
              <a:rPr lang="en-US" sz="2800" dirty="0" smtClean="0"/>
              <a:t>The discovery of the Americas by Europeans resulted in an exchange of products and resources between the Eastern and Western Hemisphere.</a:t>
            </a:r>
          </a:p>
          <a:p>
            <a:pPr marL="0" indent="0">
              <a:buNone/>
            </a:pPr>
            <a:endParaRPr lang="en-US" sz="2800" dirty="0"/>
          </a:p>
        </p:txBody>
      </p:sp>
    </p:spTree>
    <p:extLst>
      <p:ext uri="{BB962C8B-B14F-4D97-AF65-F5344CB8AC3E}">
        <p14:creationId xmlns:p14="http://schemas.microsoft.com/office/powerpoint/2010/main" val="33778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smtClean="0"/>
              <a:t>The European nations established a trade pattern known as the Triangular Trade which connected Europe, Africa, and the Americas.</a:t>
            </a:r>
          </a:p>
          <a:p>
            <a:r>
              <a:rPr lang="en-US" sz="2800" dirty="0" smtClean="0"/>
              <a:t>The discovery of the Americas by Europeans resulted in an exchange of products and resources between the Eastern and Western Hemisphere.</a:t>
            </a:r>
          </a:p>
          <a:p>
            <a:pPr marL="0" indent="0">
              <a:buNone/>
            </a:pPr>
            <a:endParaRPr lang="en-US" sz="2800" dirty="0"/>
          </a:p>
          <a:p>
            <a:pPr marL="0" indent="0">
              <a:buNone/>
            </a:pPr>
            <a:r>
              <a:rPr lang="en-US" sz="2800" dirty="0" smtClean="0">
                <a:hlinkClick r:id="rId3"/>
              </a:rPr>
              <a:t>Crash Course:  The Columbian Exchange</a:t>
            </a:r>
            <a:endParaRPr lang="en-US" sz="2800" dirty="0"/>
          </a:p>
        </p:txBody>
      </p:sp>
    </p:spTree>
    <p:extLst>
      <p:ext uri="{BB962C8B-B14F-4D97-AF65-F5344CB8AC3E}">
        <p14:creationId xmlns:p14="http://schemas.microsoft.com/office/powerpoint/2010/main" val="42569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1780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4614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05967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endParaRPr lang="en-US" sz="2400" b="1" dirty="0" smtClean="0"/>
          </a:p>
        </p:txBody>
      </p:sp>
      <p:pic>
        <p:nvPicPr>
          <p:cNvPr id="7" name="Picture 2" descr="\\w-sch-staff-12\UserDesktops\hahecht\Desktop\portuguese-ships-16century-smal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0433"/>
            <a:ext cx="4038600" cy="268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13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p>
          <a:p>
            <a:r>
              <a:rPr lang="en-US" sz="2400" dirty="0" smtClean="0"/>
              <a:t>The European nations established a trade pattern known as the Triangular Trade.</a:t>
            </a:r>
          </a:p>
        </p:txBody>
      </p:sp>
      <p:pic>
        <p:nvPicPr>
          <p:cNvPr id="7" name="Picture 2" descr="\\w-sch-staff-12\UserDesktops\hahecht\Desktop\portuguese-ships-16century-smal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0433"/>
            <a:ext cx="4038600" cy="268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p>
          <a:p>
            <a:r>
              <a:rPr lang="en-US" sz="2400" dirty="0" smtClean="0"/>
              <a:t>The European nations established a trade pattern known as the Triangular Trade.</a:t>
            </a:r>
          </a:p>
          <a:p>
            <a:r>
              <a:rPr lang="en-US" sz="2400" dirty="0" smtClean="0"/>
              <a:t>It linked Europe, Africa, and the Americas.</a:t>
            </a:r>
          </a:p>
        </p:txBody>
      </p:sp>
      <p:pic>
        <p:nvPicPr>
          <p:cNvPr id="7" name="Picture 2" descr="\\w-sch-staff-12\UserDesktops\hahecht\Desktop\Triangular_trade.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34801"/>
            <a:ext cx="4038600" cy="285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5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p>
          <a:p>
            <a:r>
              <a:rPr lang="en-US" sz="2400" dirty="0" smtClean="0"/>
              <a:t>The European nations established a trade pattern known as the Triangular Trade.</a:t>
            </a:r>
          </a:p>
          <a:p>
            <a:r>
              <a:rPr lang="en-US" sz="2400" dirty="0" smtClean="0"/>
              <a:t>It linked Europe, Africa, and the Americas.</a:t>
            </a:r>
          </a:p>
          <a:p>
            <a:r>
              <a:rPr lang="en-US" sz="2400" dirty="0" smtClean="0"/>
              <a:t>Slaves, </a:t>
            </a:r>
            <a:endParaRPr lang="en-US" sz="2400" dirty="0"/>
          </a:p>
        </p:txBody>
      </p:sp>
      <p:sp>
        <p:nvSpPr>
          <p:cNvPr id="4" name="Content Placeholder 3"/>
          <p:cNvSpPr>
            <a:spLocks noGrp="1"/>
          </p:cNvSpPr>
          <p:nvPr>
            <p:ph sz="half" idx="2"/>
          </p:nvPr>
        </p:nvSpPr>
        <p:spPr/>
        <p:txBody>
          <a:bodyPr/>
          <a:lstStyle/>
          <a:p>
            <a:endParaRPr lang="en-US"/>
          </a:p>
        </p:txBody>
      </p:sp>
      <p:pic>
        <p:nvPicPr>
          <p:cNvPr id="6" name="Picture 4" descr="C:\Users\hahecht\Desktop\0_0_0_0_250_322_csupload_48273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1445"/>
            <a:ext cx="1728256" cy="222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47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p>
          <a:p>
            <a:r>
              <a:rPr lang="en-US" sz="2400" dirty="0" smtClean="0"/>
              <a:t>The European nations established a trade pattern known as the Triangular Trade.</a:t>
            </a:r>
          </a:p>
          <a:p>
            <a:r>
              <a:rPr lang="en-US" sz="2400" dirty="0" smtClean="0"/>
              <a:t>It linked Europe, Africa, and the Americas.</a:t>
            </a:r>
          </a:p>
          <a:p>
            <a:r>
              <a:rPr lang="en-US" sz="2400" dirty="0" smtClean="0"/>
              <a:t>Slaves, sugar, </a:t>
            </a:r>
            <a:endParaRPr lang="en-US" sz="2400" dirty="0"/>
          </a:p>
        </p:txBody>
      </p:sp>
      <p:sp>
        <p:nvSpPr>
          <p:cNvPr id="4" name="Content Placeholder 3"/>
          <p:cNvSpPr>
            <a:spLocks noGrp="1"/>
          </p:cNvSpPr>
          <p:nvPr>
            <p:ph sz="half" idx="2"/>
          </p:nvPr>
        </p:nvSpPr>
        <p:spPr/>
        <p:txBody>
          <a:bodyPr/>
          <a:lstStyle/>
          <a:p>
            <a:endParaRPr lang="en-US"/>
          </a:p>
        </p:txBody>
      </p:sp>
      <p:pic>
        <p:nvPicPr>
          <p:cNvPr id="7" name="Picture 3" descr="C:\Users\hahecht\Desktop\article-new_ehow_images_a08_6h_d8_causes-decline-sugar-plantation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965" y="2895600"/>
            <a:ext cx="25400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ahecht\Desktop\0_0_0_0_250_322_csupload_48273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1445"/>
            <a:ext cx="1728256" cy="222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9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sch-staff-12\UserDesktops\hahecht\Desktop\columbus_maps.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0963" y="-457200"/>
            <a:ext cx="6650037" cy="7494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Triangular Trade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Definition</a:t>
            </a:r>
          </a:p>
          <a:p>
            <a:r>
              <a:rPr lang="en-US" sz="2400" dirty="0" smtClean="0"/>
              <a:t>The European nations established a trade pattern known as the Triangular Trade.</a:t>
            </a:r>
          </a:p>
          <a:p>
            <a:r>
              <a:rPr lang="en-US" sz="2400" dirty="0" smtClean="0"/>
              <a:t>It linked Europe, Africa, and the Americas.</a:t>
            </a:r>
          </a:p>
          <a:p>
            <a:r>
              <a:rPr lang="en-US" sz="2400" dirty="0" smtClean="0"/>
              <a:t>Slaves, sugar, and rum were traded.</a:t>
            </a:r>
            <a:endParaRPr lang="en-US" sz="2400" dirty="0"/>
          </a:p>
        </p:txBody>
      </p:sp>
      <p:sp>
        <p:nvSpPr>
          <p:cNvPr id="4" name="Content Placeholder 3"/>
          <p:cNvSpPr>
            <a:spLocks noGrp="1"/>
          </p:cNvSpPr>
          <p:nvPr>
            <p:ph sz="half" idx="2"/>
          </p:nvPr>
        </p:nvSpPr>
        <p:spPr/>
        <p:txBody>
          <a:bodyPr/>
          <a:lstStyle/>
          <a:p>
            <a:endParaRPr lang="en-US"/>
          </a:p>
        </p:txBody>
      </p:sp>
      <p:pic>
        <p:nvPicPr>
          <p:cNvPr id="7" name="Picture 3" descr="C:\Users\hahecht\Desktop\article-new_ehow_images_a08_6h_d8_causes-decline-sugar-plantation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965" y="2895600"/>
            <a:ext cx="25400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hahecht\Desktop\0_0_0_0_250_322_csupload_48273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1445"/>
            <a:ext cx="1728256" cy="22259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ahecht\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965" y="4419600"/>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8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1151</Words>
  <Application>Microsoft Office PowerPoint</Application>
  <PresentationFormat>On-screen Show (4:3)</PresentationFormat>
  <Paragraphs>137</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Do Now:</vt:lpstr>
      <vt:lpstr>Objective: The Columbian Exchange</vt:lpstr>
      <vt:lpstr>The Columbian Exchange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Triangular Trade</vt:lpstr>
      <vt:lpstr>The Columbian Exchange</vt:lpstr>
      <vt:lpstr>The Columbian Exchange</vt:lpstr>
      <vt:lpstr>The Columbian Exchange</vt:lpstr>
      <vt:lpstr>Columbian Exchange Pattern</vt:lpstr>
      <vt:lpstr>Columbian Exchange Pattern</vt:lpstr>
      <vt:lpstr>Columbian Exchange Pattern</vt:lpstr>
      <vt:lpstr>Columbian Exchange Pattern</vt:lpstr>
      <vt:lpstr>Columbian Exchange Pattern</vt:lpstr>
      <vt:lpstr>Columbian Exchange Pattern</vt:lpstr>
      <vt:lpstr>Columbian Exchange Pattern</vt:lpstr>
      <vt:lpstr>Columbian Exchange</vt:lpstr>
      <vt:lpstr>Columbian Exchange</vt:lpstr>
      <vt:lpstr>Columbian Exchange</vt:lpstr>
      <vt:lpstr>Columbian Exchange</vt:lpstr>
      <vt:lpstr>Conclusion</vt:lpstr>
      <vt:lpstr>Conclusion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Hana A. Hecht (hahecht)</dc:creator>
  <cp:lastModifiedBy>Hana A. Hecht (hahecht)</cp:lastModifiedBy>
  <cp:revision>18</cp:revision>
  <dcterms:created xsi:type="dcterms:W3CDTF">2013-10-10T13:26:00Z</dcterms:created>
  <dcterms:modified xsi:type="dcterms:W3CDTF">2015-10-27T00:26:03Z</dcterms:modified>
</cp:coreProperties>
</file>