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3" r:id="rId4"/>
    <p:sldId id="271" r:id="rId5"/>
    <p:sldId id="258" r:id="rId6"/>
    <p:sldId id="260" r:id="rId7"/>
    <p:sldId id="265" r:id="rId8"/>
    <p:sldId id="266" r:id="rId9"/>
    <p:sldId id="267" r:id="rId10"/>
    <p:sldId id="268" r:id="rId11"/>
    <p:sldId id="274" r:id="rId12"/>
    <p:sldId id="257" r:id="rId13"/>
    <p:sldId id="275" r:id="rId14"/>
    <p:sldId id="272" r:id="rId15"/>
    <p:sldId id="270" r:id="rId16"/>
    <p:sldId id="261" r:id="rId17"/>
    <p:sldId id="262" r:id="rId18"/>
    <p:sldId id="263"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8"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A65C4C-CDBC-4D0C-9609-0B8B4B2DD43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72310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65C4C-CDBC-4D0C-9609-0B8B4B2DD43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134291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65C4C-CDBC-4D0C-9609-0B8B4B2DD43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147393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65C4C-CDBC-4D0C-9609-0B8B4B2DD43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202966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65C4C-CDBC-4D0C-9609-0B8B4B2DD43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342632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A65C4C-CDBC-4D0C-9609-0B8B4B2DD43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239648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A65C4C-CDBC-4D0C-9609-0B8B4B2DD434}"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160711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A65C4C-CDBC-4D0C-9609-0B8B4B2DD434}"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56935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65C4C-CDBC-4D0C-9609-0B8B4B2DD434}"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362070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65C4C-CDBC-4D0C-9609-0B8B4B2DD43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23547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65C4C-CDBC-4D0C-9609-0B8B4B2DD43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91CEE-E2FA-4218-9815-9D04F9CAE905}" type="slidenum">
              <a:rPr lang="en-US" smtClean="0"/>
              <a:t>‹#›</a:t>
            </a:fld>
            <a:endParaRPr lang="en-US"/>
          </a:p>
        </p:txBody>
      </p:sp>
    </p:spTree>
    <p:extLst>
      <p:ext uri="{BB962C8B-B14F-4D97-AF65-F5344CB8AC3E}">
        <p14:creationId xmlns:p14="http://schemas.microsoft.com/office/powerpoint/2010/main" val="369148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65C4C-CDBC-4D0C-9609-0B8B4B2DD434}" type="datetimeFigureOut">
              <a:rPr lang="en-US" smtClean="0"/>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91CEE-E2FA-4218-9815-9D04F9CAE905}" type="slidenum">
              <a:rPr lang="en-US" smtClean="0"/>
              <a:t>‹#›</a:t>
            </a:fld>
            <a:endParaRPr lang="en-US"/>
          </a:p>
        </p:txBody>
      </p:sp>
    </p:spTree>
    <p:extLst>
      <p:ext uri="{BB962C8B-B14F-4D97-AF65-F5344CB8AC3E}">
        <p14:creationId xmlns:p14="http://schemas.microsoft.com/office/powerpoint/2010/main" val="12466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a/henrico.k12.va.us/forms/d/1qQymHgqUh4wzS-_maE-0FPhxWxlkpiiBuinMyA6A9uM/viewanalytics"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470399"/>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533400" y="2971800"/>
            <a:ext cx="8077200" cy="3429000"/>
          </a:xfrm>
        </p:spPr>
        <p:txBody>
          <a:bodyPr>
            <a:normAutofit/>
          </a:bodyPr>
          <a:lstStyle/>
          <a:p>
            <a:r>
              <a:rPr lang="en-US" dirty="0" smtClean="0">
                <a:solidFill>
                  <a:schemeClr val="tx1"/>
                </a:solidFill>
              </a:rPr>
              <a:t>Grab today’s Agenda (4:3) and a worksheet.  Complete Parts 1 and 2 of the worksheet.</a:t>
            </a:r>
          </a:p>
        </p:txBody>
      </p:sp>
    </p:spTree>
    <p:extLst>
      <p:ext uri="{BB962C8B-B14F-4D97-AF65-F5344CB8AC3E}">
        <p14:creationId xmlns:p14="http://schemas.microsoft.com/office/powerpoint/2010/main" val="3126785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dirty="0" smtClean="0"/>
              <a:t> </a:t>
            </a:r>
            <a:r>
              <a:rPr lang="en-US" b="1" u="sng" dirty="0" smtClean="0"/>
              <a:t>African Exports (leaving Africa)</a:t>
            </a:r>
          </a:p>
          <a:p>
            <a:r>
              <a:rPr lang="en-US" dirty="0" smtClean="0"/>
              <a:t>Slaves (triangular trade)</a:t>
            </a:r>
          </a:p>
          <a:p>
            <a:r>
              <a:rPr lang="en-US" dirty="0" smtClean="0"/>
              <a:t>Raw materials  (ivory, gold)</a:t>
            </a:r>
          </a:p>
          <a:p>
            <a:pPr marL="0" indent="0">
              <a:buNone/>
            </a:pPr>
            <a:r>
              <a:rPr lang="en-US" b="1" u="sng" dirty="0" smtClean="0"/>
              <a:t>African Imports  (coming into Africa)</a:t>
            </a:r>
          </a:p>
          <a:p>
            <a:r>
              <a:rPr lang="en-US" dirty="0" smtClean="0"/>
              <a:t>Manufactured goods from Europe, Asia, and the Americas</a:t>
            </a:r>
          </a:p>
          <a:p>
            <a:r>
              <a:rPr lang="en-US" dirty="0" smtClean="0"/>
              <a:t>New food products (corn, peanuts)</a:t>
            </a:r>
          </a:p>
          <a:p>
            <a:pPr marL="0" indent="0">
              <a:buNone/>
            </a:pPr>
            <a:r>
              <a:rPr lang="en-US" b="1" u="sng" dirty="0" smtClean="0"/>
              <a:t>Impact</a:t>
            </a:r>
            <a:endParaRPr lang="en-US" b="1" u="sng" dirty="0"/>
          </a:p>
          <a:p>
            <a:r>
              <a:rPr lang="en-US" dirty="0" smtClean="0"/>
              <a:t>The exportation of slaves and demand for imported goods began to alter traditional economic patterns in Africa.</a:t>
            </a:r>
          </a:p>
        </p:txBody>
      </p:sp>
      <p:pic>
        <p:nvPicPr>
          <p:cNvPr id="7" name="Picture 2" descr="C:\Users\hahecht\Desktop\Capture.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99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How Did the Commercial Revolution Create Rich European Nations?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Capitalism is an economic system that is based upon two principles:</a:t>
            </a:r>
          </a:p>
          <a:p>
            <a:pPr marL="514350" indent="-514350">
              <a:buAutoNum type="arabicPeriod"/>
            </a:pPr>
            <a:r>
              <a:rPr lang="en-US" dirty="0" smtClean="0"/>
              <a:t>Private citizens own and operate businesses; they may own as much property (houses, clothes, horses, etc.) as they can buy.</a:t>
            </a:r>
          </a:p>
          <a:p>
            <a:pPr marL="514350" indent="-514350">
              <a:buAutoNum type="arabicPeriod"/>
            </a:pPr>
            <a:r>
              <a:rPr lang="en-US" dirty="0" smtClean="0"/>
              <a:t>The goal of capitalism is to make the maximum profit possible.</a:t>
            </a:r>
          </a:p>
          <a:p>
            <a:pPr marL="0" indent="0">
              <a:buNone/>
            </a:pPr>
            <a:r>
              <a:rPr lang="en-US" dirty="0" smtClean="0"/>
              <a:t>Wealthy capitalists often financed the voyages of European explorers.  In exchange for lending money to the voyagers, they expected to receive a share of the profits that the voyagers returned with.</a:t>
            </a:r>
          </a:p>
          <a:p>
            <a:pPr marL="0" indent="0">
              <a:buNone/>
            </a:pPr>
            <a:r>
              <a:rPr lang="en-US" dirty="0" smtClean="0"/>
              <a:t>So… let’s check out </a:t>
            </a:r>
            <a:r>
              <a:rPr lang="en-US" dirty="0" smtClean="0">
                <a:hlinkClick r:id="rId3"/>
              </a:rPr>
              <a:t>your thoughts!</a:t>
            </a:r>
            <a:endParaRPr lang="en-US" dirty="0" smtClean="0"/>
          </a:p>
        </p:txBody>
      </p:sp>
    </p:spTree>
    <p:extLst>
      <p:ext uri="{BB962C8B-B14F-4D97-AF65-F5344CB8AC3E}">
        <p14:creationId xmlns:p14="http://schemas.microsoft.com/office/powerpoint/2010/main" val="385476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Commercial Revolution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Mercantilism </a:t>
            </a:r>
          </a:p>
          <a:p>
            <a:r>
              <a:rPr lang="en-US" dirty="0" smtClean="0"/>
              <a:t>An economic practice adopted by European colonial powers in an effort to  become self-sufficient, based on the theory that colonies existed for the benefit of the mother country.</a:t>
            </a:r>
          </a:p>
          <a:p>
            <a:pPr lvl="1"/>
            <a:r>
              <a:rPr lang="en-US" dirty="0" smtClean="0"/>
              <a:t>Mother countries were conquerors.</a:t>
            </a:r>
          </a:p>
          <a:p>
            <a:pPr lvl="1"/>
            <a:r>
              <a:rPr lang="en-US" dirty="0" smtClean="0"/>
              <a:t>The conquered land was a colony.</a:t>
            </a:r>
          </a:p>
          <a:p>
            <a:r>
              <a:rPr lang="en-US" dirty="0" smtClean="0"/>
              <a:t>Mercantilism was the belief that a nation’s power depended on the ownership of gold and silver.</a:t>
            </a:r>
          </a:p>
          <a:p>
            <a:r>
              <a:rPr lang="en-US" dirty="0" smtClean="0"/>
              <a:t>In order to acquire gold and silver, European countries established overseas colonies.  However, gold and silver were in abundance in parts of South America.  The rest of the colonies provided raw materials for the mother country to produce finished products.</a:t>
            </a:r>
          </a:p>
          <a:p>
            <a:pPr lvl="1"/>
            <a:r>
              <a:rPr lang="en-US" dirty="0" smtClean="0"/>
              <a:t>Example:  cotton was produced in the colonies and exported to the mother country, where it was processed to produce clothes, which were then exported back to the colonies (and other places).</a:t>
            </a:r>
          </a:p>
        </p:txBody>
      </p:sp>
    </p:spTree>
    <p:extLst>
      <p:ext uri="{BB962C8B-B14F-4D97-AF65-F5344CB8AC3E}">
        <p14:creationId xmlns:p14="http://schemas.microsoft.com/office/powerpoint/2010/main" val="399734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How Did the Commercial Revolution Create Rich European Nations?</a:t>
            </a:r>
          </a:p>
        </p:txBody>
      </p:sp>
      <p:sp>
        <p:nvSpPr>
          <p:cNvPr id="3" name="Content Placeholder 2"/>
          <p:cNvSpPr>
            <a:spLocks noGrp="1"/>
          </p:cNvSpPr>
          <p:nvPr>
            <p:ph idx="1"/>
          </p:nvPr>
        </p:nvSpPr>
        <p:spPr/>
        <p:txBody>
          <a:bodyPr>
            <a:normAutofit/>
          </a:bodyPr>
          <a:lstStyle/>
          <a:p>
            <a:pPr marL="0" indent="0">
              <a:buNone/>
            </a:pPr>
            <a:r>
              <a:rPr lang="en-US" dirty="0" smtClean="0"/>
              <a:t>Complete Parts 3 and 4 now!</a:t>
            </a:r>
          </a:p>
          <a:p>
            <a:pPr marL="0" indent="0">
              <a:buNone/>
            </a:pPr>
            <a:r>
              <a:rPr lang="en-US" dirty="0" smtClean="0"/>
              <a:t>Based on the rest of the worksheet, what effects do you think mercantilism had on…</a:t>
            </a:r>
          </a:p>
          <a:p>
            <a:r>
              <a:rPr lang="en-US" dirty="0" smtClean="0"/>
              <a:t>Europe?</a:t>
            </a:r>
          </a:p>
          <a:p>
            <a:r>
              <a:rPr lang="en-US" dirty="0" smtClean="0"/>
              <a:t>Americas?</a:t>
            </a:r>
          </a:p>
          <a:p>
            <a:r>
              <a:rPr lang="en-US" dirty="0" smtClean="0"/>
              <a:t>Africa?</a:t>
            </a:r>
          </a:p>
        </p:txBody>
      </p:sp>
    </p:spTree>
    <p:extLst>
      <p:ext uri="{BB962C8B-B14F-4D97-AF65-F5344CB8AC3E}">
        <p14:creationId xmlns:p14="http://schemas.microsoft.com/office/powerpoint/2010/main" val="215766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Commercial Revolution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Commercial Revolution </a:t>
            </a:r>
            <a:endParaRPr lang="en-US" dirty="0"/>
          </a:p>
          <a:p>
            <a:r>
              <a:rPr lang="en-US" dirty="0" smtClean="0"/>
              <a:t>European maritime nations competed for overseas markets, colonies, and resources.</a:t>
            </a:r>
          </a:p>
          <a:p>
            <a:r>
              <a:rPr lang="en-US" dirty="0" smtClean="0"/>
              <a:t>However, while European kings and capitalists increased their wealth, Native American Indians and Africans were terribly exploited.</a:t>
            </a:r>
          </a:p>
          <a:p>
            <a:r>
              <a:rPr lang="en-US" dirty="0" smtClean="0"/>
              <a:t>A new economic system emerged:</a:t>
            </a:r>
          </a:p>
          <a:p>
            <a:pPr lvl="1"/>
            <a:r>
              <a:rPr lang="en-US" dirty="0"/>
              <a:t>New money and banking systems were created</a:t>
            </a:r>
          </a:p>
          <a:p>
            <a:pPr lvl="1"/>
            <a:r>
              <a:rPr lang="en-US" dirty="0" smtClean="0"/>
              <a:t>Economic practices such as mercantilism evolved</a:t>
            </a:r>
          </a:p>
          <a:p>
            <a:pPr lvl="1"/>
            <a:r>
              <a:rPr lang="en-US" dirty="0" smtClean="0"/>
              <a:t>Colonial economies were limited by the economic needs of the mother country</a:t>
            </a:r>
          </a:p>
          <a:p>
            <a:r>
              <a:rPr lang="en-US" dirty="0" smtClean="0"/>
              <a:t>The Commercial Revolution marked an important step in Europe’s transformation from local economies to a global economy.</a:t>
            </a:r>
          </a:p>
        </p:txBody>
      </p:sp>
    </p:spTree>
    <p:extLst>
      <p:ext uri="{BB962C8B-B14F-4D97-AF65-F5344CB8AC3E}">
        <p14:creationId xmlns:p14="http://schemas.microsoft.com/office/powerpoint/2010/main" val="349075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The Ottoman Empire emerged as a political and economic power following the conquest of Constantinople.</a:t>
            </a:r>
          </a:p>
          <a:p>
            <a:r>
              <a:rPr lang="en-US" dirty="0" smtClean="0"/>
              <a:t>Descendants of the Mongols, the Muslim Mughal (Mogul) rulers, established an empire in northern India.; The Mughal Empire traded with European nations; Much of southern India remained independent and continued international trade.</a:t>
            </a:r>
          </a:p>
          <a:p>
            <a:r>
              <a:rPr lang="en-US" dirty="0" smtClean="0"/>
              <a:t>China and Japan sought to limit the influence and activities of European merchants.</a:t>
            </a:r>
          </a:p>
          <a:p>
            <a:r>
              <a:rPr lang="en-US" dirty="0" smtClean="0"/>
              <a:t>The exportation of slaves and demand for imported goods began to alter traditional economic patterns in Africa.</a:t>
            </a:r>
          </a:p>
          <a:p>
            <a:r>
              <a:rPr lang="en-US" dirty="0" smtClean="0"/>
              <a:t>European maritime nations competed for overseas markets, colonies, and resources, creating new economic practices, such as mercantilism, linking European nations with their colonies.</a:t>
            </a:r>
            <a:endParaRPr lang="en-US" dirty="0"/>
          </a:p>
        </p:txBody>
      </p:sp>
    </p:spTree>
    <p:extLst>
      <p:ext uri="{BB962C8B-B14F-4D97-AF65-F5344CB8AC3E}">
        <p14:creationId xmlns:p14="http://schemas.microsoft.com/office/powerpoint/2010/main" val="343912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71912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71912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7191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71912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533400"/>
            <a:ext cx="7772400" cy="1470025"/>
          </a:xfrm>
        </p:spPr>
        <p:txBody>
          <a:bodyPr/>
          <a:lstStyle/>
          <a:p>
            <a:r>
              <a:rPr lang="en-US" dirty="0" smtClean="0"/>
              <a:t>Objective:</a:t>
            </a:r>
            <a:br>
              <a:rPr lang="en-US" dirty="0" smtClean="0"/>
            </a:br>
            <a:r>
              <a:rPr lang="en-US" b="1" dirty="0" smtClean="0"/>
              <a:t>Commercial Revolution</a:t>
            </a:r>
            <a:endParaRPr lang="en-US" dirty="0"/>
          </a:p>
        </p:txBody>
      </p:sp>
      <p:sp>
        <p:nvSpPr>
          <p:cNvPr id="3" name="Subtitle 2"/>
          <p:cNvSpPr>
            <a:spLocks noGrp="1"/>
          </p:cNvSpPr>
          <p:nvPr>
            <p:ph type="subTitle" idx="1"/>
          </p:nvPr>
        </p:nvSpPr>
        <p:spPr>
          <a:xfrm>
            <a:off x="457200" y="2133600"/>
            <a:ext cx="8153400" cy="4114800"/>
          </a:xfrm>
        </p:spPr>
        <p:txBody>
          <a:bodyPr>
            <a:normAutofit/>
          </a:bodyPr>
          <a:lstStyle/>
          <a:p>
            <a:r>
              <a:rPr lang="en-US" b="1" dirty="0" smtClean="0">
                <a:solidFill>
                  <a:schemeClr val="tx1"/>
                </a:solidFill>
              </a:rPr>
              <a:t>WHII.5d-e</a:t>
            </a:r>
          </a:p>
          <a:p>
            <a:r>
              <a:rPr lang="en-US" dirty="0" smtClean="0">
                <a:solidFill>
                  <a:schemeClr val="tx1"/>
                </a:solidFill>
              </a:rPr>
              <a:t>TDWDK of the status and impact of global trade on regional civilizations of the world after 1500 AD (CE) by describing Africa and its increasing involvement in global trade and by describing the growth of European nations including the Commercial Revolution and mercantilism.</a:t>
            </a:r>
            <a:endParaRPr lang="en-US" dirty="0">
              <a:solidFill>
                <a:schemeClr val="tx1"/>
              </a:solidFill>
            </a:endParaRPr>
          </a:p>
        </p:txBody>
      </p:sp>
    </p:spTree>
    <p:extLst>
      <p:ext uri="{BB962C8B-B14F-4D97-AF65-F5344CB8AC3E}">
        <p14:creationId xmlns:p14="http://schemas.microsoft.com/office/powerpoint/2010/main" val="1311055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How Did the Commercial Revolution Create Rich European Nations?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“The voyages of exploration and discovery to Africa and the Americas shifted European trade routes from the Mediterranean Sea to the Atlantic Ocean.  This change in trading patterns led to important new economic developments in Europe.  These economic changes were so great that they have been called the Commercial Revolution</a:t>
            </a:r>
            <a:r>
              <a:rPr lang="en-US" dirty="0" smtClean="0"/>
              <a:t>.”</a:t>
            </a:r>
          </a:p>
          <a:p>
            <a:pPr marL="0" indent="0" algn="ctr">
              <a:buNone/>
            </a:pPr>
            <a:endParaRPr lang="en-US" dirty="0" smtClean="0"/>
          </a:p>
          <a:p>
            <a:pPr marL="0" indent="0">
              <a:buNone/>
            </a:pPr>
            <a:r>
              <a:rPr lang="en-US" dirty="0" smtClean="0"/>
              <a:t>Based on this document, what started the Commercial Revolution?</a:t>
            </a:r>
            <a:endParaRPr lang="en-US" dirty="0"/>
          </a:p>
        </p:txBody>
      </p:sp>
    </p:spTree>
    <p:extLst>
      <p:ext uri="{BB962C8B-B14F-4D97-AF65-F5344CB8AC3E}">
        <p14:creationId xmlns:p14="http://schemas.microsoft.com/office/powerpoint/2010/main" val="267476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Commercial Revolution</a:t>
            </a:r>
            <a:endParaRPr lang="en-US" dirty="0"/>
          </a:p>
        </p:txBody>
      </p:sp>
      <p:sp>
        <p:nvSpPr>
          <p:cNvPr id="3" name="Content Placeholder 2"/>
          <p:cNvSpPr>
            <a:spLocks noGrp="1"/>
          </p:cNvSpPr>
          <p:nvPr>
            <p:ph idx="1"/>
          </p:nvPr>
        </p:nvSpPr>
        <p:spPr/>
        <p:txBody>
          <a:bodyPr/>
          <a:lstStyle/>
          <a:p>
            <a:r>
              <a:rPr lang="en-US" dirty="0" smtClean="0"/>
              <a:t>The Eastern Hemisphere</a:t>
            </a:r>
          </a:p>
          <a:p>
            <a:r>
              <a:rPr lang="en-US" dirty="0" smtClean="0"/>
              <a:t>Commercial Revolution</a:t>
            </a:r>
            <a:endParaRPr lang="en-US" dirty="0"/>
          </a:p>
        </p:txBody>
      </p:sp>
    </p:spTree>
    <p:extLst>
      <p:ext uri="{BB962C8B-B14F-4D97-AF65-F5344CB8AC3E}">
        <p14:creationId xmlns:p14="http://schemas.microsoft.com/office/powerpoint/2010/main" val="343912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p:txBody>
          <a:bodyPr/>
          <a:lstStyle/>
          <a:p>
            <a:pPr marL="0" indent="0">
              <a:buNone/>
            </a:pPr>
            <a:endParaRPr lang="en-US" dirty="0"/>
          </a:p>
        </p:txBody>
      </p:sp>
      <p:pic>
        <p:nvPicPr>
          <p:cNvPr id="7" name="Picture 2" descr="C:\Users\hahecht\Desktop\Capture.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301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a:xfrm>
            <a:off x="457200" y="1600200"/>
            <a:ext cx="4038600" cy="4953000"/>
          </a:xfrm>
        </p:spPr>
        <p:txBody>
          <a:bodyPr>
            <a:normAutofit/>
          </a:bodyPr>
          <a:lstStyle/>
          <a:p>
            <a:pPr marL="0" indent="0">
              <a:buNone/>
            </a:pPr>
            <a:r>
              <a:rPr lang="en-US" sz="2400" b="1" u="sng" dirty="0" smtClean="0"/>
              <a:t>Ottoman Empire</a:t>
            </a:r>
          </a:p>
          <a:p>
            <a:r>
              <a:rPr lang="en-US" sz="2400" dirty="0" smtClean="0"/>
              <a:t>Islamic</a:t>
            </a:r>
          </a:p>
          <a:p>
            <a:r>
              <a:rPr lang="en-US" sz="2400" dirty="0" smtClean="0"/>
              <a:t>Coffee and Ceramics</a:t>
            </a:r>
          </a:p>
        </p:txBody>
      </p:sp>
      <p:pic>
        <p:nvPicPr>
          <p:cNvPr id="7" name="Picture 2" descr="C:\Users\hahecht\Desktop\Ottoman.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91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a:xfrm>
            <a:off x="457200" y="1600200"/>
            <a:ext cx="4038600" cy="4953000"/>
          </a:xfrm>
        </p:spPr>
        <p:txBody>
          <a:bodyPr>
            <a:normAutofit/>
          </a:bodyPr>
          <a:lstStyle/>
          <a:p>
            <a:pPr marL="0" indent="0">
              <a:buNone/>
            </a:pPr>
            <a:r>
              <a:rPr lang="en-US" sz="2400" b="1" u="sng" dirty="0" smtClean="0"/>
              <a:t>Ottoman Empire</a:t>
            </a:r>
          </a:p>
          <a:p>
            <a:r>
              <a:rPr lang="en-US" sz="2400" dirty="0" smtClean="0"/>
              <a:t>Islamic</a:t>
            </a:r>
          </a:p>
          <a:p>
            <a:r>
              <a:rPr lang="en-US" sz="2400" dirty="0" smtClean="0"/>
              <a:t>Coffee and Ceramics</a:t>
            </a:r>
          </a:p>
          <a:p>
            <a:pPr marL="0" indent="0">
              <a:buNone/>
            </a:pPr>
            <a:r>
              <a:rPr lang="en-US" sz="2400" b="1" u="sng" dirty="0" smtClean="0"/>
              <a:t>Mughal Empire</a:t>
            </a:r>
          </a:p>
          <a:p>
            <a:r>
              <a:rPr lang="en-US" sz="2400" dirty="0" smtClean="0"/>
              <a:t>Islamic</a:t>
            </a:r>
          </a:p>
          <a:p>
            <a:r>
              <a:rPr lang="en-US" sz="2400" dirty="0" smtClean="0"/>
              <a:t>Silks, spices, and gems</a:t>
            </a:r>
          </a:p>
        </p:txBody>
      </p:sp>
      <p:pic>
        <p:nvPicPr>
          <p:cNvPr id="8" name="Picture 2" descr="C:\Users\hahecht\Desktop\India.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3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a:xfrm>
            <a:off x="457200" y="1600200"/>
            <a:ext cx="4038600" cy="4953000"/>
          </a:xfrm>
        </p:spPr>
        <p:txBody>
          <a:bodyPr>
            <a:normAutofit/>
          </a:bodyPr>
          <a:lstStyle/>
          <a:p>
            <a:pPr marL="0" indent="0">
              <a:buNone/>
            </a:pPr>
            <a:r>
              <a:rPr lang="en-US" sz="2400" b="1" u="sng" dirty="0" smtClean="0"/>
              <a:t>Ottoman Empire</a:t>
            </a:r>
          </a:p>
          <a:p>
            <a:r>
              <a:rPr lang="en-US" sz="2400" dirty="0" smtClean="0"/>
              <a:t>Islamic</a:t>
            </a:r>
          </a:p>
          <a:p>
            <a:r>
              <a:rPr lang="en-US" sz="2400" dirty="0" smtClean="0"/>
              <a:t>Coffee and Ceramics</a:t>
            </a:r>
          </a:p>
          <a:p>
            <a:pPr marL="0" indent="0">
              <a:buNone/>
            </a:pPr>
            <a:r>
              <a:rPr lang="en-US" sz="2400" b="1" u="sng" dirty="0" smtClean="0"/>
              <a:t>Mughal Empire</a:t>
            </a:r>
          </a:p>
          <a:p>
            <a:r>
              <a:rPr lang="en-US" sz="2400" dirty="0" smtClean="0"/>
              <a:t>Islamic</a:t>
            </a:r>
          </a:p>
          <a:p>
            <a:r>
              <a:rPr lang="en-US" sz="2400" dirty="0" smtClean="0"/>
              <a:t>Silks, spices, and gems</a:t>
            </a:r>
          </a:p>
          <a:p>
            <a:pPr marL="0" indent="0">
              <a:buNone/>
            </a:pPr>
            <a:r>
              <a:rPr lang="en-US" sz="2400" b="1" u="sng" dirty="0" smtClean="0"/>
              <a:t>China</a:t>
            </a:r>
          </a:p>
          <a:p>
            <a:r>
              <a:rPr lang="en-US" sz="2400" dirty="0" smtClean="0"/>
              <a:t>Foreign enclaves</a:t>
            </a:r>
          </a:p>
          <a:p>
            <a:r>
              <a:rPr lang="en-US" sz="2400" dirty="0" smtClean="0"/>
              <a:t>Tea and porcelain</a:t>
            </a:r>
          </a:p>
        </p:txBody>
      </p:sp>
      <p:pic>
        <p:nvPicPr>
          <p:cNvPr id="8" name="Picture 2" descr="C:\Users\hahecht\Desktop\China.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3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3104_East_Hemisphere.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823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Eastern Hemisphere</a:t>
            </a:r>
            <a:endParaRPr lang="en-US" dirty="0"/>
          </a:p>
        </p:txBody>
      </p:sp>
      <p:sp>
        <p:nvSpPr>
          <p:cNvPr id="3" name="Content Placeholder 2"/>
          <p:cNvSpPr>
            <a:spLocks noGrp="1"/>
          </p:cNvSpPr>
          <p:nvPr>
            <p:ph sz="half" idx="1"/>
          </p:nvPr>
        </p:nvSpPr>
        <p:spPr>
          <a:xfrm>
            <a:off x="457200" y="1600200"/>
            <a:ext cx="4038600" cy="4953000"/>
          </a:xfrm>
        </p:spPr>
        <p:txBody>
          <a:bodyPr>
            <a:normAutofit/>
          </a:bodyPr>
          <a:lstStyle/>
          <a:p>
            <a:pPr marL="0" indent="0">
              <a:buNone/>
            </a:pPr>
            <a:r>
              <a:rPr lang="en-US" sz="2400" b="1" u="sng" dirty="0" smtClean="0"/>
              <a:t>Ottoman Empire</a:t>
            </a:r>
          </a:p>
          <a:p>
            <a:r>
              <a:rPr lang="en-US" sz="2400" dirty="0" smtClean="0"/>
              <a:t>Islamic</a:t>
            </a:r>
          </a:p>
          <a:p>
            <a:r>
              <a:rPr lang="en-US" sz="2400" dirty="0" smtClean="0"/>
              <a:t>Coffee and Ceramics</a:t>
            </a:r>
          </a:p>
          <a:p>
            <a:pPr marL="0" indent="0">
              <a:buNone/>
            </a:pPr>
            <a:r>
              <a:rPr lang="en-US" sz="2400" b="1" u="sng" dirty="0" smtClean="0"/>
              <a:t>Mughal Empire</a:t>
            </a:r>
          </a:p>
          <a:p>
            <a:r>
              <a:rPr lang="en-US" sz="2400" dirty="0" smtClean="0"/>
              <a:t>Islamic</a:t>
            </a:r>
          </a:p>
          <a:p>
            <a:r>
              <a:rPr lang="en-US" sz="2400" dirty="0" smtClean="0"/>
              <a:t>Silks, spices, and gems</a:t>
            </a:r>
          </a:p>
          <a:p>
            <a:pPr marL="0" indent="0">
              <a:buNone/>
            </a:pPr>
            <a:r>
              <a:rPr lang="en-US" sz="2400" b="1" u="sng" dirty="0" smtClean="0"/>
              <a:t>China</a:t>
            </a:r>
          </a:p>
          <a:p>
            <a:r>
              <a:rPr lang="en-US" sz="2400" dirty="0" smtClean="0"/>
              <a:t>Foreign enclaves</a:t>
            </a:r>
          </a:p>
          <a:p>
            <a:r>
              <a:rPr lang="en-US" sz="2400" dirty="0" smtClean="0"/>
              <a:t>Tea and porcelain</a:t>
            </a:r>
          </a:p>
          <a:p>
            <a:pPr marL="0" indent="0">
              <a:buNone/>
            </a:pPr>
            <a:r>
              <a:rPr lang="en-US" sz="2400" b="1" u="sng" dirty="0" smtClean="0"/>
              <a:t>Japan</a:t>
            </a:r>
          </a:p>
          <a:p>
            <a:r>
              <a:rPr lang="en-US" sz="2400" dirty="0" smtClean="0"/>
              <a:t>Limited foreign influence</a:t>
            </a:r>
          </a:p>
        </p:txBody>
      </p:sp>
      <p:pic>
        <p:nvPicPr>
          <p:cNvPr id="8" name="Picture 2" descr="C:\Users\hahecht\Desktop\japan.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20438"/>
            <a:ext cx="4038600" cy="28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3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4153</TotalTime>
  <Words>790</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Do Now:</vt:lpstr>
      <vt:lpstr>Objective: Commercial Revolution</vt:lpstr>
      <vt:lpstr>How Did the Commercial Revolution Create Rich European Nations?</vt:lpstr>
      <vt:lpstr>Commercial Revolution</vt:lpstr>
      <vt:lpstr>The Eastern Hemisphere</vt:lpstr>
      <vt:lpstr>The Eastern Hemisphere</vt:lpstr>
      <vt:lpstr>The Eastern Hemisphere</vt:lpstr>
      <vt:lpstr>The Eastern Hemisphere</vt:lpstr>
      <vt:lpstr>The Eastern Hemisphere</vt:lpstr>
      <vt:lpstr>The Eastern Hemisphere</vt:lpstr>
      <vt:lpstr>How Did the Commercial Revolution Create Rich European Nations?</vt:lpstr>
      <vt:lpstr>Commercial Revolution</vt:lpstr>
      <vt:lpstr>How Did the Commercial Revolution Create Rich European Nations?</vt:lpstr>
      <vt:lpstr>Commercial Revolution</vt:lpstr>
      <vt:lpstr>Conclusion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17</cp:revision>
  <dcterms:created xsi:type="dcterms:W3CDTF">2012-11-12T01:01:11Z</dcterms:created>
  <dcterms:modified xsi:type="dcterms:W3CDTF">2015-11-19T01:13:55Z</dcterms:modified>
</cp:coreProperties>
</file>