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4" r:id="rId3"/>
    <p:sldId id="259" r:id="rId4"/>
    <p:sldId id="278" r:id="rId5"/>
    <p:sldId id="260" r:id="rId6"/>
    <p:sldId id="279" r:id="rId7"/>
    <p:sldId id="281" r:id="rId8"/>
    <p:sldId id="285" r:id="rId9"/>
    <p:sldId id="288" r:id="rId10"/>
    <p:sldId id="282" r:id="rId11"/>
    <p:sldId id="283" r:id="rId12"/>
    <p:sldId id="263" r:id="rId13"/>
    <p:sldId id="287" r:id="rId14"/>
    <p:sldId id="286" r:id="rId15"/>
    <p:sldId id="268" r:id="rId16"/>
    <p:sldId id="289" r:id="rId17"/>
    <p:sldId id="269" r:id="rId18"/>
    <p:sldId id="290" r:id="rId19"/>
    <p:sldId id="270" r:id="rId20"/>
    <p:sldId id="291" r:id="rId21"/>
    <p:sldId id="272" r:id="rId22"/>
    <p:sldId id="292" r:id="rId23"/>
    <p:sldId id="275" r:id="rId24"/>
    <p:sldId id="271" r:id="rId25"/>
    <p:sldId id="293" r:id="rId26"/>
    <p:sldId id="276" r:id="rId27"/>
    <p:sldId id="257"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438" y="4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A761C79-9938-4FAE-ACC1-250D3CD364C9}" type="datetimeFigureOut">
              <a:rPr lang="en-US" smtClean="0"/>
              <a:t>11/29/2015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AD2CE1-6C7A-4D2E-8B72-DC9172EB0CAA}" type="slidenum">
              <a:rPr lang="en-US" smtClean="0"/>
              <a:t>‹#›</a:t>
            </a:fld>
            <a:endParaRPr lang="en-US"/>
          </a:p>
        </p:txBody>
      </p:sp>
    </p:spTree>
    <p:extLst>
      <p:ext uri="{BB962C8B-B14F-4D97-AF65-F5344CB8AC3E}">
        <p14:creationId xmlns:p14="http://schemas.microsoft.com/office/powerpoint/2010/main" val="12979046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761C79-9938-4FAE-ACC1-250D3CD364C9}" type="datetimeFigureOut">
              <a:rPr lang="en-US" smtClean="0"/>
              <a:t>11/29/2015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AD2CE1-6C7A-4D2E-8B72-DC9172EB0CAA}" type="slidenum">
              <a:rPr lang="en-US" smtClean="0"/>
              <a:t>‹#›</a:t>
            </a:fld>
            <a:endParaRPr lang="en-US"/>
          </a:p>
        </p:txBody>
      </p:sp>
    </p:spTree>
    <p:extLst>
      <p:ext uri="{BB962C8B-B14F-4D97-AF65-F5344CB8AC3E}">
        <p14:creationId xmlns:p14="http://schemas.microsoft.com/office/powerpoint/2010/main" val="22064186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761C79-9938-4FAE-ACC1-250D3CD364C9}" type="datetimeFigureOut">
              <a:rPr lang="en-US" smtClean="0"/>
              <a:t>11/29/2015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AD2CE1-6C7A-4D2E-8B72-DC9172EB0CAA}" type="slidenum">
              <a:rPr lang="en-US" smtClean="0"/>
              <a:t>‹#›</a:t>
            </a:fld>
            <a:endParaRPr lang="en-US"/>
          </a:p>
        </p:txBody>
      </p:sp>
    </p:spTree>
    <p:extLst>
      <p:ext uri="{BB962C8B-B14F-4D97-AF65-F5344CB8AC3E}">
        <p14:creationId xmlns:p14="http://schemas.microsoft.com/office/powerpoint/2010/main" val="3637466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761C79-9938-4FAE-ACC1-250D3CD364C9}" type="datetimeFigureOut">
              <a:rPr lang="en-US" smtClean="0"/>
              <a:t>11/29/2015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AD2CE1-6C7A-4D2E-8B72-DC9172EB0CAA}" type="slidenum">
              <a:rPr lang="en-US" smtClean="0"/>
              <a:t>‹#›</a:t>
            </a:fld>
            <a:endParaRPr lang="en-US"/>
          </a:p>
        </p:txBody>
      </p:sp>
    </p:spTree>
    <p:extLst>
      <p:ext uri="{BB962C8B-B14F-4D97-AF65-F5344CB8AC3E}">
        <p14:creationId xmlns:p14="http://schemas.microsoft.com/office/powerpoint/2010/main" val="21094735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761C79-9938-4FAE-ACC1-250D3CD364C9}" type="datetimeFigureOut">
              <a:rPr lang="en-US" smtClean="0"/>
              <a:t>11/29/2015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AD2CE1-6C7A-4D2E-8B72-DC9172EB0CAA}" type="slidenum">
              <a:rPr lang="en-US" smtClean="0"/>
              <a:t>‹#›</a:t>
            </a:fld>
            <a:endParaRPr lang="en-US"/>
          </a:p>
        </p:txBody>
      </p:sp>
    </p:spTree>
    <p:extLst>
      <p:ext uri="{BB962C8B-B14F-4D97-AF65-F5344CB8AC3E}">
        <p14:creationId xmlns:p14="http://schemas.microsoft.com/office/powerpoint/2010/main" val="13372899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A761C79-9938-4FAE-ACC1-250D3CD364C9}" type="datetimeFigureOut">
              <a:rPr lang="en-US" smtClean="0"/>
              <a:t>11/29/2015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AD2CE1-6C7A-4D2E-8B72-DC9172EB0CAA}" type="slidenum">
              <a:rPr lang="en-US" smtClean="0"/>
              <a:t>‹#›</a:t>
            </a:fld>
            <a:endParaRPr lang="en-US"/>
          </a:p>
        </p:txBody>
      </p:sp>
    </p:spTree>
    <p:extLst>
      <p:ext uri="{BB962C8B-B14F-4D97-AF65-F5344CB8AC3E}">
        <p14:creationId xmlns:p14="http://schemas.microsoft.com/office/powerpoint/2010/main" val="19135699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A761C79-9938-4FAE-ACC1-250D3CD364C9}" type="datetimeFigureOut">
              <a:rPr lang="en-US" smtClean="0"/>
              <a:t>11/29/2015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BAD2CE1-6C7A-4D2E-8B72-DC9172EB0CAA}" type="slidenum">
              <a:rPr lang="en-US" smtClean="0"/>
              <a:t>‹#›</a:t>
            </a:fld>
            <a:endParaRPr lang="en-US"/>
          </a:p>
        </p:txBody>
      </p:sp>
    </p:spTree>
    <p:extLst>
      <p:ext uri="{BB962C8B-B14F-4D97-AF65-F5344CB8AC3E}">
        <p14:creationId xmlns:p14="http://schemas.microsoft.com/office/powerpoint/2010/main" val="672856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A761C79-9938-4FAE-ACC1-250D3CD364C9}" type="datetimeFigureOut">
              <a:rPr lang="en-US" smtClean="0"/>
              <a:t>11/29/2015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BAD2CE1-6C7A-4D2E-8B72-DC9172EB0CAA}" type="slidenum">
              <a:rPr lang="en-US" smtClean="0"/>
              <a:t>‹#›</a:t>
            </a:fld>
            <a:endParaRPr lang="en-US"/>
          </a:p>
        </p:txBody>
      </p:sp>
    </p:spTree>
    <p:extLst>
      <p:ext uri="{BB962C8B-B14F-4D97-AF65-F5344CB8AC3E}">
        <p14:creationId xmlns:p14="http://schemas.microsoft.com/office/powerpoint/2010/main" val="2015039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761C79-9938-4FAE-ACC1-250D3CD364C9}" type="datetimeFigureOut">
              <a:rPr lang="en-US" smtClean="0"/>
              <a:t>11/29/2015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BAD2CE1-6C7A-4D2E-8B72-DC9172EB0CAA}" type="slidenum">
              <a:rPr lang="en-US" smtClean="0"/>
              <a:t>‹#›</a:t>
            </a:fld>
            <a:endParaRPr lang="en-US"/>
          </a:p>
        </p:txBody>
      </p:sp>
    </p:spTree>
    <p:extLst>
      <p:ext uri="{BB962C8B-B14F-4D97-AF65-F5344CB8AC3E}">
        <p14:creationId xmlns:p14="http://schemas.microsoft.com/office/powerpoint/2010/main" val="18421653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761C79-9938-4FAE-ACC1-250D3CD364C9}" type="datetimeFigureOut">
              <a:rPr lang="en-US" smtClean="0"/>
              <a:t>11/29/2015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AD2CE1-6C7A-4D2E-8B72-DC9172EB0CAA}" type="slidenum">
              <a:rPr lang="en-US" smtClean="0"/>
              <a:t>‹#›</a:t>
            </a:fld>
            <a:endParaRPr lang="en-US"/>
          </a:p>
        </p:txBody>
      </p:sp>
    </p:spTree>
    <p:extLst>
      <p:ext uri="{BB962C8B-B14F-4D97-AF65-F5344CB8AC3E}">
        <p14:creationId xmlns:p14="http://schemas.microsoft.com/office/powerpoint/2010/main" val="1931448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761C79-9938-4FAE-ACC1-250D3CD364C9}" type="datetimeFigureOut">
              <a:rPr lang="en-US" smtClean="0"/>
              <a:t>11/29/2015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AD2CE1-6C7A-4D2E-8B72-DC9172EB0CAA}" type="slidenum">
              <a:rPr lang="en-US" smtClean="0"/>
              <a:t>‹#›</a:t>
            </a:fld>
            <a:endParaRPr lang="en-US"/>
          </a:p>
        </p:txBody>
      </p:sp>
    </p:spTree>
    <p:extLst>
      <p:ext uri="{BB962C8B-B14F-4D97-AF65-F5344CB8AC3E}">
        <p14:creationId xmlns:p14="http://schemas.microsoft.com/office/powerpoint/2010/main" val="41303844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761C79-9938-4FAE-ACC1-250D3CD364C9}" type="datetimeFigureOut">
              <a:rPr lang="en-US" smtClean="0"/>
              <a:t>11/29/2015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AD2CE1-6C7A-4D2E-8B72-DC9172EB0CAA}" type="slidenum">
              <a:rPr lang="en-US" smtClean="0"/>
              <a:t>‹#›</a:t>
            </a:fld>
            <a:endParaRPr lang="en-US"/>
          </a:p>
        </p:txBody>
      </p:sp>
    </p:spTree>
    <p:extLst>
      <p:ext uri="{BB962C8B-B14F-4D97-AF65-F5344CB8AC3E}">
        <p14:creationId xmlns:p14="http://schemas.microsoft.com/office/powerpoint/2010/main" val="13204717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wmf"/><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1.wmf"/><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wmf"/><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1.wmf"/><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wmf"/><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1.wmf"/><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wmf"/><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1.wmf"/><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wmf"/><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wmf"/><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wmf"/><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wmf"/><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image" Target="../media/image1.wmf"/><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hahecht\AppData\Local\Microsoft\Windows\Temporary Internet Files\Content.IE5\EBP2YILZ\MC900053284[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143000" y="-7319"/>
            <a:ext cx="6774660" cy="678911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644130" y="685800"/>
            <a:ext cx="7772400" cy="1470025"/>
          </a:xfrm>
        </p:spPr>
        <p:txBody>
          <a:bodyPr/>
          <a:lstStyle/>
          <a:p>
            <a:r>
              <a:rPr lang="en-US" dirty="0" smtClean="0"/>
              <a:t>Do Now:</a:t>
            </a:r>
            <a:endParaRPr lang="en-US" dirty="0"/>
          </a:p>
        </p:txBody>
      </p:sp>
      <p:sp>
        <p:nvSpPr>
          <p:cNvPr id="3" name="Subtitle 2"/>
          <p:cNvSpPr>
            <a:spLocks noGrp="1"/>
          </p:cNvSpPr>
          <p:nvPr>
            <p:ph type="subTitle" idx="1"/>
          </p:nvPr>
        </p:nvSpPr>
        <p:spPr>
          <a:xfrm>
            <a:off x="304800" y="1905000"/>
            <a:ext cx="8458200" cy="4495800"/>
          </a:xfrm>
        </p:spPr>
        <p:txBody>
          <a:bodyPr>
            <a:normAutofit/>
          </a:bodyPr>
          <a:lstStyle/>
          <a:p>
            <a:pPr lvl="0"/>
            <a:r>
              <a:rPr lang="en-US" dirty="0">
                <a:solidFill>
                  <a:schemeClr val="tx1"/>
                </a:solidFill>
              </a:rPr>
              <a:t>Grab today’s </a:t>
            </a:r>
            <a:r>
              <a:rPr lang="en-US" dirty="0" smtClean="0">
                <a:solidFill>
                  <a:schemeClr val="tx1"/>
                </a:solidFill>
              </a:rPr>
              <a:t>Agenda (</a:t>
            </a:r>
            <a:r>
              <a:rPr lang="en-US" dirty="0" smtClean="0">
                <a:solidFill>
                  <a:schemeClr val="tx1"/>
                </a:solidFill>
              </a:rPr>
              <a:t>5:1).</a:t>
            </a:r>
            <a:endParaRPr lang="en-US" dirty="0" smtClean="0">
              <a:solidFill>
                <a:schemeClr val="tx1"/>
              </a:solidFill>
            </a:endParaRPr>
          </a:p>
          <a:p>
            <a:pPr lvl="0"/>
            <a:r>
              <a:rPr lang="en-US" dirty="0" smtClean="0">
                <a:solidFill>
                  <a:schemeClr val="tx1"/>
                </a:solidFill>
              </a:rPr>
              <a:t>  </a:t>
            </a:r>
            <a:r>
              <a:rPr lang="en-US" dirty="0">
                <a:solidFill>
                  <a:schemeClr val="tx1"/>
                </a:solidFill>
              </a:rPr>
              <a:t>Look on the back to see which excerpt you will be reading – the Bible, Aristotle, or Copernicus.  Sit </a:t>
            </a:r>
            <a:r>
              <a:rPr lang="en-US" dirty="0" smtClean="0">
                <a:solidFill>
                  <a:schemeClr val="tx1"/>
                </a:solidFill>
              </a:rPr>
              <a:t>at the appropriate table – there is more than one table per reading so no more than two per table.  </a:t>
            </a:r>
            <a:r>
              <a:rPr lang="en-US" dirty="0" smtClean="0">
                <a:solidFill>
                  <a:schemeClr val="tx1"/>
                </a:solidFill>
              </a:rPr>
              <a:t>If the table is full, find another table!</a:t>
            </a:r>
          </a:p>
          <a:p>
            <a:pPr lvl="0"/>
            <a:r>
              <a:rPr lang="en-US" dirty="0" smtClean="0">
                <a:solidFill>
                  <a:schemeClr val="tx1"/>
                </a:solidFill>
              </a:rPr>
              <a:t>Complete </a:t>
            </a:r>
            <a:r>
              <a:rPr lang="en-US" dirty="0">
                <a:solidFill>
                  <a:schemeClr val="tx1"/>
                </a:solidFill>
              </a:rPr>
              <a:t>the back side of the Agenda – on your own!</a:t>
            </a:r>
          </a:p>
        </p:txBody>
      </p:sp>
    </p:spTree>
    <p:extLst>
      <p:ext uri="{BB962C8B-B14F-4D97-AF65-F5344CB8AC3E}">
        <p14:creationId xmlns:p14="http://schemas.microsoft.com/office/powerpoint/2010/main" val="33534966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hahecht\AppData\Local\Microsoft\Windows\Temporary Internet Files\Content.IE5\EBP2YILZ\MC900053284[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143000" y="-7319"/>
            <a:ext cx="6774660" cy="678911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Science</a:t>
            </a:r>
            <a:endParaRPr lang="en-US" dirty="0"/>
          </a:p>
        </p:txBody>
      </p:sp>
      <p:sp>
        <p:nvSpPr>
          <p:cNvPr id="3" name="Content Placeholder 2"/>
          <p:cNvSpPr>
            <a:spLocks noGrp="1"/>
          </p:cNvSpPr>
          <p:nvPr>
            <p:ph idx="1"/>
          </p:nvPr>
        </p:nvSpPr>
        <p:spPr>
          <a:xfrm>
            <a:off x="228600" y="1143000"/>
            <a:ext cx="8686800" cy="5638800"/>
          </a:xfrm>
        </p:spPr>
        <p:txBody>
          <a:bodyPr>
            <a:noAutofit/>
          </a:bodyPr>
          <a:lstStyle/>
          <a:p>
            <a:pPr marL="0" indent="0">
              <a:buNone/>
            </a:pPr>
            <a:r>
              <a:rPr lang="en-US" sz="2000" dirty="0" smtClean="0"/>
              <a:t>Old Beliefs</a:t>
            </a:r>
          </a:p>
          <a:p>
            <a:r>
              <a:rPr lang="en-US" sz="2000" dirty="0" smtClean="0"/>
              <a:t>A </a:t>
            </a:r>
            <a:r>
              <a:rPr lang="en-US" sz="2000" dirty="0" smtClean="0"/>
              <a:t>motionless earth was the center of the universe.  </a:t>
            </a:r>
          </a:p>
          <a:p>
            <a:pPr lvl="1"/>
            <a:r>
              <a:rPr lang="en-US" sz="2000" dirty="0" smtClean="0"/>
              <a:t>It was surrounded by water, beyond which was an envelope of air, in turn ringed by fire.  This realm was imperfect and changeable.  </a:t>
            </a:r>
          </a:p>
          <a:p>
            <a:pPr lvl="1"/>
            <a:r>
              <a:rPr lang="en-US" sz="2000" dirty="0" smtClean="0"/>
              <a:t>In it, the four elements of earth, water, air, and fire existed everywhere as varied mixtures, with heavy earth and water constantly striving downwards and light air and fire striving to rise.  </a:t>
            </a:r>
          </a:p>
          <a:p>
            <a:pPr lvl="1"/>
            <a:r>
              <a:rPr lang="en-US" sz="2000" dirty="0" smtClean="0"/>
              <a:t>The whole was enclosed, and air as well as fire stopped from escaping upwards, by a set of nested, concentric transparent heavenly spheres of crystal, the end of each touching the edge of the next (like an onion).  The spheres moved around the earth, sliding against each other in a regular circular motion carrying with them the heavenly bodies, embedded in one of them: the moon, five planets, the sun (between Mars and Venus), and the fixed stars. </a:t>
            </a:r>
          </a:p>
          <a:p>
            <a:pPr lvl="1"/>
            <a:r>
              <a:rPr lang="en-US" sz="2000" dirty="0" smtClean="0"/>
              <a:t> Beyond these was the habitation of God and of saved souls.</a:t>
            </a:r>
          </a:p>
        </p:txBody>
      </p:sp>
    </p:spTree>
    <p:extLst>
      <p:ext uri="{BB962C8B-B14F-4D97-AF65-F5344CB8AC3E}">
        <p14:creationId xmlns:p14="http://schemas.microsoft.com/office/powerpoint/2010/main" val="23900726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hahecht\AppData\Local\Microsoft\Windows\Temporary Internet Files\Content.IE5\EBP2YILZ\MC900053284[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143000" y="-7319"/>
            <a:ext cx="6774660" cy="678911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Science</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t>Old </a:t>
            </a:r>
            <a:r>
              <a:rPr lang="en-US" sz="2400" dirty="0" smtClean="0"/>
              <a:t>Beliefs</a:t>
            </a:r>
            <a:endParaRPr lang="en-US" sz="2400" dirty="0" smtClean="0"/>
          </a:p>
          <a:p>
            <a:r>
              <a:rPr lang="en-US" sz="2400" dirty="0" smtClean="0"/>
              <a:t>Human life mirrored the physical universe, which deeply affected human affairs.  </a:t>
            </a:r>
          </a:p>
          <a:p>
            <a:pPr lvl="1"/>
            <a:r>
              <a:rPr lang="en-US" sz="2400" dirty="0" smtClean="0"/>
              <a:t>Movements of heavenly bodies influenced what humans did and what happened to them.  </a:t>
            </a:r>
          </a:p>
          <a:p>
            <a:pPr lvl="1"/>
            <a:r>
              <a:rPr lang="en-US" sz="2400" dirty="0" smtClean="0"/>
              <a:t>Parts of the body were “ruled” by planets and signs of the zodiac.  Astrology, barely if at all distinguished from astronomy, was therefore enormously important in decision-making by rulers and commoners alike.</a:t>
            </a:r>
          </a:p>
        </p:txBody>
      </p:sp>
    </p:spTree>
    <p:extLst>
      <p:ext uri="{BB962C8B-B14F-4D97-AF65-F5344CB8AC3E}">
        <p14:creationId xmlns:p14="http://schemas.microsoft.com/office/powerpoint/2010/main" val="7426797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hahecht\AppData\Local\Microsoft\Windows\Temporary Internet Files\Content.IE5\EBP2YILZ\MC900053284[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143000" y="-7319"/>
            <a:ext cx="6774660" cy="678911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Scientific Groundbreakers</a:t>
            </a:r>
            <a:endParaRPr lang="en-US" dirty="0"/>
          </a:p>
        </p:txBody>
      </p:sp>
      <p:sp>
        <p:nvSpPr>
          <p:cNvPr id="3" name="Content Placeholder 2"/>
          <p:cNvSpPr>
            <a:spLocks noGrp="1"/>
          </p:cNvSpPr>
          <p:nvPr>
            <p:ph sz="half" idx="1"/>
          </p:nvPr>
        </p:nvSpPr>
        <p:spPr>
          <a:xfrm>
            <a:off x="457200" y="1600200"/>
            <a:ext cx="4038600" cy="5181600"/>
          </a:xfrm>
        </p:spPr>
        <p:txBody>
          <a:bodyPr>
            <a:normAutofit/>
          </a:bodyPr>
          <a:lstStyle/>
          <a:p>
            <a:pPr marL="0" indent="0">
              <a:buNone/>
            </a:pPr>
            <a:r>
              <a:rPr lang="en-US" dirty="0" err="1" smtClean="0"/>
              <a:t>Nicolaus</a:t>
            </a:r>
            <a:r>
              <a:rPr lang="en-US" dirty="0" smtClean="0"/>
              <a:t> Copernicus</a:t>
            </a:r>
          </a:p>
          <a:p>
            <a:r>
              <a:rPr lang="en-US" dirty="0" smtClean="0"/>
              <a:t>1473-1543</a:t>
            </a:r>
          </a:p>
          <a:p>
            <a:r>
              <a:rPr lang="en-US" dirty="0" smtClean="0"/>
              <a:t>Polish astronomer</a:t>
            </a:r>
          </a:p>
          <a:p>
            <a:r>
              <a:rPr lang="en-US" dirty="0" smtClean="0"/>
              <a:t>The world according to Copernicus…</a:t>
            </a:r>
          </a:p>
        </p:txBody>
      </p:sp>
      <p:pic>
        <p:nvPicPr>
          <p:cNvPr id="7" name="Picture 2" descr="C:\Users\hahecht\Desktop\Nikolaus_Kopernikus.jpg"/>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814156" y="1447800"/>
            <a:ext cx="3929062" cy="457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48218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nvPr>
        </p:nvGraphicFramePr>
        <p:xfrm>
          <a:off x="479612" y="2667000"/>
          <a:ext cx="8229600" cy="357124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endParaRPr lang="en-US" dirty="0"/>
                    </a:p>
                  </a:txBody>
                  <a:tcPr/>
                </a:tc>
                <a:tc>
                  <a:txBody>
                    <a:bodyPr/>
                    <a:lstStyle/>
                    <a:p>
                      <a:pPr algn="ctr"/>
                      <a:r>
                        <a:rPr lang="en-US" dirty="0" smtClean="0"/>
                        <a:t>The Bible</a:t>
                      </a:r>
                      <a:endParaRPr lang="en-US" dirty="0"/>
                    </a:p>
                  </a:txBody>
                  <a:tcPr/>
                </a:tc>
                <a:tc>
                  <a:txBody>
                    <a:bodyPr/>
                    <a:lstStyle/>
                    <a:p>
                      <a:pPr algn="ctr"/>
                      <a:r>
                        <a:rPr lang="en-US" dirty="0" smtClean="0"/>
                        <a:t>Aristotle</a:t>
                      </a:r>
                      <a:endParaRPr lang="en-US" dirty="0"/>
                    </a:p>
                  </a:txBody>
                  <a:tcPr/>
                </a:tc>
                <a:tc>
                  <a:txBody>
                    <a:bodyPr/>
                    <a:lstStyle/>
                    <a:p>
                      <a:pPr algn="ctr"/>
                      <a:r>
                        <a:rPr lang="en-US" dirty="0" smtClean="0"/>
                        <a:t>Copernicus</a:t>
                      </a:r>
                      <a:endParaRPr lang="en-US" dirty="0"/>
                    </a:p>
                  </a:txBody>
                  <a:tcPr/>
                </a:tc>
              </a:tr>
              <a:tr h="370840">
                <a:tc>
                  <a:txBody>
                    <a:bodyPr/>
                    <a:lstStyle/>
                    <a:p>
                      <a:pPr algn="ctr"/>
                      <a:endParaRPr lang="en-US" dirty="0" smtClean="0"/>
                    </a:p>
                    <a:p>
                      <a:pPr algn="ctr"/>
                      <a:endParaRPr lang="en-US" dirty="0" smtClean="0"/>
                    </a:p>
                    <a:p>
                      <a:pPr algn="ctr"/>
                      <a:r>
                        <a:rPr lang="en-US" dirty="0" smtClean="0"/>
                        <a:t>Illustration</a:t>
                      </a:r>
                      <a:r>
                        <a:rPr lang="en-US" baseline="0" dirty="0" smtClean="0"/>
                        <a:t> of the Universe</a:t>
                      </a:r>
                    </a:p>
                    <a:p>
                      <a:pPr algn="ctr"/>
                      <a:endParaRPr lang="en-US" dirty="0" smtClean="0"/>
                    </a:p>
                    <a:p>
                      <a:pPr algn="ctr"/>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pPr algn="ctr"/>
                      <a:endParaRPr lang="en-US" dirty="0" smtClean="0"/>
                    </a:p>
                    <a:p>
                      <a:pPr algn="ctr"/>
                      <a:r>
                        <a:rPr lang="en-US" dirty="0" smtClean="0"/>
                        <a:t>Key</a:t>
                      </a:r>
                      <a:r>
                        <a:rPr lang="en-US" baseline="0" dirty="0" smtClean="0"/>
                        <a:t> points about their theory concerning the Universe</a:t>
                      </a:r>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Tree>
    <p:extLst>
      <p:ext uri="{BB962C8B-B14F-4D97-AF65-F5344CB8AC3E}">
        <p14:creationId xmlns:p14="http://schemas.microsoft.com/office/powerpoint/2010/main" val="10314211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hahecht\AppData\Local\Microsoft\Windows\Temporary Internet Files\Content.IE5\EBP2YILZ\MC900053284[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143000" y="-7319"/>
            <a:ext cx="6774660" cy="678911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Scientific Groundbreakers</a:t>
            </a:r>
            <a:endParaRPr lang="en-US" dirty="0"/>
          </a:p>
        </p:txBody>
      </p:sp>
      <p:sp>
        <p:nvSpPr>
          <p:cNvPr id="3" name="Content Placeholder 2"/>
          <p:cNvSpPr>
            <a:spLocks noGrp="1"/>
          </p:cNvSpPr>
          <p:nvPr>
            <p:ph sz="half" idx="1"/>
          </p:nvPr>
        </p:nvSpPr>
        <p:spPr>
          <a:xfrm>
            <a:off x="457200" y="1600200"/>
            <a:ext cx="4038600" cy="5181600"/>
          </a:xfrm>
        </p:spPr>
        <p:txBody>
          <a:bodyPr>
            <a:normAutofit/>
          </a:bodyPr>
          <a:lstStyle/>
          <a:p>
            <a:pPr marL="0" indent="0">
              <a:buNone/>
            </a:pPr>
            <a:r>
              <a:rPr lang="en-US" dirty="0" err="1" smtClean="0"/>
              <a:t>Nicolaus</a:t>
            </a:r>
            <a:r>
              <a:rPr lang="en-US" dirty="0" smtClean="0"/>
              <a:t> Copernicus</a:t>
            </a:r>
          </a:p>
          <a:p>
            <a:r>
              <a:rPr lang="en-US" dirty="0" smtClean="0"/>
              <a:t>1473-1543</a:t>
            </a:r>
          </a:p>
          <a:p>
            <a:r>
              <a:rPr lang="en-US" dirty="0" smtClean="0"/>
              <a:t>Polish astronomer</a:t>
            </a:r>
          </a:p>
          <a:p>
            <a:r>
              <a:rPr lang="en-US" dirty="0" smtClean="0"/>
              <a:t>The world according to Copernicus…</a:t>
            </a:r>
          </a:p>
          <a:p>
            <a:r>
              <a:rPr lang="en-US" dirty="0" smtClean="0"/>
              <a:t>Developed heliocentric theory; that the earth revolves around the sun.</a:t>
            </a:r>
            <a:endParaRPr lang="en-US" dirty="0"/>
          </a:p>
        </p:txBody>
      </p:sp>
      <p:pic>
        <p:nvPicPr>
          <p:cNvPr id="6" name="Content Placeholder 5"/>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4967287" y="2362994"/>
            <a:ext cx="3400425" cy="3000375"/>
          </a:xfrm>
        </p:spPr>
      </p:pic>
    </p:spTree>
    <p:extLst>
      <p:ext uri="{BB962C8B-B14F-4D97-AF65-F5344CB8AC3E}">
        <p14:creationId xmlns:p14="http://schemas.microsoft.com/office/powerpoint/2010/main" val="24267583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hahecht\AppData\Local\Microsoft\Windows\Temporary Internet Files\Content.IE5\EBP2YILZ\MC900053284[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143000" y="-7319"/>
            <a:ext cx="6774660" cy="678911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Scientific Groundbreakers</a:t>
            </a:r>
            <a:endParaRPr lang="en-US" dirty="0"/>
          </a:p>
        </p:txBody>
      </p:sp>
      <p:sp>
        <p:nvSpPr>
          <p:cNvPr id="3" name="Content Placeholder 2"/>
          <p:cNvSpPr>
            <a:spLocks noGrp="1"/>
          </p:cNvSpPr>
          <p:nvPr>
            <p:ph sz="half" idx="1"/>
          </p:nvPr>
        </p:nvSpPr>
        <p:spPr>
          <a:xfrm>
            <a:off x="457200" y="1600200"/>
            <a:ext cx="4038600" cy="5181600"/>
          </a:xfrm>
        </p:spPr>
        <p:txBody>
          <a:bodyPr>
            <a:normAutofit/>
          </a:bodyPr>
          <a:lstStyle/>
          <a:p>
            <a:pPr marL="0" indent="0">
              <a:buNone/>
            </a:pPr>
            <a:r>
              <a:rPr lang="en-US" sz="2400" dirty="0" smtClean="0"/>
              <a:t>Johannes </a:t>
            </a:r>
            <a:r>
              <a:rPr lang="en-US" sz="2400" dirty="0" err="1" smtClean="0"/>
              <a:t>Kepler</a:t>
            </a:r>
            <a:endParaRPr lang="en-US" sz="2400" dirty="0" smtClean="0"/>
          </a:p>
          <a:p>
            <a:r>
              <a:rPr lang="en-US" sz="2400" dirty="0" smtClean="0"/>
              <a:t>1571-1630</a:t>
            </a:r>
          </a:p>
          <a:p>
            <a:r>
              <a:rPr lang="en-US" sz="2400" dirty="0" smtClean="0"/>
              <a:t>German mathematician, astronomer, and </a:t>
            </a:r>
            <a:r>
              <a:rPr lang="en-US" sz="2400" dirty="0" smtClean="0"/>
              <a:t>astrologer</a:t>
            </a:r>
            <a:endParaRPr lang="en-US" sz="2400" dirty="0" smtClean="0"/>
          </a:p>
        </p:txBody>
      </p:sp>
      <p:pic>
        <p:nvPicPr>
          <p:cNvPr id="8" name="Picture 2" descr="C:\Users\hahecht\Desktop\Johannes_Kepler_1610.jpg"/>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5105399" y="1718844"/>
            <a:ext cx="3355187" cy="46057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73377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hahecht\AppData\Local\Microsoft\Windows\Temporary Internet Files\Content.IE5\EBP2YILZ\MC900053284[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143000" y="-7319"/>
            <a:ext cx="6774660" cy="678911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Scientific Groundbreakers</a:t>
            </a:r>
            <a:endParaRPr lang="en-US" dirty="0"/>
          </a:p>
        </p:txBody>
      </p:sp>
      <p:sp>
        <p:nvSpPr>
          <p:cNvPr id="3" name="Content Placeholder 2"/>
          <p:cNvSpPr>
            <a:spLocks noGrp="1"/>
          </p:cNvSpPr>
          <p:nvPr>
            <p:ph sz="half" idx="1"/>
          </p:nvPr>
        </p:nvSpPr>
        <p:spPr>
          <a:xfrm>
            <a:off x="457200" y="1600200"/>
            <a:ext cx="4038600" cy="5181600"/>
          </a:xfrm>
        </p:spPr>
        <p:txBody>
          <a:bodyPr>
            <a:normAutofit/>
          </a:bodyPr>
          <a:lstStyle/>
          <a:p>
            <a:pPr marL="0" indent="0">
              <a:buNone/>
            </a:pPr>
            <a:r>
              <a:rPr lang="en-US" sz="2400" dirty="0" smtClean="0"/>
              <a:t>Johannes </a:t>
            </a:r>
            <a:r>
              <a:rPr lang="en-US" sz="2400" dirty="0" err="1" smtClean="0"/>
              <a:t>Kepler</a:t>
            </a:r>
            <a:endParaRPr lang="en-US" sz="2400" dirty="0" smtClean="0"/>
          </a:p>
          <a:p>
            <a:r>
              <a:rPr lang="en-US" sz="2400" dirty="0" smtClean="0"/>
              <a:t>1571-1630</a:t>
            </a:r>
          </a:p>
          <a:p>
            <a:r>
              <a:rPr lang="en-US" sz="2400" dirty="0" smtClean="0"/>
              <a:t>German mathematician, astronomer, and astrologer</a:t>
            </a:r>
          </a:p>
          <a:p>
            <a:r>
              <a:rPr lang="en-US" sz="2400" dirty="0" smtClean="0"/>
              <a:t>Developed law of planetary motion; that the planets move in an  ellipse around the sun.</a:t>
            </a:r>
            <a:endParaRPr lang="en-US" sz="2400" dirty="0"/>
          </a:p>
        </p:txBody>
      </p:sp>
      <p:pic>
        <p:nvPicPr>
          <p:cNvPr id="6" name="Content Placeholder 5"/>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4648200" y="3150487"/>
            <a:ext cx="4038600" cy="1425388"/>
          </a:xfrm>
        </p:spPr>
      </p:pic>
    </p:spTree>
    <p:extLst>
      <p:ext uri="{BB962C8B-B14F-4D97-AF65-F5344CB8AC3E}">
        <p14:creationId xmlns:p14="http://schemas.microsoft.com/office/powerpoint/2010/main" val="37179497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hahecht\AppData\Local\Microsoft\Windows\Temporary Internet Files\Content.IE5\EBP2YILZ\MC900053284[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143000" y="-7319"/>
            <a:ext cx="6774660" cy="678911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Scientific Groundbreakers</a:t>
            </a:r>
            <a:endParaRPr lang="en-US" dirty="0"/>
          </a:p>
        </p:txBody>
      </p:sp>
      <p:sp>
        <p:nvSpPr>
          <p:cNvPr id="3" name="Content Placeholder 2"/>
          <p:cNvSpPr>
            <a:spLocks noGrp="1"/>
          </p:cNvSpPr>
          <p:nvPr>
            <p:ph sz="half" idx="1"/>
          </p:nvPr>
        </p:nvSpPr>
        <p:spPr>
          <a:xfrm>
            <a:off x="457200" y="1600200"/>
            <a:ext cx="4038600" cy="5181600"/>
          </a:xfrm>
        </p:spPr>
        <p:txBody>
          <a:bodyPr>
            <a:normAutofit/>
          </a:bodyPr>
          <a:lstStyle/>
          <a:p>
            <a:pPr marL="0" indent="0">
              <a:buNone/>
            </a:pPr>
            <a:r>
              <a:rPr lang="en-US" sz="2400" dirty="0" smtClean="0"/>
              <a:t>Galileo </a:t>
            </a:r>
            <a:r>
              <a:rPr lang="en-US" sz="2400" dirty="0" err="1" smtClean="0"/>
              <a:t>Galielei</a:t>
            </a:r>
            <a:endParaRPr lang="en-US" sz="2400" dirty="0" smtClean="0"/>
          </a:p>
          <a:p>
            <a:r>
              <a:rPr lang="en-US" sz="2400" dirty="0" smtClean="0"/>
              <a:t>1564-1642</a:t>
            </a:r>
          </a:p>
          <a:p>
            <a:r>
              <a:rPr lang="en-US" sz="2400" dirty="0" smtClean="0"/>
              <a:t>Italian physicist, mathematician, astronomer, and </a:t>
            </a:r>
            <a:r>
              <a:rPr lang="en-US" sz="2400" dirty="0" smtClean="0"/>
              <a:t>philosopher</a:t>
            </a:r>
            <a:endParaRPr lang="en-US" sz="2400" dirty="0" smtClean="0"/>
          </a:p>
        </p:txBody>
      </p:sp>
      <p:pic>
        <p:nvPicPr>
          <p:cNvPr id="9" name="Picture 2" descr="C:\Users\hahecht\Desktop\220px-Justus_Sustermans_-_Portrait_of_Galileo_Galilei,_1636.jpg"/>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883071" y="1600200"/>
            <a:ext cx="3545074" cy="4495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83617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hahecht\AppData\Local\Microsoft\Windows\Temporary Internet Files\Content.IE5\EBP2YILZ\MC900053284[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143000" y="-7319"/>
            <a:ext cx="6774660" cy="678911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Scientific Groundbreakers</a:t>
            </a:r>
            <a:endParaRPr lang="en-US" dirty="0"/>
          </a:p>
        </p:txBody>
      </p:sp>
      <p:sp>
        <p:nvSpPr>
          <p:cNvPr id="3" name="Content Placeholder 2"/>
          <p:cNvSpPr>
            <a:spLocks noGrp="1"/>
          </p:cNvSpPr>
          <p:nvPr>
            <p:ph sz="half" idx="1"/>
          </p:nvPr>
        </p:nvSpPr>
        <p:spPr>
          <a:xfrm>
            <a:off x="457200" y="1600200"/>
            <a:ext cx="4038600" cy="5181600"/>
          </a:xfrm>
        </p:spPr>
        <p:txBody>
          <a:bodyPr>
            <a:normAutofit/>
          </a:bodyPr>
          <a:lstStyle/>
          <a:p>
            <a:pPr marL="0" indent="0">
              <a:buNone/>
            </a:pPr>
            <a:r>
              <a:rPr lang="en-US" sz="2400" dirty="0" smtClean="0"/>
              <a:t>Galileo </a:t>
            </a:r>
            <a:r>
              <a:rPr lang="en-US" sz="2400" dirty="0" err="1" smtClean="0"/>
              <a:t>Galielei</a:t>
            </a:r>
            <a:endParaRPr lang="en-US" sz="2400" dirty="0" smtClean="0"/>
          </a:p>
          <a:p>
            <a:r>
              <a:rPr lang="en-US" sz="2400" dirty="0" smtClean="0"/>
              <a:t>1564-1642</a:t>
            </a:r>
          </a:p>
          <a:p>
            <a:r>
              <a:rPr lang="en-US" sz="2400" dirty="0" smtClean="0"/>
              <a:t>Italian physicist, mathematician, astronomer, and philosopher</a:t>
            </a:r>
          </a:p>
          <a:p>
            <a:r>
              <a:rPr lang="en-US" sz="2400" dirty="0" smtClean="0"/>
              <a:t>Improved the telescope to see further out into space.</a:t>
            </a:r>
          </a:p>
          <a:p>
            <a:r>
              <a:rPr lang="en-US" sz="2400" dirty="0" smtClean="0"/>
              <a:t>Proved heliocentric theory.</a:t>
            </a:r>
            <a:endParaRPr lang="en-US" sz="2400" dirty="0"/>
          </a:p>
        </p:txBody>
      </p:sp>
      <p:pic>
        <p:nvPicPr>
          <p:cNvPr id="6" name="Content Placeholder 5"/>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4648200" y="2332552"/>
            <a:ext cx="4038600" cy="3061258"/>
          </a:xfrm>
        </p:spPr>
      </p:pic>
    </p:spTree>
    <p:extLst>
      <p:ext uri="{BB962C8B-B14F-4D97-AF65-F5344CB8AC3E}">
        <p14:creationId xmlns:p14="http://schemas.microsoft.com/office/powerpoint/2010/main" val="3015771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hahecht\AppData\Local\Microsoft\Windows\Temporary Internet Files\Content.IE5\EBP2YILZ\MC900053284[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143000" y="-7319"/>
            <a:ext cx="6774660" cy="678911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Scientific Groundbreakers</a:t>
            </a:r>
            <a:endParaRPr lang="en-US" dirty="0"/>
          </a:p>
        </p:txBody>
      </p:sp>
      <p:sp>
        <p:nvSpPr>
          <p:cNvPr id="3" name="Content Placeholder 2"/>
          <p:cNvSpPr>
            <a:spLocks noGrp="1"/>
          </p:cNvSpPr>
          <p:nvPr>
            <p:ph sz="half" idx="1"/>
          </p:nvPr>
        </p:nvSpPr>
        <p:spPr>
          <a:xfrm>
            <a:off x="457200" y="1600200"/>
            <a:ext cx="4038600" cy="5181600"/>
          </a:xfrm>
        </p:spPr>
        <p:txBody>
          <a:bodyPr>
            <a:normAutofit/>
          </a:bodyPr>
          <a:lstStyle/>
          <a:p>
            <a:pPr marL="0" indent="0">
              <a:buNone/>
            </a:pPr>
            <a:r>
              <a:rPr lang="en-US" sz="2600" dirty="0" smtClean="0"/>
              <a:t>Isaac Newton</a:t>
            </a:r>
          </a:p>
          <a:p>
            <a:r>
              <a:rPr lang="en-US" sz="2600" dirty="0" smtClean="0"/>
              <a:t>1642-1727</a:t>
            </a:r>
          </a:p>
          <a:p>
            <a:r>
              <a:rPr lang="en-US" sz="2600" dirty="0" smtClean="0"/>
              <a:t>English physicist, mathematician, astronomer, philosopher, alchemist, </a:t>
            </a:r>
            <a:r>
              <a:rPr lang="en-US" sz="2600" dirty="0" smtClean="0"/>
              <a:t>theologian</a:t>
            </a:r>
            <a:endParaRPr lang="en-US" sz="2600" dirty="0" smtClean="0"/>
          </a:p>
        </p:txBody>
      </p:sp>
      <p:pic>
        <p:nvPicPr>
          <p:cNvPr id="8" name="Picture 2" descr="C:\Users\hahecht\Desktop\GodfreyKneller-IsaacNewton-1689.jpg"/>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952999" y="1509640"/>
            <a:ext cx="3563097" cy="48911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29260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25310035"/>
              </p:ext>
            </p:extLst>
          </p:nvPr>
        </p:nvGraphicFramePr>
        <p:xfrm>
          <a:off x="479612" y="2667000"/>
          <a:ext cx="8229600" cy="357124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endParaRPr lang="en-US" dirty="0"/>
                    </a:p>
                  </a:txBody>
                  <a:tcPr/>
                </a:tc>
                <a:tc>
                  <a:txBody>
                    <a:bodyPr/>
                    <a:lstStyle/>
                    <a:p>
                      <a:pPr algn="ctr"/>
                      <a:r>
                        <a:rPr lang="en-US" dirty="0" smtClean="0"/>
                        <a:t>The Bible</a:t>
                      </a:r>
                      <a:endParaRPr lang="en-US" dirty="0"/>
                    </a:p>
                  </a:txBody>
                  <a:tcPr/>
                </a:tc>
                <a:tc>
                  <a:txBody>
                    <a:bodyPr/>
                    <a:lstStyle/>
                    <a:p>
                      <a:pPr algn="ctr"/>
                      <a:r>
                        <a:rPr lang="en-US" dirty="0" smtClean="0"/>
                        <a:t>Aristotle</a:t>
                      </a:r>
                      <a:endParaRPr lang="en-US" dirty="0"/>
                    </a:p>
                  </a:txBody>
                  <a:tcPr/>
                </a:tc>
                <a:tc>
                  <a:txBody>
                    <a:bodyPr/>
                    <a:lstStyle/>
                    <a:p>
                      <a:pPr algn="ctr"/>
                      <a:r>
                        <a:rPr lang="en-US" dirty="0" smtClean="0"/>
                        <a:t>Copernicus</a:t>
                      </a:r>
                      <a:endParaRPr lang="en-US" dirty="0"/>
                    </a:p>
                  </a:txBody>
                  <a:tcPr/>
                </a:tc>
              </a:tr>
              <a:tr h="370840">
                <a:tc>
                  <a:txBody>
                    <a:bodyPr/>
                    <a:lstStyle/>
                    <a:p>
                      <a:pPr algn="ctr"/>
                      <a:endParaRPr lang="en-US" dirty="0" smtClean="0"/>
                    </a:p>
                    <a:p>
                      <a:pPr algn="ctr"/>
                      <a:endParaRPr lang="en-US" dirty="0" smtClean="0"/>
                    </a:p>
                    <a:p>
                      <a:pPr algn="ctr"/>
                      <a:r>
                        <a:rPr lang="en-US" dirty="0" smtClean="0"/>
                        <a:t>Illustration</a:t>
                      </a:r>
                      <a:r>
                        <a:rPr lang="en-US" baseline="0" dirty="0" smtClean="0"/>
                        <a:t> of the Universe</a:t>
                      </a:r>
                    </a:p>
                    <a:p>
                      <a:pPr algn="ctr"/>
                      <a:endParaRPr lang="en-US" dirty="0" smtClean="0"/>
                    </a:p>
                    <a:p>
                      <a:pPr algn="ctr"/>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pPr algn="ctr"/>
                      <a:endParaRPr lang="en-US" dirty="0" smtClean="0"/>
                    </a:p>
                    <a:p>
                      <a:pPr algn="ctr"/>
                      <a:r>
                        <a:rPr lang="en-US" dirty="0" smtClean="0"/>
                        <a:t>Key</a:t>
                      </a:r>
                      <a:r>
                        <a:rPr lang="en-US" baseline="0" dirty="0" smtClean="0"/>
                        <a:t> points about their theory concerning the Universe</a:t>
                      </a:r>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Tree>
    <p:extLst>
      <p:ext uri="{BB962C8B-B14F-4D97-AF65-F5344CB8AC3E}">
        <p14:creationId xmlns:p14="http://schemas.microsoft.com/office/powerpoint/2010/main" val="17973945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hahecht\AppData\Local\Microsoft\Windows\Temporary Internet Files\Content.IE5\EBP2YILZ\MC900053284[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143000" y="-7319"/>
            <a:ext cx="6774660" cy="678911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Scientific Groundbreakers</a:t>
            </a:r>
            <a:endParaRPr lang="en-US" dirty="0"/>
          </a:p>
        </p:txBody>
      </p:sp>
      <p:sp>
        <p:nvSpPr>
          <p:cNvPr id="3" name="Content Placeholder 2"/>
          <p:cNvSpPr>
            <a:spLocks noGrp="1"/>
          </p:cNvSpPr>
          <p:nvPr>
            <p:ph sz="half" idx="1"/>
          </p:nvPr>
        </p:nvSpPr>
        <p:spPr>
          <a:xfrm>
            <a:off x="457200" y="1600200"/>
            <a:ext cx="4038600" cy="5181600"/>
          </a:xfrm>
        </p:spPr>
        <p:txBody>
          <a:bodyPr>
            <a:normAutofit/>
          </a:bodyPr>
          <a:lstStyle/>
          <a:p>
            <a:pPr marL="0" indent="0">
              <a:buNone/>
            </a:pPr>
            <a:r>
              <a:rPr lang="en-US" sz="2600" dirty="0" smtClean="0"/>
              <a:t>Isaac Newton</a:t>
            </a:r>
          </a:p>
          <a:p>
            <a:r>
              <a:rPr lang="en-US" sz="2600" dirty="0" smtClean="0"/>
              <a:t>1642-1727</a:t>
            </a:r>
          </a:p>
          <a:p>
            <a:r>
              <a:rPr lang="en-US" sz="2600" dirty="0" smtClean="0"/>
              <a:t>English physicist, mathematician, astronomer, philosopher, alchemist, theologian</a:t>
            </a:r>
          </a:p>
          <a:p>
            <a:r>
              <a:rPr lang="en-US" sz="2600" dirty="0" smtClean="0"/>
              <a:t>Formulated law of gravity, which proved </a:t>
            </a:r>
            <a:r>
              <a:rPr lang="en-US" sz="2600" dirty="0" err="1" smtClean="0"/>
              <a:t>Kepler’s</a:t>
            </a:r>
            <a:r>
              <a:rPr lang="en-US" sz="2600" dirty="0" smtClean="0"/>
              <a:t> law of planetary motion, </a:t>
            </a:r>
            <a:r>
              <a:rPr lang="en-US" sz="2400" dirty="0" smtClean="0"/>
              <a:t>which further proved </a:t>
            </a:r>
            <a:r>
              <a:rPr lang="en-US" sz="2400" dirty="0" err="1" smtClean="0"/>
              <a:t>heliocentricism</a:t>
            </a:r>
            <a:r>
              <a:rPr lang="en-US" sz="2400" dirty="0" smtClean="0"/>
              <a:t>.</a:t>
            </a:r>
            <a:endParaRPr lang="en-US" sz="2400" dirty="0"/>
          </a:p>
        </p:txBody>
      </p:sp>
      <p:pic>
        <p:nvPicPr>
          <p:cNvPr id="6" name="Content Placeholder 5"/>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4469804" y="1417638"/>
            <a:ext cx="4381216" cy="4906962"/>
          </a:xfrm>
        </p:spPr>
      </p:pic>
    </p:spTree>
    <p:extLst>
      <p:ext uri="{BB962C8B-B14F-4D97-AF65-F5344CB8AC3E}">
        <p14:creationId xmlns:p14="http://schemas.microsoft.com/office/powerpoint/2010/main" val="356003181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hahecht\AppData\Local\Microsoft\Windows\Temporary Internet Files\Content.IE5\EBP2YILZ\MC900053284[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143000" y="-7319"/>
            <a:ext cx="6774660" cy="678911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Scientific Groundbreakers</a:t>
            </a:r>
            <a:endParaRPr lang="en-US" dirty="0"/>
          </a:p>
        </p:txBody>
      </p:sp>
      <p:sp>
        <p:nvSpPr>
          <p:cNvPr id="3" name="Content Placeholder 2"/>
          <p:cNvSpPr>
            <a:spLocks noGrp="1"/>
          </p:cNvSpPr>
          <p:nvPr>
            <p:ph sz="half" idx="1"/>
          </p:nvPr>
        </p:nvSpPr>
        <p:spPr>
          <a:xfrm>
            <a:off x="457200" y="1600200"/>
            <a:ext cx="4038600" cy="5181600"/>
          </a:xfrm>
        </p:spPr>
        <p:txBody>
          <a:bodyPr>
            <a:normAutofit/>
          </a:bodyPr>
          <a:lstStyle/>
          <a:p>
            <a:pPr marL="0" indent="0">
              <a:buNone/>
            </a:pPr>
            <a:r>
              <a:rPr lang="en-US" sz="2400" dirty="0" smtClean="0"/>
              <a:t>Francis Bacon</a:t>
            </a:r>
          </a:p>
          <a:p>
            <a:r>
              <a:rPr lang="en-US" sz="2400" dirty="0" smtClean="0"/>
              <a:t>1561-1626</a:t>
            </a:r>
          </a:p>
          <a:p>
            <a:r>
              <a:rPr lang="en-US" sz="2400" dirty="0" smtClean="0"/>
              <a:t>English philosopher, statesman, scientist, jurist, and author</a:t>
            </a:r>
            <a:r>
              <a:rPr lang="en-US" sz="2400" dirty="0" smtClean="0"/>
              <a:t>.</a:t>
            </a:r>
            <a:endParaRPr lang="en-US" sz="2400" dirty="0" smtClean="0"/>
          </a:p>
        </p:txBody>
      </p:sp>
      <p:pic>
        <p:nvPicPr>
          <p:cNvPr id="8" name="Picture 2" descr="C:\Users\hahecht\Desktop\Francis-Bacon-9194632-1-402.jpg"/>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648200" y="1843881"/>
            <a:ext cx="4038600" cy="4038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294381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hahecht\AppData\Local\Microsoft\Windows\Temporary Internet Files\Content.IE5\EBP2YILZ\MC900053284[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143000" y="-7319"/>
            <a:ext cx="6774660" cy="678911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Scientific Groundbreakers</a:t>
            </a:r>
            <a:endParaRPr lang="en-US" dirty="0"/>
          </a:p>
        </p:txBody>
      </p:sp>
      <p:sp>
        <p:nvSpPr>
          <p:cNvPr id="3" name="Content Placeholder 2"/>
          <p:cNvSpPr>
            <a:spLocks noGrp="1"/>
          </p:cNvSpPr>
          <p:nvPr>
            <p:ph sz="half" idx="1"/>
          </p:nvPr>
        </p:nvSpPr>
        <p:spPr>
          <a:xfrm>
            <a:off x="457200" y="1600200"/>
            <a:ext cx="4038600" cy="5181600"/>
          </a:xfrm>
        </p:spPr>
        <p:txBody>
          <a:bodyPr>
            <a:normAutofit/>
          </a:bodyPr>
          <a:lstStyle/>
          <a:p>
            <a:pPr marL="0" indent="0">
              <a:buNone/>
            </a:pPr>
            <a:r>
              <a:rPr lang="en-US" sz="2400" dirty="0" smtClean="0"/>
              <a:t>Francis Bacon</a:t>
            </a:r>
          </a:p>
          <a:p>
            <a:r>
              <a:rPr lang="en-US" sz="2400" dirty="0" smtClean="0"/>
              <a:t>1561-1626</a:t>
            </a:r>
          </a:p>
          <a:p>
            <a:r>
              <a:rPr lang="en-US" sz="2400" dirty="0" smtClean="0"/>
              <a:t>English philosopher, statesman, scientist, jurist, and author.</a:t>
            </a:r>
          </a:p>
          <a:p>
            <a:r>
              <a:rPr lang="en-US" sz="2400" dirty="0" smtClean="0"/>
              <a:t>Developed the scientific method, a way by which scientists come to conclusions about the world around them. </a:t>
            </a:r>
          </a:p>
        </p:txBody>
      </p:sp>
      <p:pic>
        <p:nvPicPr>
          <p:cNvPr id="6" name="Content Placeholder 5"/>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4648200" y="1843881"/>
            <a:ext cx="4038600" cy="4038600"/>
          </a:xfrm>
        </p:spPr>
      </p:pic>
    </p:spTree>
    <p:extLst>
      <p:ext uri="{BB962C8B-B14F-4D97-AF65-F5344CB8AC3E}">
        <p14:creationId xmlns:p14="http://schemas.microsoft.com/office/powerpoint/2010/main" val="188013438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hahecht\AppData\Local\Microsoft\Windows\Temporary Internet Files\Content.IE5\EBP2YILZ\MC900053284[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143000" y="-7319"/>
            <a:ext cx="6774660" cy="678911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Scientific Groundbreakers</a:t>
            </a:r>
            <a:endParaRPr lang="en-US" dirty="0"/>
          </a:p>
        </p:txBody>
      </p:sp>
      <p:sp>
        <p:nvSpPr>
          <p:cNvPr id="3" name="Content Placeholder 2"/>
          <p:cNvSpPr>
            <a:spLocks noGrp="1"/>
          </p:cNvSpPr>
          <p:nvPr>
            <p:ph sz="half" idx="1"/>
          </p:nvPr>
        </p:nvSpPr>
        <p:spPr>
          <a:xfrm>
            <a:off x="457200" y="1600200"/>
            <a:ext cx="4038600" cy="5181600"/>
          </a:xfrm>
        </p:spPr>
        <p:txBody>
          <a:bodyPr>
            <a:normAutofit/>
          </a:bodyPr>
          <a:lstStyle/>
          <a:p>
            <a:pPr marL="0" indent="0">
              <a:buNone/>
            </a:pPr>
            <a:r>
              <a:rPr lang="en-US" sz="2400" dirty="0" smtClean="0"/>
              <a:t>Rene Descartes</a:t>
            </a:r>
          </a:p>
          <a:p>
            <a:r>
              <a:rPr lang="en-US" sz="2400" dirty="0" smtClean="0"/>
              <a:t>1596-1650</a:t>
            </a:r>
          </a:p>
          <a:p>
            <a:r>
              <a:rPr lang="en-US" sz="2400" dirty="0" smtClean="0"/>
              <a:t>French philosopher and mathematician</a:t>
            </a:r>
          </a:p>
          <a:p>
            <a:r>
              <a:rPr lang="en-US" sz="2400" dirty="0" smtClean="0"/>
              <a:t>Father of Modern Philosophy</a:t>
            </a:r>
            <a:endParaRPr lang="en-US" sz="2400" dirty="0"/>
          </a:p>
        </p:txBody>
      </p:sp>
      <p:pic>
        <p:nvPicPr>
          <p:cNvPr id="9" name="Picture 2" descr="C:\Users\hahecht\Desktop\Frans_Hals_-_Portret_van_René_Descartes.jpg"/>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5111750" y="1958181"/>
            <a:ext cx="3111500"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3746285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hahecht\AppData\Local\Microsoft\Windows\Temporary Internet Files\Content.IE5\EBP2YILZ\MC900053284[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143000" y="-7319"/>
            <a:ext cx="6774660" cy="678911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Scientific Groundbreakers</a:t>
            </a:r>
            <a:endParaRPr lang="en-US" dirty="0"/>
          </a:p>
        </p:txBody>
      </p:sp>
      <p:sp>
        <p:nvSpPr>
          <p:cNvPr id="3" name="Content Placeholder 2"/>
          <p:cNvSpPr>
            <a:spLocks noGrp="1"/>
          </p:cNvSpPr>
          <p:nvPr>
            <p:ph sz="half" idx="1"/>
          </p:nvPr>
        </p:nvSpPr>
        <p:spPr>
          <a:xfrm>
            <a:off x="457200" y="1600200"/>
            <a:ext cx="4038600" cy="5181600"/>
          </a:xfrm>
        </p:spPr>
        <p:txBody>
          <a:bodyPr>
            <a:normAutofit/>
          </a:bodyPr>
          <a:lstStyle/>
          <a:p>
            <a:pPr marL="0" indent="0">
              <a:buNone/>
            </a:pPr>
            <a:r>
              <a:rPr lang="en-US" sz="2400" dirty="0" smtClean="0"/>
              <a:t>William Harvey</a:t>
            </a:r>
          </a:p>
          <a:p>
            <a:r>
              <a:rPr lang="en-US" sz="2400" dirty="0" smtClean="0"/>
              <a:t>1578-1657</a:t>
            </a:r>
          </a:p>
          <a:p>
            <a:r>
              <a:rPr lang="en-US" sz="2400" dirty="0" smtClean="0"/>
              <a:t>English </a:t>
            </a:r>
            <a:r>
              <a:rPr lang="en-US" sz="2400" dirty="0" smtClean="0"/>
              <a:t>physician</a:t>
            </a:r>
            <a:endParaRPr lang="en-US" sz="2400" dirty="0" smtClean="0"/>
          </a:p>
        </p:txBody>
      </p:sp>
      <p:pic>
        <p:nvPicPr>
          <p:cNvPr id="9" name="Picture 2" descr="C:\Users\hahecht\Desktop\harvey-william.jpg"/>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712949" y="1524000"/>
            <a:ext cx="3820229" cy="457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6145641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hahecht\AppData\Local\Microsoft\Windows\Temporary Internet Files\Content.IE5\EBP2YILZ\MC900053284[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143000" y="-7319"/>
            <a:ext cx="6774660" cy="678911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Scientific Groundbreakers</a:t>
            </a:r>
            <a:endParaRPr lang="en-US" dirty="0"/>
          </a:p>
        </p:txBody>
      </p:sp>
      <p:sp>
        <p:nvSpPr>
          <p:cNvPr id="3" name="Content Placeholder 2"/>
          <p:cNvSpPr>
            <a:spLocks noGrp="1"/>
          </p:cNvSpPr>
          <p:nvPr>
            <p:ph sz="half" idx="1"/>
          </p:nvPr>
        </p:nvSpPr>
        <p:spPr>
          <a:xfrm>
            <a:off x="457200" y="1600200"/>
            <a:ext cx="4038600" cy="5181600"/>
          </a:xfrm>
        </p:spPr>
        <p:txBody>
          <a:bodyPr>
            <a:normAutofit/>
          </a:bodyPr>
          <a:lstStyle/>
          <a:p>
            <a:pPr marL="0" indent="0">
              <a:buNone/>
            </a:pPr>
            <a:r>
              <a:rPr lang="en-US" sz="2400" dirty="0" smtClean="0"/>
              <a:t>William Harvey</a:t>
            </a:r>
          </a:p>
          <a:p>
            <a:r>
              <a:rPr lang="en-US" sz="2400" dirty="0" smtClean="0"/>
              <a:t>1578-1657</a:t>
            </a:r>
          </a:p>
          <a:p>
            <a:r>
              <a:rPr lang="en-US" sz="2400" dirty="0" smtClean="0"/>
              <a:t>English physician</a:t>
            </a:r>
          </a:p>
          <a:p>
            <a:r>
              <a:rPr lang="en-US" sz="2400" dirty="0" smtClean="0"/>
              <a:t>Discovered the circulation of the blood – blood pumped through body by the heart.</a:t>
            </a:r>
            <a:endParaRPr lang="en-US" sz="2400" dirty="0"/>
          </a:p>
        </p:txBody>
      </p:sp>
      <p:pic>
        <p:nvPicPr>
          <p:cNvPr id="6" name="Content Placeholder 5"/>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4988368" y="1600200"/>
            <a:ext cx="3358264" cy="4525963"/>
          </a:xfrm>
        </p:spPr>
      </p:pic>
    </p:spTree>
    <p:extLst>
      <p:ext uri="{BB962C8B-B14F-4D97-AF65-F5344CB8AC3E}">
        <p14:creationId xmlns:p14="http://schemas.microsoft.com/office/powerpoint/2010/main" val="337643548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hahecht\AppData\Local\Microsoft\Windows\Temporary Internet Files\Content.IE5\EBP2YILZ\MC900053284[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143000" y="-7319"/>
            <a:ext cx="6774660" cy="678911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normAutofit/>
          </a:bodyPr>
          <a:lstStyle/>
          <a:p>
            <a:r>
              <a:rPr lang="en-US" dirty="0" smtClean="0"/>
              <a:t>New Science</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Scientific Revolution</a:t>
            </a:r>
          </a:p>
          <a:p>
            <a:r>
              <a:rPr lang="en-US" dirty="0" smtClean="0"/>
              <a:t>Era where development in mathematics, physics, astronomy, biology, medicine, and chemistry transformed views of society and nature.</a:t>
            </a:r>
          </a:p>
          <a:p>
            <a:r>
              <a:rPr lang="en-US" dirty="0" smtClean="0"/>
              <a:t>Began toward the ends of the Renaissance (16</a:t>
            </a:r>
            <a:r>
              <a:rPr lang="en-US" baseline="30000" dirty="0" smtClean="0"/>
              <a:t>th</a:t>
            </a:r>
            <a:r>
              <a:rPr lang="en-US" dirty="0" smtClean="0"/>
              <a:t> century) and continued through the late 18</a:t>
            </a:r>
            <a:r>
              <a:rPr lang="en-US" baseline="30000" dirty="0" smtClean="0"/>
              <a:t>th</a:t>
            </a:r>
            <a:r>
              <a:rPr lang="en-US" dirty="0" smtClean="0"/>
              <a:t> century. </a:t>
            </a:r>
          </a:p>
          <a:p>
            <a:pPr marL="0" indent="0">
              <a:buNone/>
            </a:pPr>
            <a:r>
              <a:rPr lang="en-US" dirty="0" smtClean="0"/>
              <a:t>Importance of the scientific revolution:</a:t>
            </a:r>
          </a:p>
          <a:p>
            <a:r>
              <a:rPr lang="en-US" dirty="0" smtClean="0"/>
              <a:t>Emphasis on reason and systematic observation of nature</a:t>
            </a:r>
          </a:p>
          <a:p>
            <a:r>
              <a:rPr lang="en-US" dirty="0" smtClean="0"/>
              <a:t>Formulation of scientific method</a:t>
            </a:r>
          </a:p>
          <a:p>
            <a:r>
              <a:rPr lang="en-US" dirty="0" smtClean="0"/>
              <a:t>Expansion of scientific knowledge</a:t>
            </a:r>
            <a:endParaRPr lang="en-US" dirty="0"/>
          </a:p>
          <a:p>
            <a:pPr marL="0" indent="0">
              <a:buNone/>
            </a:pPr>
            <a:endParaRPr lang="en-US" dirty="0"/>
          </a:p>
        </p:txBody>
      </p:sp>
    </p:spTree>
    <p:extLst>
      <p:ext uri="{BB962C8B-B14F-4D97-AF65-F5344CB8AC3E}">
        <p14:creationId xmlns:p14="http://schemas.microsoft.com/office/powerpoint/2010/main" val="154391076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hahecht\AppData\Local\Microsoft\Windows\Temporary Internet Files\Content.IE5\EBP2YILZ\MC900053284[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143000" y="-7319"/>
            <a:ext cx="6774660" cy="678911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a:bodyPr>
          <a:lstStyle/>
          <a:p>
            <a:r>
              <a:rPr lang="en-US" dirty="0" smtClean="0"/>
              <a:t>The Scientific Revolution was an era of development in mathematics, physics, astronomy, biology, medicine, and chemistry.</a:t>
            </a:r>
          </a:p>
          <a:p>
            <a:r>
              <a:rPr lang="en-US" dirty="0" smtClean="0"/>
              <a:t>With its emphasis on reasoned observation and systematic measurement, the Scientific Revolution changed the way people viewed the world and their place in it.</a:t>
            </a:r>
          </a:p>
          <a:p>
            <a:r>
              <a:rPr lang="en-US" dirty="0" smtClean="0"/>
              <a:t>Exit Question!!</a:t>
            </a:r>
          </a:p>
        </p:txBody>
      </p:sp>
    </p:spTree>
    <p:extLst>
      <p:ext uri="{BB962C8B-B14F-4D97-AF65-F5344CB8AC3E}">
        <p14:creationId xmlns:p14="http://schemas.microsoft.com/office/powerpoint/2010/main" val="6824755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hahecht\AppData\Local\Microsoft\Windows\Temporary Internet Files\Content.IE5\EBP2YILZ\MC900053284[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143000" y="-7319"/>
            <a:ext cx="6774660" cy="678911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644130" y="762000"/>
            <a:ext cx="7772400" cy="1470025"/>
          </a:xfrm>
        </p:spPr>
        <p:txBody>
          <a:bodyPr/>
          <a:lstStyle/>
          <a:p>
            <a:r>
              <a:rPr lang="en-US" dirty="0" smtClean="0"/>
              <a:t>Objective:</a:t>
            </a:r>
            <a:br>
              <a:rPr lang="en-US" dirty="0" smtClean="0"/>
            </a:br>
            <a:r>
              <a:rPr lang="en-US" b="1" dirty="0" smtClean="0"/>
              <a:t>The Scientific Revolution</a:t>
            </a:r>
            <a:endParaRPr lang="en-US" dirty="0"/>
          </a:p>
        </p:txBody>
      </p:sp>
      <p:sp>
        <p:nvSpPr>
          <p:cNvPr id="3" name="Subtitle 2"/>
          <p:cNvSpPr>
            <a:spLocks noGrp="1"/>
          </p:cNvSpPr>
          <p:nvPr>
            <p:ph type="subTitle" idx="1"/>
          </p:nvPr>
        </p:nvSpPr>
        <p:spPr>
          <a:xfrm>
            <a:off x="1371600" y="2438400"/>
            <a:ext cx="6400800" cy="3200400"/>
          </a:xfrm>
        </p:spPr>
        <p:txBody>
          <a:bodyPr/>
          <a:lstStyle/>
          <a:p>
            <a:r>
              <a:rPr lang="en-US" b="1" dirty="0" smtClean="0">
                <a:solidFill>
                  <a:schemeClr val="tx1"/>
                </a:solidFill>
              </a:rPr>
              <a:t>WHII.6a</a:t>
            </a:r>
          </a:p>
          <a:p>
            <a:r>
              <a:rPr lang="en-US" dirty="0" smtClean="0">
                <a:solidFill>
                  <a:schemeClr val="tx1"/>
                </a:solidFill>
              </a:rPr>
              <a:t>TSWDK of scientific, political, economic, and religious changes during the 16</a:t>
            </a:r>
            <a:r>
              <a:rPr lang="en-US" baseline="30000" dirty="0" smtClean="0">
                <a:solidFill>
                  <a:schemeClr val="tx1"/>
                </a:solidFill>
              </a:rPr>
              <a:t>th</a:t>
            </a:r>
            <a:r>
              <a:rPr lang="en-US" dirty="0" smtClean="0">
                <a:solidFill>
                  <a:schemeClr val="tx1"/>
                </a:solidFill>
              </a:rPr>
              <a:t>, 17</a:t>
            </a:r>
            <a:r>
              <a:rPr lang="en-US" baseline="30000" dirty="0" smtClean="0">
                <a:solidFill>
                  <a:schemeClr val="tx1"/>
                </a:solidFill>
              </a:rPr>
              <a:t>th</a:t>
            </a:r>
            <a:r>
              <a:rPr lang="en-US" dirty="0" smtClean="0">
                <a:solidFill>
                  <a:schemeClr val="tx1"/>
                </a:solidFill>
              </a:rPr>
              <a:t>, and 18</a:t>
            </a:r>
            <a:r>
              <a:rPr lang="en-US" baseline="30000" dirty="0" smtClean="0">
                <a:solidFill>
                  <a:schemeClr val="tx1"/>
                </a:solidFill>
              </a:rPr>
              <a:t>th</a:t>
            </a:r>
            <a:r>
              <a:rPr lang="en-US" dirty="0" smtClean="0">
                <a:solidFill>
                  <a:schemeClr val="tx1"/>
                </a:solidFill>
              </a:rPr>
              <a:t> centuries by describing the Scientific Revolution and its effects.</a:t>
            </a:r>
            <a:endParaRPr lang="en-US" dirty="0">
              <a:solidFill>
                <a:schemeClr val="tx1"/>
              </a:solidFill>
            </a:endParaRPr>
          </a:p>
        </p:txBody>
      </p:sp>
    </p:spTree>
    <p:extLst>
      <p:ext uri="{BB962C8B-B14F-4D97-AF65-F5344CB8AC3E}">
        <p14:creationId xmlns:p14="http://schemas.microsoft.com/office/powerpoint/2010/main" val="20872940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hahecht\AppData\Local\Microsoft\Windows\Temporary Internet Files\Content.IE5\EBP2YILZ\MC900053284[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143000" y="-7319"/>
            <a:ext cx="6774660" cy="678911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The Scientific Revolution</a:t>
            </a:r>
            <a:endParaRPr lang="en-US" dirty="0"/>
          </a:p>
        </p:txBody>
      </p:sp>
      <p:sp>
        <p:nvSpPr>
          <p:cNvPr id="3" name="Content Placeholder 2"/>
          <p:cNvSpPr>
            <a:spLocks noGrp="1"/>
          </p:cNvSpPr>
          <p:nvPr>
            <p:ph idx="1"/>
          </p:nvPr>
        </p:nvSpPr>
        <p:spPr/>
        <p:txBody>
          <a:bodyPr/>
          <a:lstStyle/>
          <a:p>
            <a:r>
              <a:rPr lang="en-US" dirty="0" smtClean="0"/>
              <a:t>Science</a:t>
            </a:r>
          </a:p>
          <a:p>
            <a:r>
              <a:rPr lang="en-US" dirty="0" smtClean="0"/>
              <a:t>Scientific Groundbreakers</a:t>
            </a:r>
          </a:p>
          <a:p>
            <a:r>
              <a:rPr lang="en-US" dirty="0" smtClean="0"/>
              <a:t>New Science</a:t>
            </a:r>
            <a:endParaRPr lang="en-US" dirty="0"/>
          </a:p>
        </p:txBody>
      </p:sp>
    </p:spTree>
    <p:extLst>
      <p:ext uri="{BB962C8B-B14F-4D97-AF65-F5344CB8AC3E}">
        <p14:creationId xmlns:p14="http://schemas.microsoft.com/office/powerpoint/2010/main" val="16980732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hahecht\AppData\Local\Microsoft\Windows\Temporary Internet Files\Content.IE5\EBP2YILZ\MC900053284[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143000" y="-7319"/>
            <a:ext cx="6774660" cy="678911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Science</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smtClean="0"/>
              <a:t>Define</a:t>
            </a:r>
          </a:p>
          <a:p>
            <a:r>
              <a:rPr lang="en-US" sz="2800" dirty="0" smtClean="0"/>
              <a:t>Systematic knowledge of the physical or material world gained through observation and experimentation.</a:t>
            </a:r>
          </a:p>
          <a:p>
            <a:r>
              <a:rPr lang="en-US" sz="2800" dirty="0" smtClean="0"/>
              <a:t>To consider:</a:t>
            </a:r>
          </a:p>
          <a:p>
            <a:pPr lvl="1">
              <a:buFont typeface="Courier New" panose="02070309020205020404" pitchFamily="49" charset="0"/>
              <a:buChar char="o"/>
            </a:pPr>
            <a:r>
              <a:rPr lang="en-US" dirty="0" smtClean="0"/>
              <a:t>Subject matter</a:t>
            </a:r>
          </a:p>
          <a:p>
            <a:pPr lvl="1">
              <a:buFont typeface="Courier New" panose="02070309020205020404" pitchFamily="49" charset="0"/>
              <a:buChar char="o"/>
            </a:pPr>
            <a:r>
              <a:rPr lang="en-US" dirty="0" smtClean="0"/>
              <a:t>Theories and hypotheses</a:t>
            </a:r>
          </a:p>
          <a:p>
            <a:pPr lvl="1">
              <a:buFont typeface="Courier New" panose="02070309020205020404" pitchFamily="49" charset="0"/>
              <a:buChar char="o"/>
            </a:pPr>
            <a:r>
              <a:rPr lang="en-US" dirty="0" smtClean="0"/>
              <a:t>Descriptions</a:t>
            </a:r>
          </a:p>
          <a:p>
            <a:pPr lvl="1">
              <a:buFont typeface="Courier New" panose="02070309020205020404" pitchFamily="49" charset="0"/>
              <a:buChar char="o"/>
            </a:pPr>
            <a:r>
              <a:rPr lang="en-US" dirty="0" smtClean="0"/>
              <a:t>Methods of observation and/or investigation</a:t>
            </a:r>
            <a:endParaRPr lang="en-US" dirty="0"/>
          </a:p>
        </p:txBody>
      </p:sp>
    </p:spTree>
    <p:extLst>
      <p:ext uri="{BB962C8B-B14F-4D97-AF65-F5344CB8AC3E}">
        <p14:creationId xmlns:p14="http://schemas.microsoft.com/office/powerpoint/2010/main" val="33621395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hahecht\AppData\Local\Microsoft\Windows\Temporary Internet Files\Content.IE5\EBP2YILZ\MC900053284[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143000" y="-7319"/>
            <a:ext cx="6774660" cy="678911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Science</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t>Old Science</a:t>
            </a:r>
          </a:p>
          <a:p>
            <a:r>
              <a:rPr lang="en-US" sz="2400" dirty="0" smtClean="0"/>
              <a:t>Before the 18</a:t>
            </a:r>
            <a:r>
              <a:rPr lang="en-US" sz="2400" baseline="30000" dirty="0" smtClean="0"/>
              <a:t>th</a:t>
            </a:r>
            <a:r>
              <a:rPr lang="en-US" sz="2400" dirty="0" smtClean="0"/>
              <a:t> century…</a:t>
            </a:r>
          </a:p>
          <a:p>
            <a:pPr lvl="1">
              <a:buFont typeface="Courier New" panose="02070309020205020404" pitchFamily="49" charset="0"/>
              <a:buChar char="o"/>
            </a:pPr>
            <a:r>
              <a:rPr lang="en-US" sz="2400" dirty="0" smtClean="0"/>
              <a:t>Science was referred to as natural philosophy, and was to varying degrees entangled with moral philosophy, theology, numerology, and magic.</a:t>
            </a:r>
          </a:p>
          <a:p>
            <a:pPr lvl="1">
              <a:buFont typeface="Courier New" panose="02070309020205020404" pitchFamily="49" charset="0"/>
              <a:buChar char="o"/>
            </a:pPr>
            <a:r>
              <a:rPr lang="en-US" sz="2400" dirty="0" smtClean="0"/>
              <a:t>In the Middle Ages, the word “science” was used to mean “knowledge” in a generic sense</a:t>
            </a:r>
            <a:r>
              <a:rPr lang="en-US" sz="2400" dirty="0" smtClean="0"/>
              <a:t>.</a:t>
            </a:r>
          </a:p>
          <a:p>
            <a:pPr lvl="1">
              <a:buFont typeface="Courier New" panose="02070309020205020404" pitchFamily="49" charset="0"/>
              <a:buChar char="o"/>
            </a:pPr>
            <a:r>
              <a:rPr lang="en-US" sz="2400" dirty="0"/>
              <a:t>Science meant just the theoretical study of nature, it had for a growing number become associated with specific ways of thought and methods that we would now consider scientific</a:t>
            </a:r>
            <a:r>
              <a:rPr lang="en-US" sz="2400" dirty="0" smtClean="0"/>
              <a:t>.</a:t>
            </a:r>
            <a:endParaRPr lang="en-US" sz="2400" dirty="0"/>
          </a:p>
        </p:txBody>
      </p:sp>
    </p:spTree>
    <p:extLst>
      <p:ext uri="{BB962C8B-B14F-4D97-AF65-F5344CB8AC3E}">
        <p14:creationId xmlns:p14="http://schemas.microsoft.com/office/powerpoint/2010/main" val="24940289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hahecht\AppData\Local\Microsoft\Windows\Temporary Internet Files\Content.IE5\EBP2YILZ\MC900053284[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143000" y="-7319"/>
            <a:ext cx="6774660" cy="678911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Science</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t>Old Science</a:t>
            </a:r>
          </a:p>
          <a:p>
            <a:r>
              <a:rPr lang="en-US" sz="2400" dirty="0" smtClean="0"/>
              <a:t>By the 19</a:t>
            </a:r>
            <a:r>
              <a:rPr lang="en-US" sz="2400" baseline="30000" dirty="0" smtClean="0"/>
              <a:t>th</a:t>
            </a:r>
            <a:r>
              <a:rPr lang="en-US" sz="2400" dirty="0" smtClean="0"/>
              <a:t> century…</a:t>
            </a:r>
          </a:p>
          <a:p>
            <a:pPr lvl="1">
              <a:buFont typeface="Courier New" panose="02070309020205020404" pitchFamily="49" charset="0"/>
              <a:buChar char="o"/>
            </a:pPr>
            <a:r>
              <a:rPr lang="en-US" sz="2400" dirty="0" smtClean="0"/>
              <a:t>The word “scientist” was first used to replace the earlier term “natural philosopher,” and “science” referred primarily to the, by then, well-differentiated fields of physics, chemistry, and biology.</a:t>
            </a:r>
            <a:endParaRPr lang="en-US" sz="2400" dirty="0"/>
          </a:p>
        </p:txBody>
      </p:sp>
    </p:spTree>
    <p:extLst>
      <p:ext uri="{BB962C8B-B14F-4D97-AF65-F5344CB8AC3E}">
        <p14:creationId xmlns:p14="http://schemas.microsoft.com/office/powerpoint/2010/main" val="14804520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79612" y="2667000"/>
          <a:ext cx="8229600" cy="357124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endParaRPr lang="en-US" dirty="0"/>
                    </a:p>
                  </a:txBody>
                  <a:tcPr/>
                </a:tc>
                <a:tc>
                  <a:txBody>
                    <a:bodyPr/>
                    <a:lstStyle/>
                    <a:p>
                      <a:pPr algn="ctr"/>
                      <a:r>
                        <a:rPr lang="en-US" dirty="0" smtClean="0"/>
                        <a:t>The Bible</a:t>
                      </a:r>
                      <a:endParaRPr lang="en-US" dirty="0"/>
                    </a:p>
                  </a:txBody>
                  <a:tcPr/>
                </a:tc>
                <a:tc>
                  <a:txBody>
                    <a:bodyPr/>
                    <a:lstStyle/>
                    <a:p>
                      <a:pPr algn="ctr"/>
                      <a:r>
                        <a:rPr lang="en-US" dirty="0" smtClean="0"/>
                        <a:t>Aristotle</a:t>
                      </a:r>
                      <a:endParaRPr lang="en-US" dirty="0"/>
                    </a:p>
                  </a:txBody>
                  <a:tcPr/>
                </a:tc>
                <a:tc>
                  <a:txBody>
                    <a:bodyPr/>
                    <a:lstStyle/>
                    <a:p>
                      <a:pPr algn="ctr"/>
                      <a:r>
                        <a:rPr lang="en-US" dirty="0" smtClean="0"/>
                        <a:t>Copernicus</a:t>
                      </a:r>
                      <a:endParaRPr lang="en-US" dirty="0"/>
                    </a:p>
                  </a:txBody>
                  <a:tcPr/>
                </a:tc>
              </a:tr>
              <a:tr h="370840">
                <a:tc>
                  <a:txBody>
                    <a:bodyPr/>
                    <a:lstStyle/>
                    <a:p>
                      <a:pPr algn="ctr"/>
                      <a:endParaRPr lang="en-US" dirty="0" smtClean="0"/>
                    </a:p>
                    <a:p>
                      <a:pPr algn="ctr"/>
                      <a:endParaRPr lang="en-US" dirty="0" smtClean="0"/>
                    </a:p>
                    <a:p>
                      <a:pPr algn="ctr"/>
                      <a:r>
                        <a:rPr lang="en-US" dirty="0" smtClean="0"/>
                        <a:t>Illustration</a:t>
                      </a:r>
                      <a:r>
                        <a:rPr lang="en-US" baseline="0" dirty="0" smtClean="0"/>
                        <a:t> of the Universe</a:t>
                      </a:r>
                    </a:p>
                    <a:p>
                      <a:pPr algn="ctr"/>
                      <a:endParaRPr lang="en-US" dirty="0" smtClean="0"/>
                    </a:p>
                    <a:p>
                      <a:pPr algn="ctr"/>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pPr algn="ctr"/>
                      <a:endParaRPr lang="en-US" dirty="0" smtClean="0"/>
                    </a:p>
                    <a:p>
                      <a:pPr algn="ctr"/>
                      <a:r>
                        <a:rPr lang="en-US" dirty="0" smtClean="0"/>
                        <a:t>Key</a:t>
                      </a:r>
                      <a:r>
                        <a:rPr lang="en-US" baseline="0" dirty="0" smtClean="0"/>
                        <a:t> points about their theory concerning the Universe</a:t>
                      </a:r>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
        <p:nvSpPr>
          <p:cNvPr id="5" name="Content Placeholder 2"/>
          <p:cNvSpPr txBox="1">
            <a:spLocks/>
          </p:cNvSpPr>
          <p:nvPr/>
        </p:nvSpPr>
        <p:spPr>
          <a:xfrm>
            <a:off x="228600" y="1143000"/>
            <a:ext cx="8686800" cy="14478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000" dirty="0" smtClean="0"/>
              <a:t>Old Beliefs</a:t>
            </a:r>
          </a:p>
          <a:p>
            <a:r>
              <a:rPr lang="en-US" sz="2000" dirty="0" smtClean="0"/>
              <a:t>According to the Bible…</a:t>
            </a:r>
          </a:p>
          <a:p>
            <a:r>
              <a:rPr lang="en-US" sz="2000" dirty="0" smtClean="0"/>
              <a:t>According to Aristotle…</a:t>
            </a:r>
          </a:p>
        </p:txBody>
      </p:sp>
      <p:sp>
        <p:nvSpPr>
          <p:cNvPr id="6" name="Title 1"/>
          <p:cNvSpPr>
            <a:spLocks noGrp="1"/>
          </p:cNvSpPr>
          <p:nvPr>
            <p:ph type="title"/>
          </p:nvPr>
        </p:nvSpPr>
        <p:spPr>
          <a:xfrm>
            <a:off x="457200" y="274638"/>
            <a:ext cx="8229600" cy="1143000"/>
          </a:xfrm>
        </p:spPr>
        <p:txBody>
          <a:bodyPr/>
          <a:lstStyle/>
          <a:p>
            <a:r>
              <a:rPr lang="en-US" dirty="0" smtClean="0"/>
              <a:t>Science</a:t>
            </a:r>
            <a:endParaRPr lang="en-US" dirty="0"/>
          </a:p>
        </p:txBody>
      </p:sp>
    </p:spTree>
    <p:extLst>
      <p:ext uri="{BB962C8B-B14F-4D97-AF65-F5344CB8AC3E}">
        <p14:creationId xmlns:p14="http://schemas.microsoft.com/office/powerpoint/2010/main" val="37196407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hahecht\AppData\Local\Microsoft\Windows\Temporary Internet Files\Content.IE5\EBP2YILZ\MC900053284[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143000" y="-7319"/>
            <a:ext cx="6774660" cy="678911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Science</a:t>
            </a:r>
            <a:endParaRPr lang="en-US" dirty="0"/>
          </a:p>
        </p:txBody>
      </p:sp>
      <p:sp>
        <p:nvSpPr>
          <p:cNvPr id="3" name="Content Placeholder 2"/>
          <p:cNvSpPr>
            <a:spLocks noGrp="1"/>
          </p:cNvSpPr>
          <p:nvPr>
            <p:ph sz="half" idx="1"/>
          </p:nvPr>
        </p:nvSpPr>
        <p:spPr>
          <a:xfrm>
            <a:off x="457200" y="1600200"/>
            <a:ext cx="4038600" cy="5181600"/>
          </a:xfrm>
        </p:spPr>
        <p:txBody>
          <a:bodyPr>
            <a:normAutofit/>
          </a:bodyPr>
          <a:lstStyle/>
          <a:p>
            <a:pPr marL="0" indent="0">
              <a:buNone/>
            </a:pPr>
            <a:r>
              <a:rPr lang="en-US" dirty="0"/>
              <a:t>Old Beliefs</a:t>
            </a:r>
          </a:p>
          <a:p>
            <a:r>
              <a:rPr lang="en-US" dirty="0"/>
              <a:t>Geocentric Theory – the theory that the sun, and all the stars and planets, revolve around the Earth.</a:t>
            </a:r>
          </a:p>
        </p:txBody>
      </p:sp>
      <p:pic>
        <p:nvPicPr>
          <p:cNvPr id="6" name="Content Placeholder 5"/>
          <p:cNvPicPr>
            <a:picLocks noGrp="1" noChangeAspect="1"/>
          </p:cNvPicPr>
          <p:nvPr>
            <p:ph sz="half" idx="2"/>
          </p:nvPr>
        </p:nvPicPr>
        <p:blipFill>
          <a:blip r:embed="rId3" cstate="print">
            <a:extLst>
              <a:ext uri="{28A0092B-C50C-407E-A947-70E740481C1C}">
                <a14:useLocalDpi xmlns:a14="http://schemas.microsoft.com/office/drawing/2010/main" val="0"/>
              </a:ext>
            </a:extLst>
          </a:blip>
          <a:stretch>
            <a:fillRect/>
          </a:stretch>
        </p:blipFill>
        <p:spPr>
          <a:xfrm>
            <a:off x="4421022" y="1699596"/>
            <a:ext cx="4500213" cy="4320204"/>
          </a:xfrm>
        </p:spPr>
      </p:pic>
    </p:spTree>
    <p:extLst>
      <p:ext uri="{BB962C8B-B14F-4D97-AF65-F5344CB8AC3E}">
        <p14:creationId xmlns:p14="http://schemas.microsoft.com/office/powerpoint/2010/main" val="14897417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1983</TotalTime>
  <Words>1001</Words>
  <Application>Microsoft Office PowerPoint</Application>
  <PresentationFormat>On-screen Show (4:3)</PresentationFormat>
  <Paragraphs>146</Paragraphs>
  <Slides>27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Calibri</vt:lpstr>
      <vt:lpstr>Courier New</vt:lpstr>
      <vt:lpstr>Office Theme</vt:lpstr>
      <vt:lpstr>Do Now:</vt:lpstr>
      <vt:lpstr>PowerPoint Presentation</vt:lpstr>
      <vt:lpstr>Objective: The Scientific Revolution</vt:lpstr>
      <vt:lpstr>The Scientific Revolution</vt:lpstr>
      <vt:lpstr>Science</vt:lpstr>
      <vt:lpstr>Science</vt:lpstr>
      <vt:lpstr>Science</vt:lpstr>
      <vt:lpstr>Science</vt:lpstr>
      <vt:lpstr>Science</vt:lpstr>
      <vt:lpstr>Science</vt:lpstr>
      <vt:lpstr>Science</vt:lpstr>
      <vt:lpstr>Scientific Groundbreakers</vt:lpstr>
      <vt:lpstr>PowerPoint Presentation</vt:lpstr>
      <vt:lpstr>Scientific Groundbreakers</vt:lpstr>
      <vt:lpstr>Scientific Groundbreakers</vt:lpstr>
      <vt:lpstr>Scientific Groundbreakers</vt:lpstr>
      <vt:lpstr>Scientific Groundbreakers</vt:lpstr>
      <vt:lpstr>Scientific Groundbreakers</vt:lpstr>
      <vt:lpstr>Scientific Groundbreakers</vt:lpstr>
      <vt:lpstr>Scientific Groundbreakers</vt:lpstr>
      <vt:lpstr>Scientific Groundbreakers</vt:lpstr>
      <vt:lpstr>Scientific Groundbreakers</vt:lpstr>
      <vt:lpstr>Scientific Groundbreakers</vt:lpstr>
      <vt:lpstr>Scientific Groundbreakers</vt:lpstr>
      <vt:lpstr>Scientific Groundbreakers</vt:lpstr>
      <vt:lpstr>New Science</vt:lpstr>
      <vt:lpstr>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Default Name</dc:creator>
  <cp:lastModifiedBy>Hana A. Hecht (hahecht)</cp:lastModifiedBy>
  <cp:revision>42</cp:revision>
  <dcterms:created xsi:type="dcterms:W3CDTF">2012-11-18T22:37:47Z</dcterms:created>
  <dcterms:modified xsi:type="dcterms:W3CDTF">2015-11-30T04:18:06Z</dcterms:modified>
</cp:coreProperties>
</file>