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81" r:id="rId8"/>
    <p:sldId id="265" r:id="rId9"/>
    <p:sldId id="266" r:id="rId10"/>
    <p:sldId id="273"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56" r:id="rId25"/>
    <p:sldId id="258" r:id="rId26"/>
    <p:sldId id="25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43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E5BD75-B860-47F1-AE72-84B04C8AFFE0}"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EE02E-843F-4B09-83E6-F185021695B1}" type="slidenum">
              <a:rPr lang="en-US" smtClean="0"/>
              <a:t>‹#›</a:t>
            </a:fld>
            <a:endParaRPr lang="en-US"/>
          </a:p>
        </p:txBody>
      </p:sp>
    </p:spTree>
    <p:extLst>
      <p:ext uri="{BB962C8B-B14F-4D97-AF65-F5344CB8AC3E}">
        <p14:creationId xmlns:p14="http://schemas.microsoft.com/office/powerpoint/2010/main" val="76269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5BD75-B860-47F1-AE72-84B04C8AFFE0}"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EE02E-843F-4B09-83E6-F185021695B1}" type="slidenum">
              <a:rPr lang="en-US" smtClean="0"/>
              <a:t>‹#›</a:t>
            </a:fld>
            <a:endParaRPr lang="en-US"/>
          </a:p>
        </p:txBody>
      </p:sp>
    </p:spTree>
    <p:extLst>
      <p:ext uri="{BB962C8B-B14F-4D97-AF65-F5344CB8AC3E}">
        <p14:creationId xmlns:p14="http://schemas.microsoft.com/office/powerpoint/2010/main" val="2972293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5BD75-B860-47F1-AE72-84B04C8AFFE0}"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EE02E-843F-4B09-83E6-F185021695B1}" type="slidenum">
              <a:rPr lang="en-US" smtClean="0"/>
              <a:t>‹#›</a:t>
            </a:fld>
            <a:endParaRPr lang="en-US"/>
          </a:p>
        </p:txBody>
      </p:sp>
    </p:spTree>
    <p:extLst>
      <p:ext uri="{BB962C8B-B14F-4D97-AF65-F5344CB8AC3E}">
        <p14:creationId xmlns:p14="http://schemas.microsoft.com/office/powerpoint/2010/main" val="152157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5BD75-B860-47F1-AE72-84B04C8AFFE0}"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EE02E-843F-4B09-83E6-F185021695B1}" type="slidenum">
              <a:rPr lang="en-US" smtClean="0"/>
              <a:t>‹#›</a:t>
            </a:fld>
            <a:endParaRPr lang="en-US"/>
          </a:p>
        </p:txBody>
      </p:sp>
    </p:spTree>
    <p:extLst>
      <p:ext uri="{BB962C8B-B14F-4D97-AF65-F5344CB8AC3E}">
        <p14:creationId xmlns:p14="http://schemas.microsoft.com/office/powerpoint/2010/main" val="678751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E5BD75-B860-47F1-AE72-84B04C8AFFE0}"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EE02E-843F-4B09-83E6-F185021695B1}" type="slidenum">
              <a:rPr lang="en-US" smtClean="0"/>
              <a:t>‹#›</a:t>
            </a:fld>
            <a:endParaRPr lang="en-US"/>
          </a:p>
        </p:txBody>
      </p:sp>
    </p:spTree>
    <p:extLst>
      <p:ext uri="{BB962C8B-B14F-4D97-AF65-F5344CB8AC3E}">
        <p14:creationId xmlns:p14="http://schemas.microsoft.com/office/powerpoint/2010/main" val="70189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E5BD75-B860-47F1-AE72-84B04C8AFFE0}"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EE02E-843F-4B09-83E6-F185021695B1}" type="slidenum">
              <a:rPr lang="en-US" smtClean="0"/>
              <a:t>‹#›</a:t>
            </a:fld>
            <a:endParaRPr lang="en-US"/>
          </a:p>
        </p:txBody>
      </p:sp>
    </p:spTree>
    <p:extLst>
      <p:ext uri="{BB962C8B-B14F-4D97-AF65-F5344CB8AC3E}">
        <p14:creationId xmlns:p14="http://schemas.microsoft.com/office/powerpoint/2010/main" val="125596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E5BD75-B860-47F1-AE72-84B04C8AFFE0}" type="datetimeFigureOut">
              <a:rPr lang="en-US" smtClean="0"/>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EE02E-843F-4B09-83E6-F185021695B1}" type="slidenum">
              <a:rPr lang="en-US" smtClean="0"/>
              <a:t>‹#›</a:t>
            </a:fld>
            <a:endParaRPr lang="en-US"/>
          </a:p>
        </p:txBody>
      </p:sp>
    </p:spTree>
    <p:extLst>
      <p:ext uri="{BB962C8B-B14F-4D97-AF65-F5344CB8AC3E}">
        <p14:creationId xmlns:p14="http://schemas.microsoft.com/office/powerpoint/2010/main" val="114263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E5BD75-B860-47F1-AE72-84B04C8AFFE0}" type="datetimeFigureOut">
              <a:rPr lang="en-US" smtClean="0"/>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EE02E-843F-4B09-83E6-F185021695B1}" type="slidenum">
              <a:rPr lang="en-US" smtClean="0"/>
              <a:t>‹#›</a:t>
            </a:fld>
            <a:endParaRPr lang="en-US"/>
          </a:p>
        </p:txBody>
      </p:sp>
    </p:spTree>
    <p:extLst>
      <p:ext uri="{BB962C8B-B14F-4D97-AF65-F5344CB8AC3E}">
        <p14:creationId xmlns:p14="http://schemas.microsoft.com/office/powerpoint/2010/main" val="259910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5BD75-B860-47F1-AE72-84B04C8AFFE0}" type="datetimeFigureOut">
              <a:rPr lang="en-US" smtClean="0"/>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EE02E-843F-4B09-83E6-F185021695B1}" type="slidenum">
              <a:rPr lang="en-US" smtClean="0"/>
              <a:t>‹#›</a:t>
            </a:fld>
            <a:endParaRPr lang="en-US"/>
          </a:p>
        </p:txBody>
      </p:sp>
    </p:spTree>
    <p:extLst>
      <p:ext uri="{BB962C8B-B14F-4D97-AF65-F5344CB8AC3E}">
        <p14:creationId xmlns:p14="http://schemas.microsoft.com/office/powerpoint/2010/main" val="319716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5BD75-B860-47F1-AE72-84B04C8AFFE0}"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EE02E-843F-4B09-83E6-F185021695B1}" type="slidenum">
              <a:rPr lang="en-US" smtClean="0"/>
              <a:t>‹#›</a:t>
            </a:fld>
            <a:endParaRPr lang="en-US"/>
          </a:p>
        </p:txBody>
      </p:sp>
    </p:spTree>
    <p:extLst>
      <p:ext uri="{BB962C8B-B14F-4D97-AF65-F5344CB8AC3E}">
        <p14:creationId xmlns:p14="http://schemas.microsoft.com/office/powerpoint/2010/main" val="204064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5BD75-B860-47F1-AE72-84B04C8AFFE0}"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EE02E-843F-4B09-83E6-F185021695B1}" type="slidenum">
              <a:rPr lang="en-US" smtClean="0"/>
              <a:t>‹#›</a:t>
            </a:fld>
            <a:endParaRPr lang="en-US"/>
          </a:p>
        </p:txBody>
      </p:sp>
    </p:spTree>
    <p:extLst>
      <p:ext uri="{BB962C8B-B14F-4D97-AF65-F5344CB8AC3E}">
        <p14:creationId xmlns:p14="http://schemas.microsoft.com/office/powerpoint/2010/main" val="395556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5BD75-B860-47F1-AE72-84B04C8AFFE0}" type="datetimeFigureOut">
              <a:rPr lang="en-US" smtClean="0"/>
              <a:t>11/30/2015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EE02E-843F-4B09-83E6-F185021695B1}" type="slidenum">
              <a:rPr lang="en-US" smtClean="0"/>
              <a:t>‹#›</a:t>
            </a:fld>
            <a:endParaRPr lang="en-US"/>
          </a:p>
        </p:txBody>
      </p:sp>
    </p:spTree>
    <p:extLst>
      <p:ext uri="{BB962C8B-B14F-4D97-AF65-F5344CB8AC3E}">
        <p14:creationId xmlns:p14="http://schemas.microsoft.com/office/powerpoint/2010/main" val="396878810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ZfWaHCWO42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782762"/>
          </a:xfrm>
        </p:spPr>
        <p:txBody>
          <a:bodyPr>
            <a:noAutofit/>
          </a:bodyPr>
          <a:lstStyle/>
          <a:p>
            <a:r>
              <a:rPr lang="en-US" sz="6000" dirty="0" smtClean="0"/>
              <a:t>Do Now:</a:t>
            </a:r>
            <a:br>
              <a:rPr lang="en-US" sz="6000" dirty="0" smtClean="0"/>
            </a:br>
            <a:endParaRPr lang="en-US" sz="6000" dirty="0"/>
          </a:p>
        </p:txBody>
      </p:sp>
      <p:sp>
        <p:nvSpPr>
          <p:cNvPr id="3" name="Content Placeholder 2"/>
          <p:cNvSpPr>
            <a:spLocks noGrp="1"/>
          </p:cNvSpPr>
          <p:nvPr>
            <p:ph idx="1"/>
          </p:nvPr>
        </p:nvSpPr>
        <p:spPr>
          <a:xfrm>
            <a:off x="457200" y="2514600"/>
            <a:ext cx="8229600" cy="3611563"/>
          </a:xfrm>
        </p:spPr>
        <p:txBody>
          <a:bodyPr>
            <a:normAutofit/>
          </a:bodyPr>
          <a:lstStyle/>
          <a:p>
            <a:pPr marL="0" indent="0" algn="ctr">
              <a:buNone/>
            </a:pPr>
            <a:r>
              <a:rPr lang="en-US" sz="4000" dirty="0" smtClean="0"/>
              <a:t>Grab today’s Agenda (</a:t>
            </a:r>
            <a:r>
              <a:rPr lang="en-US" sz="4000" dirty="0" smtClean="0"/>
              <a:t>5:2) </a:t>
            </a:r>
            <a:r>
              <a:rPr lang="en-US" sz="4000" dirty="0" smtClean="0"/>
              <a:t>and </a:t>
            </a:r>
            <a:r>
              <a:rPr lang="en-US" sz="4000" dirty="0" smtClean="0"/>
              <a:t>complete Do Now.</a:t>
            </a:r>
          </a:p>
          <a:p>
            <a:pPr marL="0" indent="0" algn="ctr">
              <a:buNone/>
            </a:pPr>
            <a:r>
              <a:rPr lang="en-US" sz="4000" dirty="0" smtClean="0"/>
              <a:t>When done, sign onto </a:t>
            </a:r>
            <a:r>
              <a:rPr lang="en-US" sz="4000" dirty="0" err="1" smtClean="0"/>
              <a:t>Nearpod</a:t>
            </a:r>
            <a:r>
              <a:rPr lang="en-US" sz="4000" dirty="0" smtClean="0"/>
              <a:t>.</a:t>
            </a:r>
            <a:endParaRPr lang="en-US" sz="4000" dirty="0"/>
          </a:p>
        </p:txBody>
      </p:sp>
    </p:spTree>
    <p:extLst>
      <p:ext uri="{BB962C8B-B14F-4D97-AF65-F5344CB8AC3E}">
        <p14:creationId xmlns:p14="http://schemas.microsoft.com/office/powerpoint/2010/main" val="2734663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Louis XIV of France</a:t>
            </a:r>
            <a:endParaRPr lang="en-US" dirty="0">
              <a:solidFill>
                <a:schemeClr val="bg1"/>
              </a:solidFill>
            </a:endParaRPr>
          </a:p>
        </p:txBody>
      </p:sp>
      <p:sp>
        <p:nvSpPr>
          <p:cNvPr id="3" name="Content Placeholder 2"/>
          <p:cNvSpPr>
            <a:spLocks noGrp="1"/>
          </p:cNvSpPr>
          <p:nvPr>
            <p:ph sz="half" idx="1"/>
          </p:nvPr>
        </p:nvSpPr>
        <p:spPr/>
        <p:txBody>
          <a:bodyPr>
            <a:normAutofit/>
          </a:bodyPr>
          <a:lstStyle/>
          <a:p>
            <a:pPr marL="0" indent="0">
              <a:buNone/>
            </a:pPr>
            <a:r>
              <a:rPr lang="en-US" sz="2400" dirty="0" smtClean="0">
                <a:solidFill>
                  <a:schemeClr val="bg1"/>
                </a:solidFill>
              </a:rPr>
              <a:t>Palace of Versailles</a:t>
            </a:r>
          </a:p>
          <a:p>
            <a:r>
              <a:rPr lang="en-US" sz="2400" dirty="0" smtClean="0">
                <a:solidFill>
                  <a:schemeClr val="bg1"/>
                </a:solidFill>
              </a:rPr>
              <a:t>Symbol of Absolutism</a:t>
            </a:r>
          </a:p>
        </p:txBody>
      </p:sp>
      <p:pic>
        <p:nvPicPr>
          <p:cNvPr id="9" name="Picture 2" descr="\\w-sch-staff-12\UserDesktops\hahecht\Desktop\44379862_4de8b623a6_z.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47741"/>
            <a:ext cx="4038600" cy="323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371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Louis XIV of France</a:t>
            </a:r>
            <a:endParaRPr lang="en-US" dirty="0">
              <a:solidFill>
                <a:schemeClr val="bg1"/>
              </a:solidFill>
            </a:endParaRPr>
          </a:p>
        </p:txBody>
      </p:sp>
      <p:sp>
        <p:nvSpPr>
          <p:cNvPr id="3" name="Content Placeholder 2"/>
          <p:cNvSpPr>
            <a:spLocks noGrp="1"/>
          </p:cNvSpPr>
          <p:nvPr>
            <p:ph sz="half" idx="1"/>
          </p:nvPr>
        </p:nvSpPr>
        <p:spPr/>
        <p:txBody>
          <a:bodyPr>
            <a:normAutofit/>
          </a:bodyPr>
          <a:lstStyle/>
          <a:p>
            <a:pPr marL="0" indent="0">
              <a:buNone/>
            </a:pPr>
            <a:r>
              <a:rPr lang="en-US" sz="2400" dirty="0" smtClean="0">
                <a:solidFill>
                  <a:schemeClr val="bg1"/>
                </a:solidFill>
              </a:rPr>
              <a:t>Palace of Versailles</a:t>
            </a:r>
          </a:p>
          <a:p>
            <a:r>
              <a:rPr lang="en-US" sz="2400" dirty="0" smtClean="0">
                <a:solidFill>
                  <a:schemeClr val="bg1"/>
                </a:solidFill>
              </a:rPr>
              <a:t>Symbol of Absolutism</a:t>
            </a:r>
          </a:p>
          <a:p>
            <a:r>
              <a:rPr lang="en-US" sz="2400" dirty="0" smtClean="0">
                <a:solidFill>
                  <a:schemeClr val="bg1"/>
                </a:solidFill>
              </a:rPr>
              <a:t>Every monarch wanted one!</a:t>
            </a:r>
          </a:p>
        </p:txBody>
      </p:sp>
      <p:pic>
        <p:nvPicPr>
          <p:cNvPr id="8" name="Picture 2" descr="\\w-sch-staff-12\UserDesktops\hahecht\Desktop\Versailles_chateau.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20562"/>
            <a:ext cx="4038600" cy="268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90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Louis XIV of France</a:t>
            </a:r>
            <a:endParaRPr lang="en-US" dirty="0">
              <a:solidFill>
                <a:schemeClr val="bg1"/>
              </a:solidFill>
            </a:endParaRPr>
          </a:p>
        </p:txBody>
      </p:sp>
      <p:sp>
        <p:nvSpPr>
          <p:cNvPr id="3" name="Content Placeholder 2"/>
          <p:cNvSpPr>
            <a:spLocks noGrp="1"/>
          </p:cNvSpPr>
          <p:nvPr>
            <p:ph sz="half" idx="1"/>
          </p:nvPr>
        </p:nvSpPr>
        <p:spPr/>
        <p:txBody>
          <a:bodyPr>
            <a:normAutofit/>
          </a:bodyPr>
          <a:lstStyle/>
          <a:p>
            <a:pPr marL="0" indent="0">
              <a:buNone/>
            </a:pPr>
            <a:r>
              <a:rPr lang="en-US" sz="2400" dirty="0" smtClean="0">
                <a:solidFill>
                  <a:schemeClr val="bg1"/>
                </a:solidFill>
              </a:rPr>
              <a:t>Palace of Versailles</a:t>
            </a:r>
          </a:p>
          <a:p>
            <a:r>
              <a:rPr lang="en-US" sz="2400" dirty="0" smtClean="0">
                <a:solidFill>
                  <a:schemeClr val="bg1"/>
                </a:solidFill>
              </a:rPr>
              <a:t>Symbol of Absolutism</a:t>
            </a:r>
          </a:p>
          <a:p>
            <a:r>
              <a:rPr lang="en-US" sz="2400" dirty="0" smtClean="0">
                <a:solidFill>
                  <a:schemeClr val="bg1"/>
                </a:solidFill>
              </a:rPr>
              <a:t>Every monarch wanted one!</a:t>
            </a:r>
          </a:p>
          <a:p>
            <a:r>
              <a:rPr lang="en-US" sz="2400" dirty="0" smtClean="0">
                <a:solidFill>
                  <a:schemeClr val="bg1"/>
                </a:solidFill>
              </a:rPr>
              <a:t>Some stats…</a:t>
            </a:r>
          </a:p>
          <a:p>
            <a:pPr lvl="2"/>
            <a:r>
              <a:rPr lang="en-US" sz="2400" dirty="0" smtClean="0">
                <a:solidFill>
                  <a:schemeClr val="bg1"/>
                </a:solidFill>
              </a:rPr>
              <a:t>2,300 rooms </a:t>
            </a:r>
            <a:endParaRPr lang="en-US" sz="2400" dirty="0">
              <a:solidFill>
                <a:schemeClr val="bg1"/>
              </a:solidFill>
            </a:endParaRPr>
          </a:p>
        </p:txBody>
      </p:sp>
      <p:pic>
        <p:nvPicPr>
          <p:cNvPr id="8" name="Picture 2" descr="\\w-sch-staff-12\UserDesktops\hahecht\Desktop\Versailles_Queen's_Chamber.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276012"/>
            <a:ext cx="4038600" cy="317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9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Louis XIV of France</a:t>
            </a:r>
            <a:endParaRPr lang="en-US" dirty="0">
              <a:solidFill>
                <a:schemeClr val="bg1"/>
              </a:solidFill>
            </a:endParaRPr>
          </a:p>
        </p:txBody>
      </p:sp>
      <p:sp>
        <p:nvSpPr>
          <p:cNvPr id="3" name="Content Placeholder 2"/>
          <p:cNvSpPr>
            <a:spLocks noGrp="1"/>
          </p:cNvSpPr>
          <p:nvPr>
            <p:ph sz="half" idx="1"/>
          </p:nvPr>
        </p:nvSpPr>
        <p:spPr/>
        <p:txBody>
          <a:bodyPr>
            <a:normAutofit/>
          </a:bodyPr>
          <a:lstStyle/>
          <a:p>
            <a:pPr marL="0" indent="0">
              <a:buNone/>
            </a:pPr>
            <a:r>
              <a:rPr lang="en-US" sz="2400" dirty="0" smtClean="0">
                <a:solidFill>
                  <a:schemeClr val="bg1"/>
                </a:solidFill>
              </a:rPr>
              <a:t>Palace of Versailles</a:t>
            </a:r>
          </a:p>
          <a:p>
            <a:r>
              <a:rPr lang="en-US" sz="2400" dirty="0" smtClean="0">
                <a:solidFill>
                  <a:schemeClr val="bg1"/>
                </a:solidFill>
              </a:rPr>
              <a:t>Symbol of Absolutism</a:t>
            </a:r>
          </a:p>
          <a:p>
            <a:r>
              <a:rPr lang="en-US" sz="2400" dirty="0" smtClean="0">
                <a:solidFill>
                  <a:schemeClr val="bg1"/>
                </a:solidFill>
              </a:rPr>
              <a:t>Every monarch wanted one!</a:t>
            </a:r>
          </a:p>
          <a:p>
            <a:r>
              <a:rPr lang="en-US" sz="2400" dirty="0" smtClean="0">
                <a:solidFill>
                  <a:schemeClr val="bg1"/>
                </a:solidFill>
              </a:rPr>
              <a:t>Some stats…</a:t>
            </a:r>
          </a:p>
          <a:p>
            <a:pPr lvl="2"/>
            <a:r>
              <a:rPr lang="en-US" sz="2400" dirty="0" smtClean="0">
                <a:solidFill>
                  <a:schemeClr val="bg1"/>
                </a:solidFill>
              </a:rPr>
              <a:t>2,300 rooms (350 living units)</a:t>
            </a:r>
          </a:p>
        </p:txBody>
      </p:sp>
      <p:pic>
        <p:nvPicPr>
          <p:cNvPr id="8" name="Picture 2" descr="\\w-sch-staff-12\UserDesktops\hahecht\Desktop\145857-004-1583109B.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23101"/>
            <a:ext cx="4038600" cy="268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90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Louis XIV of France</a:t>
            </a:r>
            <a:endParaRPr lang="en-US" dirty="0">
              <a:solidFill>
                <a:schemeClr val="bg1"/>
              </a:solidFill>
            </a:endParaRPr>
          </a:p>
        </p:txBody>
      </p:sp>
      <p:sp>
        <p:nvSpPr>
          <p:cNvPr id="3" name="Content Placeholder 2"/>
          <p:cNvSpPr>
            <a:spLocks noGrp="1"/>
          </p:cNvSpPr>
          <p:nvPr>
            <p:ph sz="half" idx="1"/>
          </p:nvPr>
        </p:nvSpPr>
        <p:spPr/>
        <p:txBody>
          <a:bodyPr>
            <a:normAutofit/>
          </a:bodyPr>
          <a:lstStyle/>
          <a:p>
            <a:pPr marL="0" indent="0">
              <a:buNone/>
            </a:pPr>
            <a:r>
              <a:rPr lang="en-US" sz="2400" dirty="0" smtClean="0">
                <a:solidFill>
                  <a:schemeClr val="bg1"/>
                </a:solidFill>
              </a:rPr>
              <a:t>Palace of Versailles</a:t>
            </a:r>
          </a:p>
          <a:p>
            <a:r>
              <a:rPr lang="en-US" sz="2400" dirty="0" smtClean="0">
                <a:solidFill>
                  <a:schemeClr val="bg1"/>
                </a:solidFill>
              </a:rPr>
              <a:t>Symbol of Absolutism</a:t>
            </a:r>
          </a:p>
          <a:p>
            <a:r>
              <a:rPr lang="en-US" sz="2400" dirty="0" smtClean="0">
                <a:solidFill>
                  <a:schemeClr val="bg1"/>
                </a:solidFill>
              </a:rPr>
              <a:t>Every monarch wanted one!</a:t>
            </a:r>
          </a:p>
          <a:p>
            <a:r>
              <a:rPr lang="en-US" sz="2400" dirty="0" smtClean="0">
                <a:solidFill>
                  <a:schemeClr val="bg1"/>
                </a:solidFill>
              </a:rPr>
              <a:t>Some stats…</a:t>
            </a:r>
          </a:p>
          <a:p>
            <a:pPr lvl="2"/>
            <a:r>
              <a:rPr lang="en-US" sz="2400" dirty="0" smtClean="0">
                <a:solidFill>
                  <a:schemeClr val="bg1"/>
                </a:solidFill>
              </a:rPr>
              <a:t>2,300 rooms (350 living units)</a:t>
            </a:r>
          </a:p>
          <a:p>
            <a:pPr lvl="2"/>
            <a:r>
              <a:rPr lang="en-US" sz="2400" dirty="0" smtClean="0">
                <a:solidFill>
                  <a:schemeClr val="bg1"/>
                </a:solidFill>
              </a:rPr>
              <a:t>2,153 windows</a:t>
            </a:r>
          </a:p>
        </p:txBody>
      </p:sp>
      <p:pic>
        <p:nvPicPr>
          <p:cNvPr id="8" name="Picture 2" descr="\\w-sch-staff-12\UserDesktops\hahecht\Desktop\Palace-of-Versailles-Hall-of-Mirros.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69053" y="2209800"/>
            <a:ext cx="4669769"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90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Louis XIV of France</a:t>
            </a:r>
            <a:endParaRPr lang="en-US" dirty="0">
              <a:solidFill>
                <a:schemeClr val="bg1"/>
              </a:solidFill>
            </a:endParaRPr>
          </a:p>
        </p:txBody>
      </p:sp>
      <p:sp>
        <p:nvSpPr>
          <p:cNvPr id="3" name="Content Placeholder 2"/>
          <p:cNvSpPr>
            <a:spLocks noGrp="1"/>
          </p:cNvSpPr>
          <p:nvPr>
            <p:ph sz="half" idx="1"/>
          </p:nvPr>
        </p:nvSpPr>
        <p:spPr/>
        <p:txBody>
          <a:bodyPr>
            <a:normAutofit/>
          </a:bodyPr>
          <a:lstStyle/>
          <a:p>
            <a:pPr marL="0" indent="0">
              <a:buNone/>
            </a:pPr>
            <a:r>
              <a:rPr lang="en-US" sz="2400" dirty="0" smtClean="0">
                <a:solidFill>
                  <a:schemeClr val="bg1"/>
                </a:solidFill>
              </a:rPr>
              <a:t>Palace of Versailles</a:t>
            </a:r>
          </a:p>
          <a:p>
            <a:r>
              <a:rPr lang="en-US" sz="2400" dirty="0" smtClean="0">
                <a:solidFill>
                  <a:schemeClr val="bg1"/>
                </a:solidFill>
              </a:rPr>
              <a:t>Symbol of Absolutism</a:t>
            </a:r>
          </a:p>
          <a:p>
            <a:r>
              <a:rPr lang="en-US" sz="2400" dirty="0" smtClean="0">
                <a:solidFill>
                  <a:schemeClr val="bg1"/>
                </a:solidFill>
              </a:rPr>
              <a:t>Every monarch wanted one!</a:t>
            </a:r>
          </a:p>
          <a:p>
            <a:r>
              <a:rPr lang="en-US" sz="2400" dirty="0" smtClean="0">
                <a:solidFill>
                  <a:schemeClr val="bg1"/>
                </a:solidFill>
              </a:rPr>
              <a:t>Some stats…</a:t>
            </a:r>
          </a:p>
          <a:p>
            <a:pPr lvl="2"/>
            <a:r>
              <a:rPr lang="en-US" sz="2400" dirty="0" smtClean="0">
                <a:solidFill>
                  <a:schemeClr val="bg1"/>
                </a:solidFill>
              </a:rPr>
              <a:t>2,300 rooms (350 living units)</a:t>
            </a:r>
          </a:p>
          <a:p>
            <a:pPr lvl="2"/>
            <a:r>
              <a:rPr lang="en-US" sz="2400" dirty="0" smtClean="0">
                <a:solidFill>
                  <a:schemeClr val="bg1"/>
                </a:solidFill>
              </a:rPr>
              <a:t>2,153 windows</a:t>
            </a:r>
          </a:p>
          <a:p>
            <a:pPr lvl="2"/>
            <a:r>
              <a:rPr lang="en-US" sz="2400" dirty="0" smtClean="0">
                <a:solidFill>
                  <a:schemeClr val="bg1"/>
                </a:solidFill>
              </a:rPr>
              <a:t>67 staircases</a:t>
            </a:r>
          </a:p>
        </p:txBody>
      </p:sp>
      <p:pic>
        <p:nvPicPr>
          <p:cNvPr id="8" name="Picture 2" descr="\\w-sch-staff-12\UserDesktops\hahecht\Desktop\Palace-of-Versailles-0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90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Louis XIV of France</a:t>
            </a:r>
            <a:endParaRPr lang="en-US" dirty="0">
              <a:solidFill>
                <a:schemeClr val="bg1"/>
              </a:solidFill>
            </a:endParaRPr>
          </a:p>
        </p:txBody>
      </p:sp>
      <p:sp>
        <p:nvSpPr>
          <p:cNvPr id="3" name="Content Placeholder 2"/>
          <p:cNvSpPr>
            <a:spLocks noGrp="1"/>
          </p:cNvSpPr>
          <p:nvPr>
            <p:ph sz="half" idx="1"/>
          </p:nvPr>
        </p:nvSpPr>
        <p:spPr/>
        <p:txBody>
          <a:bodyPr>
            <a:normAutofit/>
          </a:bodyPr>
          <a:lstStyle/>
          <a:p>
            <a:pPr marL="0" indent="0">
              <a:buNone/>
            </a:pPr>
            <a:r>
              <a:rPr lang="en-US" sz="2400" dirty="0" smtClean="0">
                <a:solidFill>
                  <a:schemeClr val="bg1"/>
                </a:solidFill>
              </a:rPr>
              <a:t>Palace of Versailles</a:t>
            </a:r>
          </a:p>
          <a:p>
            <a:r>
              <a:rPr lang="en-US" sz="2400" dirty="0" smtClean="0">
                <a:solidFill>
                  <a:schemeClr val="bg1"/>
                </a:solidFill>
              </a:rPr>
              <a:t>Symbol of Absolutism</a:t>
            </a:r>
          </a:p>
          <a:p>
            <a:r>
              <a:rPr lang="en-US" sz="2400" dirty="0" smtClean="0">
                <a:solidFill>
                  <a:schemeClr val="bg1"/>
                </a:solidFill>
              </a:rPr>
              <a:t>Every monarch wanted one!</a:t>
            </a:r>
          </a:p>
          <a:p>
            <a:r>
              <a:rPr lang="en-US" sz="2400" dirty="0" smtClean="0">
                <a:solidFill>
                  <a:schemeClr val="bg1"/>
                </a:solidFill>
              </a:rPr>
              <a:t>Some stats…</a:t>
            </a:r>
          </a:p>
          <a:p>
            <a:pPr lvl="2"/>
            <a:r>
              <a:rPr lang="en-US" sz="2400" dirty="0" smtClean="0">
                <a:solidFill>
                  <a:schemeClr val="bg1"/>
                </a:solidFill>
              </a:rPr>
              <a:t>2,300 rooms (350 living units)</a:t>
            </a:r>
          </a:p>
          <a:p>
            <a:pPr lvl="2"/>
            <a:r>
              <a:rPr lang="en-US" sz="2400" dirty="0" smtClean="0">
                <a:solidFill>
                  <a:schemeClr val="bg1"/>
                </a:solidFill>
              </a:rPr>
              <a:t>2,153 windows</a:t>
            </a:r>
          </a:p>
          <a:p>
            <a:pPr lvl="2"/>
            <a:r>
              <a:rPr lang="en-US" sz="2400" dirty="0" smtClean="0">
                <a:solidFill>
                  <a:schemeClr val="bg1"/>
                </a:solidFill>
              </a:rPr>
              <a:t>67 staircases</a:t>
            </a:r>
          </a:p>
          <a:p>
            <a:pPr lvl="2"/>
            <a:r>
              <a:rPr lang="en-US" sz="2400" dirty="0" smtClean="0">
                <a:solidFill>
                  <a:schemeClr val="bg1"/>
                </a:solidFill>
              </a:rPr>
              <a:t>5, 210 pieces of furniture</a:t>
            </a:r>
            <a:endParaRPr lang="en-US" sz="2400" dirty="0">
              <a:solidFill>
                <a:schemeClr val="bg1"/>
              </a:solidFill>
            </a:endParaRPr>
          </a:p>
        </p:txBody>
      </p:sp>
      <p:pic>
        <p:nvPicPr>
          <p:cNvPr id="8" name="Picture 2" descr="\\w-sch-staff-12\UserDesktops\hahecht\Desktop\ESDA_531_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875013"/>
            <a:ext cx="4038600" cy="197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90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rPr>
              <a:t>Louis XIV of France</a:t>
            </a:r>
            <a:endParaRPr lang="en-US" b="1" dirty="0">
              <a:solidFill>
                <a:schemeClr val="bg1"/>
              </a:solidFill>
            </a:endParaRPr>
          </a:p>
        </p:txBody>
      </p:sp>
      <p:sp>
        <p:nvSpPr>
          <p:cNvPr id="3" name="Content Placeholder 2"/>
          <p:cNvSpPr>
            <a:spLocks noGrp="1"/>
          </p:cNvSpPr>
          <p:nvPr>
            <p:ph idx="1"/>
          </p:nvPr>
        </p:nvSpPr>
        <p:spPr>
          <a:xfrm>
            <a:off x="0" y="1143000"/>
            <a:ext cx="9144000" cy="5714999"/>
          </a:xfrm>
        </p:spPr>
        <p:txBody>
          <a:bodyPr>
            <a:normAutofit lnSpcReduction="10000"/>
          </a:bodyPr>
          <a:lstStyle/>
          <a:p>
            <a:pPr marL="0" indent="0">
              <a:buNone/>
            </a:pPr>
            <a:r>
              <a:rPr lang="en-US" dirty="0" smtClean="0">
                <a:solidFill>
                  <a:schemeClr val="bg1"/>
                </a:solidFill>
              </a:rPr>
              <a:t>Centralized Power</a:t>
            </a:r>
          </a:p>
          <a:p>
            <a:r>
              <a:rPr lang="en-US" dirty="0" smtClean="0">
                <a:solidFill>
                  <a:schemeClr val="bg1"/>
                </a:solidFill>
              </a:rPr>
              <a:t>Turned France into a great European power, but at </a:t>
            </a:r>
            <a:r>
              <a:rPr lang="en-US" dirty="0" smtClean="0">
                <a:solidFill>
                  <a:schemeClr val="bg1"/>
                </a:solidFill>
              </a:rPr>
              <a:t>the expense of the poor.</a:t>
            </a:r>
          </a:p>
          <a:p>
            <a:r>
              <a:rPr lang="en-US" dirty="0" smtClean="0">
                <a:solidFill>
                  <a:schemeClr val="bg1"/>
                </a:solidFill>
              </a:rPr>
              <a:t>Got into many successful, yet costly, wars… but for a greater France (which was Louis XIV)</a:t>
            </a:r>
          </a:p>
          <a:p>
            <a:r>
              <a:rPr lang="en-US" dirty="0" smtClean="0">
                <a:solidFill>
                  <a:schemeClr val="bg1"/>
                </a:solidFill>
              </a:rPr>
              <a:t>“</a:t>
            </a:r>
            <a:r>
              <a:rPr lang="en-US" dirty="0" err="1" smtClean="0">
                <a:solidFill>
                  <a:schemeClr val="bg1"/>
                </a:solidFill>
              </a:rPr>
              <a:t>L’etat</a:t>
            </a:r>
            <a:r>
              <a:rPr lang="en-US" dirty="0" smtClean="0">
                <a:solidFill>
                  <a:schemeClr val="bg1"/>
                </a:solidFill>
              </a:rPr>
              <a:t>, </a:t>
            </a:r>
            <a:r>
              <a:rPr lang="en-US" dirty="0" err="1" smtClean="0">
                <a:solidFill>
                  <a:schemeClr val="bg1"/>
                </a:solidFill>
              </a:rPr>
              <a:t>c’est</a:t>
            </a:r>
            <a:r>
              <a:rPr lang="en-US" dirty="0" smtClean="0">
                <a:solidFill>
                  <a:schemeClr val="bg1"/>
                </a:solidFill>
              </a:rPr>
              <a:t> </a:t>
            </a:r>
            <a:r>
              <a:rPr lang="en-US" dirty="0" err="1" smtClean="0">
                <a:solidFill>
                  <a:schemeClr val="bg1"/>
                </a:solidFill>
              </a:rPr>
              <a:t>moi</a:t>
            </a:r>
            <a:r>
              <a:rPr lang="en-US" dirty="0" smtClean="0">
                <a:solidFill>
                  <a:schemeClr val="bg1"/>
                </a:solidFill>
              </a:rPr>
              <a:t>!” – “I am the State”</a:t>
            </a:r>
          </a:p>
          <a:p>
            <a:r>
              <a:rPr lang="en-US" dirty="0" smtClean="0">
                <a:solidFill>
                  <a:schemeClr val="bg1"/>
                </a:solidFill>
              </a:rPr>
              <a:t>Revoked the Edict of Nantes (1598 document which had awarded Huguenots political and religious freedom).  Religious freedom is now gone!  (If you can choose your own religion, then could you choose your own ruler?! Gasp!!)</a:t>
            </a:r>
            <a:endParaRPr lang="en-US" dirty="0">
              <a:solidFill>
                <a:schemeClr val="bg1"/>
              </a:solidFill>
            </a:endParaRPr>
          </a:p>
        </p:txBody>
      </p:sp>
    </p:spTree>
    <p:extLst>
      <p:ext uri="{BB962C8B-B14F-4D97-AF65-F5344CB8AC3E}">
        <p14:creationId xmlns:p14="http://schemas.microsoft.com/office/powerpoint/2010/main" val="267151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Frederick the Great of Prussia</a:t>
            </a:r>
            <a:endParaRPr lang="en-US" dirty="0">
              <a:solidFill>
                <a:schemeClr val="bg1"/>
              </a:solidFill>
            </a:endParaRPr>
          </a:p>
        </p:txBody>
      </p:sp>
      <p:sp>
        <p:nvSpPr>
          <p:cNvPr id="3" name="Content Placeholder 2"/>
          <p:cNvSpPr>
            <a:spLocks noGrp="1"/>
          </p:cNvSpPr>
          <p:nvPr>
            <p:ph sz="half" idx="1"/>
          </p:nvPr>
        </p:nvSpPr>
        <p:spPr/>
        <p:txBody>
          <a:bodyPr>
            <a:noAutofit/>
          </a:bodyPr>
          <a:lstStyle/>
          <a:p>
            <a:pPr marL="0" indent="0">
              <a:buNone/>
            </a:pPr>
            <a:r>
              <a:rPr lang="en-US" sz="1800" dirty="0" smtClean="0">
                <a:solidFill>
                  <a:schemeClr val="bg1"/>
                </a:solidFill>
              </a:rPr>
              <a:t>1712-1786</a:t>
            </a:r>
          </a:p>
          <a:p>
            <a:pPr marL="0" indent="0">
              <a:buNone/>
            </a:pPr>
            <a:r>
              <a:rPr lang="en-US" sz="1800" dirty="0" smtClean="0">
                <a:solidFill>
                  <a:schemeClr val="bg1"/>
                </a:solidFill>
              </a:rPr>
              <a:t>Enlightened absolutism = a form of absolute monarchy in which the rulers were influenced by the Enlightenment</a:t>
            </a:r>
          </a:p>
          <a:p>
            <a:r>
              <a:rPr lang="en-US" sz="1800" dirty="0" smtClean="0">
                <a:solidFill>
                  <a:schemeClr val="bg1"/>
                </a:solidFill>
              </a:rPr>
              <a:t>Fostered the arts, sciences, and education</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3221493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Frederick the Great of Prussia</a:t>
            </a:r>
            <a:endParaRPr lang="en-US" dirty="0">
              <a:solidFill>
                <a:schemeClr val="bg1"/>
              </a:solidFill>
            </a:endParaRPr>
          </a:p>
        </p:txBody>
      </p:sp>
      <p:sp>
        <p:nvSpPr>
          <p:cNvPr id="3" name="Content Placeholder 2"/>
          <p:cNvSpPr>
            <a:spLocks noGrp="1"/>
          </p:cNvSpPr>
          <p:nvPr>
            <p:ph sz="half" idx="1"/>
          </p:nvPr>
        </p:nvSpPr>
        <p:spPr/>
        <p:txBody>
          <a:bodyPr>
            <a:noAutofit/>
          </a:bodyPr>
          <a:lstStyle/>
          <a:p>
            <a:pPr marL="0" indent="0">
              <a:buNone/>
            </a:pPr>
            <a:r>
              <a:rPr lang="en-US" sz="1800" dirty="0" smtClean="0">
                <a:solidFill>
                  <a:schemeClr val="bg1"/>
                </a:solidFill>
              </a:rPr>
              <a:t>1712-1786</a:t>
            </a:r>
          </a:p>
          <a:p>
            <a:pPr marL="0" indent="0">
              <a:buNone/>
            </a:pPr>
            <a:r>
              <a:rPr lang="en-US" sz="1800" dirty="0" smtClean="0">
                <a:solidFill>
                  <a:schemeClr val="bg1"/>
                </a:solidFill>
              </a:rPr>
              <a:t>Enlightened absolutism = a form of absolute monarchy in which the rulers were influenced by the Enlightenment</a:t>
            </a:r>
          </a:p>
          <a:p>
            <a:r>
              <a:rPr lang="en-US" sz="1800" dirty="0" smtClean="0">
                <a:solidFill>
                  <a:schemeClr val="bg1"/>
                </a:solidFill>
              </a:rPr>
              <a:t>Fostered the arts, sciences, and education</a:t>
            </a:r>
          </a:p>
          <a:p>
            <a:r>
              <a:rPr lang="en-US" sz="1800" dirty="0" smtClean="0">
                <a:solidFill>
                  <a:schemeClr val="bg1"/>
                </a:solidFill>
              </a:rPr>
              <a:t>Modernized Prussia through…</a:t>
            </a:r>
          </a:p>
          <a:p>
            <a:pPr lvl="2"/>
            <a:r>
              <a:rPr lang="en-US" sz="1800" dirty="0" smtClean="0">
                <a:solidFill>
                  <a:schemeClr val="bg1"/>
                </a:solidFill>
              </a:rPr>
              <a:t>Industrialization</a:t>
            </a:r>
          </a:p>
          <a:p>
            <a:pPr lvl="2"/>
            <a:r>
              <a:rPr lang="en-US" sz="1800" dirty="0" smtClean="0">
                <a:solidFill>
                  <a:schemeClr val="bg1"/>
                </a:solidFill>
              </a:rPr>
              <a:t>Building canals</a:t>
            </a:r>
          </a:p>
          <a:p>
            <a:pPr lvl="2"/>
            <a:r>
              <a:rPr lang="en-US" sz="1800" dirty="0" smtClean="0">
                <a:solidFill>
                  <a:schemeClr val="bg1"/>
                </a:solidFill>
              </a:rPr>
              <a:t>Reorganizing tax system</a:t>
            </a:r>
          </a:p>
          <a:p>
            <a:pPr lvl="2"/>
            <a:r>
              <a:rPr lang="en-US" sz="1800" dirty="0" smtClean="0">
                <a:solidFill>
                  <a:schemeClr val="bg1"/>
                </a:solidFill>
              </a:rPr>
              <a:t>Improving education (one of the best in Europe)</a:t>
            </a:r>
          </a:p>
          <a:p>
            <a:pPr lvl="2"/>
            <a:r>
              <a:rPr lang="en-US" sz="1800" dirty="0" smtClean="0">
                <a:solidFill>
                  <a:schemeClr val="bg1"/>
                </a:solidFill>
              </a:rPr>
              <a:t>Construction of monumental buildings (like a palace similar to Versailles)</a:t>
            </a:r>
          </a:p>
          <a:p>
            <a:pPr lvl="2"/>
            <a:r>
              <a:rPr lang="en-US" sz="1800" dirty="0" smtClean="0">
                <a:solidFill>
                  <a:schemeClr val="bg1"/>
                </a:solidFill>
              </a:rPr>
              <a:t>Religious tolerance</a:t>
            </a:r>
            <a:endParaRPr lang="en-US" sz="1800" dirty="0">
              <a:solidFill>
                <a:schemeClr val="bg1"/>
              </a:solidFill>
            </a:endParaRPr>
          </a:p>
        </p:txBody>
      </p:sp>
      <p:pic>
        <p:nvPicPr>
          <p:cNvPr id="7"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22867" y="2057400"/>
            <a:ext cx="4343943" cy="3657600"/>
          </a:xfrm>
        </p:spPr>
      </p:pic>
    </p:spTree>
    <p:extLst>
      <p:ext uri="{BB962C8B-B14F-4D97-AF65-F5344CB8AC3E}">
        <p14:creationId xmlns:p14="http://schemas.microsoft.com/office/powerpoint/2010/main" val="2516261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55" y="20216"/>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2882" y="685800"/>
            <a:ext cx="7772400" cy="1470025"/>
          </a:xfrm>
        </p:spPr>
        <p:txBody>
          <a:bodyPr/>
          <a:lstStyle/>
          <a:p>
            <a:r>
              <a:rPr lang="en-US" dirty="0" smtClean="0">
                <a:solidFill>
                  <a:schemeClr val="bg1"/>
                </a:solidFill>
              </a:rPr>
              <a:t>Objective:</a:t>
            </a:r>
            <a:br>
              <a:rPr lang="en-US" dirty="0" smtClean="0">
                <a:solidFill>
                  <a:schemeClr val="bg1"/>
                </a:solidFill>
              </a:rPr>
            </a:br>
            <a:r>
              <a:rPr lang="en-US" b="1" dirty="0" smtClean="0">
                <a:solidFill>
                  <a:schemeClr val="bg1"/>
                </a:solidFill>
              </a:rPr>
              <a:t>Absolutism</a:t>
            </a:r>
            <a:endParaRPr lang="en-US" dirty="0">
              <a:solidFill>
                <a:schemeClr val="bg1"/>
              </a:solidFill>
            </a:endParaRPr>
          </a:p>
        </p:txBody>
      </p:sp>
      <p:sp>
        <p:nvSpPr>
          <p:cNvPr id="3" name="Subtitle 2"/>
          <p:cNvSpPr>
            <a:spLocks noGrp="1"/>
          </p:cNvSpPr>
          <p:nvPr>
            <p:ph type="subTitle" idx="1"/>
          </p:nvPr>
        </p:nvSpPr>
        <p:spPr>
          <a:xfrm>
            <a:off x="609600" y="2362200"/>
            <a:ext cx="7848600" cy="3276600"/>
          </a:xfrm>
        </p:spPr>
        <p:txBody>
          <a:bodyPr>
            <a:normAutofit/>
          </a:bodyPr>
          <a:lstStyle/>
          <a:p>
            <a:r>
              <a:rPr lang="en-US" b="1" dirty="0" smtClean="0">
                <a:solidFill>
                  <a:schemeClr val="bg1"/>
                </a:solidFill>
              </a:rPr>
              <a:t>SOL WHII.6b</a:t>
            </a:r>
          </a:p>
          <a:p>
            <a:r>
              <a:rPr lang="en-US" dirty="0" smtClean="0">
                <a:solidFill>
                  <a:schemeClr val="bg1"/>
                </a:solidFill>
              </a:rPr>
              <a:t>TSWDK of scientific, political, economic, and religious changes during the 16</a:t>
            </a:r>
            <a:r>
              <a:rPr lang="en-US" baseline="30000" dirty="0" smtClean="0">
                <a:solidFill>
                  <a:schemeClr val="bg1"/>
                </a:solidFill>
              </a:rPr>
              <a:t>th</a:t>
            </a:r>
            <a:r>
              <a:rPr lang="en-US" dirty="0" smtClean="0">
                <a:solidFill>
                  <a:schemeClr val="bg1"/>
                </a:solidFill>
              </a:rPr>
              <a:t>, 17</a:t>
            </a:r>
            <a:r>
              <a:rPr lang="en-US" baseline="30000" dirty="0" smtClean="0">
                <a:solidFill>
                  <a:schemeClr val="bg1"/>
                </a:solidFill>
              </a:rPr>
              <a:t>th</a:t>
            </a:r>
            <a:r>
              <a:rPr lang="en-US" dirty="0" smtClean="0">
                <a:solidFill>
                  <a:schemeClr val="bg1"/>
                </a:solidFill>
              </a:rPr>
              <a:t>, and 18</a:t>
            </a:r>
            <a:r>
              <a:rPr lang="en-US" baseline="30000" dirty="0" smtClean="0">
                <a:solidFill>
                  <a:schemeClr val="bg1"/>
                </a:solidFill>
              </a:rPr>
              <a:t>th</a:t>
            </a:r>
            <a:r>
              <a:rPr lang="en-US" dirty="0" smtClean="0">
                <a:solidFill>
                  <a:schemeClr val="bg1"/>
                </a:solidFill>
              </a:rPr>
              <a:t> centuries by describing the Age of Absolutism, including the monarchs of Louis XIV and Peter the Great.</a:t>
            </a:r>
            <a:endParaRPr lang="en-US" dirty="0">
              <a:solidFill>
                <a:schemeClr val="bg1"/>
              </a:solidFill>
            </a:endParaRPr>
          </a:p>
        </p:txBody>
      </p:sp>
    </p:spTree>
    <p:extLst>
      <p:ext uri="{BB962C8B-B14F-4D97-AF65-F5344CB8AC3E}">
        <p14:creationId xmlns:p14="http://schemas.microsoft.com/office/powerpoint/2010/main" val="2029221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House of Hapsburg</a:t>
            </a:r>
            <a:endParaRPr lang="en-US" dirty="0">
              <a:solidFill>
                <a:schemeClr val="bg1"/>
              </a:solidFill>
            </a:endParaRPr>
          </a:p>
        </p:txBody>
      </p:sp>
      <p:sp>
        <p:nvSpPr>
          <p:cNvPr id="3" name="Content Placeholder 2"/>
          <p:cNvSpPr>
            <a:spLocks noGrp="1"/>
          </p:cNvSpPr>
          <p:nvPr>
            <p:ph sz="half" idx="1"/>
          </p:nvPr>
        </p:nvSpPr>
        <p:spPr/>
        <p:txBody>
          <a:bodyPr>
            <a:noAutofit/>
          </a:bodyPr>
          <a:lstStyle/>
          <a:p>
            <a:pPr marL="0" indent="0">
              <a:buNone/>
            </a:pPr>
            <a:r>
              <a:rPr lang="en-US" sz="2000" dirty="0" smtClean="0">
                <a:solidFill>
                  <a:schemeClr val="bg1"/>
                </a:solidFill>
              </a:rPr>
              <a:t>1278-1780</a:t>
            </a:r>
          </a:p>
          <a:p>
            <a:pPr marL="0" indent="0">
              <a:buNone/>
            </a:pPr>
            <a:r>
              <a:rPr lang="en-US" sz="2000" dirty="0" smtClean="0">
                <a:solidFill>
                  <a:schemeClr val="bg1"/>
                </a:solidFill>
              </a:rPr>
              <a:t>Included the (South) Holy Roman Empire, Austria, Hungary</a:t>
            </a:r>
          </a:p>
        </p:txBody>
      </p:sp>
      <p:pic>
        <p:nvPicPr>
          <p:cNvPr id="7"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17363"/>
            <a:ext cx="4038600" cy="2891637"/>
          </a:xfrm>
        </p:spPr>
      </p:pic>
    </p:spTree>
    <p:extLst>
      <p:ext uri="{BB962C8B-B14F-4D97-AF65-F5344CB8AC3E}">
        <p14:creationId xmlns:p14="http://schemas.microsoft.com/office/powerpoint/2010/main" val="775256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House of Hapsburg</a:t>
            </a:r>
            <a:endParaRPr lang="en-US" dirty="0">
              <a:solidFill>
                <a:schemeClr val="bg1"/>
              </a:solidFill>
            </a:endParaRPr>
          </a:p>
        </p:txBody>
      </p:sp>
      <p:sp>
        <p:nvSpPr>
          <p:cNvPr id="3" name="Content Placeholder 2"/>
          <p:cNvSpPr>
            <a:spLocks noGrp="1"/>
          </p:cNvSpPr>
          <p:nvPr>
            <p:ph sz="half" idx="1"/>
          </p:nvPr>
        </p:nvSpPr>
        <p:spPr/>
        <p:txBody>
          <a:bodyPr>
            <a:noAutofit/>
          </a:bodyPr>
          <a:lstStyle/>
          <a:p>
            <a:pPr marL="0" indent="0">
              <a:buNone/>
            </a:pPr>
            <a:r>
              <a:rPr lang="en-US" sz="2000" dirty="0" smtClean="0">
                <a:solidFill>
                  <a:schemeClr val="bg1"/>
                </a:solidFill>
              </a:rPr>
              <a:t>1278-1780</a:t>
            </a:r>
          </a:p>
          <a:p>
            <a:pPr marL="0" indent="0">
              <a:buNone/>
            </a:pPr>
            <a:r>
              <a:rPr lang="en-US" sz="2000" dirty="0" smtClean="0">
                <a:solidFill>
                  <a:schemeClr val="bg1"/>
                </a:solidFill>
              </a:rPr>
              <a:t>Included the (South) Holy Roman Empire, Austria, Hungary</a:t>
            </a:r>
          </a:p>
          <a:p>
            <a:pPr marL="0" indent="0">
              <a:buNone/>
            </a:pPr>
            <a:r>
              <a:rPr lang="en-US" sz="2000" dirty="0" smtClean="0">
                <a:solidFill>
                  <a:schemeClr val="bg1"/>
                </a:solidFill>
              </a:rPr>
              <a:t>Joseph II</a:t>
            </a:r>
          </a:p>
          <a:p>
            <a:r>
              <a:rPr lang="en-US" sz="2000" dirty="0" smtClean="0">
                <a:solidFill>
                  <a:schemeClr val="bg1"/>
                </a:solidFill>
              </a:rPr>
              <a:t>Ruled with enlightened absolutism</a:t>
            </a:r>
          </a:p>
          <a:p>
            <a:r>
              <a:rPr lang="en-US" sz="2000" dirty="0" smtClean="0">
                <a:solidFill>
                  <a:schemeClr val="bg1"/>
                </a:solidFill>
              </a:rPr>
              <a:t>Modernized empire by</a:t>
            </a:r>
          </a:p>
          <a:p>
            <a:pPr lvl="2"/>
            <a:r>
              <a:rPr lang="en-US" dirty="0" smtClean="0">
                <a:solidFill>
                  <a:schemeClr val="bg1"/>
                </a:solidFill>
              </a:rPr>
              <a:t>Freeing peasantry</a:t>
            </a:r>
          </a:p>
          <a:p>
            <a:pPr lvl="2"/>
            <a:r>
              <a:rPr lang="en-US" dirty="0" smtClean="0">
                <a:solidFill>
                  <a:schemeClr val="bg1"/>
                </a:solidFill>
              </a:rPr>
              <a:t>Spreading education</a:t>
            </a:r>
          </a:p>
          <a:p>
            <a:pPr lvl="2"/>
            <a:r>
              <a:rPr lang="en-US" dirty="0" smtClean="0">
                <a:solidFill>
                  <a:schemeClr val="bg1"/>
                </a:solidFill>
              </a:rPr>
              <a:t>Secularizing church lands</a:t>
            </a:r>
          </a:p>
          <a:p>
            <a:pPr lvl="2"/>
            <a:r>
              <a:rPr lang="en-US" dirty="0" smtClean="0">
                <a:solidFill>
                  <a:schemeClr val="bg1"/>
                </a:solidFill>
              </a:rPr>
              <a:t>Granting religious tolerance</a:t>
            </a:r>
          </a:p>
          <a:p>
            <a:pPr lvl="2"/>
            <a:r>
              <a:rPr lang="en-US" dirty="0" smtClean="0">
                <a:solidFill>
                  <a:schemeClr val="bg1"/>
                </a:solidFill>
              </a:rPr>
              <a:t>Ruling for the good of all</a:t>
            </a:r>
            <a:endParaRPr lang="en-US" dirty="0">
              <a:solidFill>
                <a:schemeClr val="bg1"/>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5246" y="1600200"/>
            <a:ext cx="3519801" cy="4419600"/>
          </a:xfrm>
        </p:spPr>
      </p:pic>
    </p:spTree>
    <p:extLst>
      <p:ext uri="{BB962C8B-B14F-4D97-AF65-F5344CB8AC3E}">
        <p14:creationId xmlns:p14="http://schemas.microsoft.com/office/powerpoint/2010/main" val="3768651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Peter the Great of Russia</a:t>
            </a:r>
            <a:endParaRPr lang="en-US" dirty="0">
              <a:solidFill>
                <a:schemeClr val="bg1"/>
              </a:solidFill>
            </a:endParaRP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solidFill>
                  <a:schemeClr val="bg1"/>
                </a:solidFill>
              </a:rPr>
              <a:t>1672-1725</a:t>
            </a:r>
          </a:p>
          <a:p>
            <a:pPr marL="0" indent="0">
              <a:buNone/>
            </a:pPr>
            <a:r>
              <a:rPr lang="en-US" dirty="0" smtClean="0">
                <a:hlinkClick r:id="rId3"/>
              </a:rPr>
              <a:t>About Peter</a:t>
            </a:r>
            <a:endParaRPr lang="en-US" dirty="0" smtClean="0">
              <a:solidFill>
                <a:schemeClr val="bg1"/>
              </a:solidFill>
            </a:endParaRPr>
          </a:p>
          <a:p>
            <a:pPr marL="0" indent="0">
              <a:buNone/>
            </a:pPr>
            <a:r>
              <a:rPr lang="en-US" dirty="0" smtClean="0">
                <a:solidFill>
                  <a:schemeClr val="bg1"/>
                </a:solidFill>
              </a:rPr>
              <a:t>Enlightened Absolutism</a:t>
            </a:r>
          </a:p>
          <a:p>
            <a:r>
              <a:rPr lang="en-US" dirty="0" smtClean="0">
                <a:solidFill>
                  <a:schemeClr val="bg1"/>
                </a:solidFill>
              </a:rPr>
              <a:t>Modernized Russia by</a:t>
            </a:r>
          </a:p>
          <a:p>
            <a:pPr lvl="2"/>
            <a:r>
              <a:rPr lang="en-US" dirty="0" smtClean="0">
                <a:solidFill>
                  <a:schemeClr val="bg1"/>
                </a:solidFill>
              </a:rPr>
              <a:t>Reorganizing army and navy</a:t>
            </a:r>
          </a:p>
          <a:p>
            <a:pPr lvl="2"/>
            <a:r>
              <a:rPr lang="en-US" dirty="0" smtClean="0">
                <a:solidFill>
                  <a:schemeClr val="bg1"/>
                </a:solidFill>
              </a:rPr>
              <a:t>Enforcing European styles of dress</a:t>
            </a:r>
          </a:p>
          <a:p>
            <a:pPr lvl="2"/>
            <a:r>
              <a:rPr lang="en-US" dirty="0" smtClean="0">
                <a:solidFill>
                  <a:schemeClr val="bg1"/>
                </a:solidFill>
              </a:rPr>
              <a:t>Improving education</a:t>
            </a:r>
          </a:p>
          <a:p>
            <a:pPr lvl="2"/>
            <a:r>
              <a:rPr lang="en-US" dirty="0" smtClean="0">
                <a:solidFill>
                  <a:schemeClr val="bg1"/>
                </a:solidFill>
              </a:rPr>
              <a:t>Building modern structures (like a palace similar to Versailles)</a:t>
            </a:r>
          </a:p>
          <a:p>
            <a:pPr lvl="2"/>
            <a:r>
              <a:rPr lang="en-US" dirty="0" smtClean="0">
                <a:solidFill>
                  <a:schemeClr val="bg1"/>
                </a:solidFill>
              </a:rPr>
              <a:t>Built the city of St. Petersburg</a:t>
            </a:r>
            <a:endParaRPr lang="en-US" dirty="0">
              <a:solidFill>
                <a:schemeClr val="bg1"/>
              </a:solidFill>
            </a:endParaRPr>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97042" y="1676400"/>
            <a:ext cx="3492500" cy="4572000"/>
          </a:xfrm>
        </p:spPr>
      </p:pic>
    </p:spTree>
    <p:extLst>
      <p:ext uri="{BB962C8B-B14F-4D97-AF65-F5344CB8AC3E}">
        <p14:creationId xmlns:p14="http://schemas.microsoft.com/office/powerpoint/2010/main" val="960458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rPr>
              <a:t>Conclusion</a:t>
            </a:r>
            <a:endParaRPr lang="en-US" b="1" dirty="0">
              <a:solidFill>
                <a:schemeClr val="bg1"/>
              </a:solidFill>
            </a:endParaRPr>
          </a:p>
        </p:txBody>
      </p:sp>
      <p:sp>
        <p:nvSpPr>
          <p:cNvPr id="3" name="Content Placeholder 2"/>
          <p:cNvSpPr>
            <a:spLocks noGrp="1"/>
          </p:cNvSpPr>
          <p:nvPr>
            <p:ph idx="1"/>
          </p:nvPr>
        </p:nvSpPr>
        <p:spPr>
          <a:xfrm>
            <a:off x="0" y="1295400"/>
            <a:ext cx="9144000" cy="5562599"/>
          </a:xfrm>
        </p:spPr>
        <p:txBody>
          <a:bodyPr>
            <a:normAutofit/>
          </a:bodyPr>
          <a:lstStyle/>
          <a:p>
            <a:r>
              <a:rPr lang="en-US" sz="2800" dirty="0" smtClean="0">
                <a:solidFill>
                  <a:schemeClr val="bg1"/>
                </a:solidFill>
              </a:rPr>
              <a:t>The Age of Absolutism takes its name from a series of European monarchs who increased the power of their central government.</a:t>
            </a:r>
          </a:p>
          <a:p>
            <a:r>
              <a:rPr lang="en-US" sz="2800" dirty="0" smtClean="0">
                <a:solidFill>
                  <a:schemeClr val="bg1"/>
                </a:solidFill>
              </a:rPr>
              <a:t>Characteristics of absolute monarchies include</a:t>
            </a:r>
          </a:p>
          <a:p>
            <a:pPr lvl="2"/>
            <a:r>
              <a:rPr lang="en-US" sz="2800" dirty="0" smtClean="0">
                <a:solidFill>
                  <a:schemeClr val="bg1"/>
                </a:solidFill>
              </a:rPr>
              <a:t>Centralization of power</a:t>
            </a:r>
          </a:p>
          <a:p>
            <a:pPr lvl="2"/>
            <a:r>
              <a:rPr lang="en-US" sz="2800" dirty="0" smtClean="0">
                <a:solidFill>
                  <a:schemeClr val="bg1"/>
                </a:solidFill>
              </a:rPr>
              <a:t>Concept of rule by divine right</a:t>
            </a:r>
          </a:p>
          <a:p>
            <a:r>
              <a:rPr lang="en-US" sz="2800" dirty="0" smtClean="0">
                <a:solidFill>
                  <a:schemeClr val="bg1"/>
                </a:solidFill>
              </a:rPr>
              <a:t>Some absolute monarchs…</a:t>
            </a:r>
          </a:p>
          <a:p>
            <a:pPr lvl="2"/>
            <a:r>
              <a:rPr lang="en-US" sz="2800" dirty="0" smtClean="0">
                <a:solidFill>
                  <a:schemeClr val="bg1"/>
                </a:solidFill>
              </a:rPr>
              <a:t>Louis XIV of France: Palace of Versailles as a symbol of royal power</a:t>
            </a:r>
          </a:p>
          <a:p>
            <a:pPr lvl="2"/>
            <a:r>
              <a:rPr lang="en-US" sz="2800" dirty="0" smtClean="0">
                <a:solidFill>
                  <a:schemeClr val="bg1"/>
                </a:solidFill>
              </a:rPr>
              <a:t>Peter the Great of Russia; Westernization of Russia</a:t>
            </a:r>
            <a:endParaRPr lang="en-US" sz="2800" dirty="0">
              <a:solidFill>
                <a:schemeClr val="bg1"/>
              </a:solidFill>
            </a:endParaRPr>
          </a:p>
        </p:txBody>
      </p:sp>
    </p:spTree>
    <p:extLst>
      <p:ext uri="{BB962C8B-B14F-4D97-AF65-F5344CB8AC3E}">
        <p14:creationId xmlns:p14="http://schemas.microsoft.com/office/powerpoint/2010/main" val="3938825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55" y="20216"/>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solidFill>
                <a:schemeClr val="bg1"/>
              </a:solidFill>
            </a:endParaRPr>
          </a:p>
        </p:txBody>
      </p:sp>
      <p:sp>
        <p:nvSpPr>
          <p:cNvPr id="3" name="Subtitle 2"/>
          <p:cNvSpPr>
            <a:spLocks noGrp="1"/>
          </p:cNvSpPr>
          <p:nvPr>
            <p:ph type="subTitle"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5886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b="1" dirty="0">
              <a:solidFill>
                <a:schemeClr val="bg1"/>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619447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sz="half" idx="1"/>
          </p:nvPr>
        </p:nvSpPr>
        <p:spPr/>
        <p:txBody>
          <a:bodyPr/>
          <a:lstStyle/>
          <a:p>
            <a:endParaRPr lang="en-US" dirty="0">
              <a:solidFill>
                <a:schemeClr val="bg1"/>
              </a:solidFill>
            </a:endParaRPr>
          </a:p>
        </p:txBody>
      </p:sp>
      <p:sp>
        <p:nvSpPr>
          <p:cNvPr id="4" name="Content Placeholder 3"/>
          <p:cNvSpPr>
            <a:spLocks noGrp="1"/>
          </p:cNvSpPr>
          <p:nvPr>
            <p:ph sz="half" idx="2"/>
          </p:nvPr>
        </p:nvSpPr>
        <p:spPr/>
        <p:txBody>
          <a:bodyPr/>
          <a:lstStyle/>
          <a:p>
            <a:endParaRPr lang="en-US" dirty="0">
              <a:solidFill>
                <a:schemeClr val="bg1"/>
              </a:solidFill>
            </a:endParaRPr>
          </a:p>
        </p:txBody>
      </p:sp>
    </p:spTree>
    <p:extLst>
      <p:ext uri="{BB962C8B-B14F-4D97-AF65-F5344CB8AC3E}">
        <p14:creationId xmlns:p14="http://schemas.microsoft.com/office/powerpoint/2010/main" val="2853636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rPr>
              <a:t>Absolutism</a:t>
            </a:r>
            <a:endParaRPr lang="en-US" b="1"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Absolutism</a:t>
            </a:r>
          </a:p>
          <a:p>
            <a:r>
              <a:rPr lang="en-US" dirty="0" smtClean="0">
                <a:solidFill>
                  <a:schemeClr val="bg1"/>
                </a:solidFill>
              </a:rPr>
              <a:t>Louis XIV of France</a:t>
            </a:r>
          </a:p>
          <a:p>
            <a:r>
              <a:rPr lang="en-US" dirty="0" smtClean="0">
                <a:solidFill>
                  <a:schemeClr val="bg1"/>
                </a:solidFill>
              </a:rPr>
              <a:t>Frederick the Great of Prussia</a:t>
            </a:r>
          </a:p>
          <a:p>
            <a:r>
              <a:rPr lang="en-US" dirty="0" smtClean="0">
                <a:solidFill>
                  <a:schemeClr val="bg1"/>
                </a:solidFill>
              </a:rPr>
              <a:t>House of Hapsburg</a:t>
            </a:r>
          </a:p>
          <a:p>
            <a:r>
              <a:rPr lang="en-US" dirty="0" smtClean="0">
                <a:solidFill>
                  <a:schemeClr val="bg1"/>
                </a:solidFill>
              </a:rPr>
              <a:t>Peter the Great of Russia</a:t>
            </a:r>
            <a:endParaRPr lang="en-US" dirty="0">
              <a:solidFill>
                <a:schemeClr val="bg1"/>
              </a:solidFill>
            </a:endParaRPr>
          </a:p>
        </p:txBody>
      </p:sp>
    </p:spTree>
    <p:extLst>
      <p:ext uri="{BB962C8B-B14F-4D97-AF65-F5344CB8AC3E}">
        <p14:creationId xmlns:p14="http://schemas.microsoft.com/office/powerpoint/2010/main" val="3501292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rPr>
              <a:t>Absolutism</a:t>
            </a:r>
            <a:endParaRPr lang="en-US" b="1"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chemeClr val="bg1"/>
                </a:solidFill>
              </a:rPr>
              <a:t>“Monarchs</a:t>
            </a:r>
            <a:r>
              <a:rPr lang="en-US" dirty="0" smtClean="0">
                <a:solidFill>
                  <a:schemeClr val="bg1"/>
                </a:solidFill>
              </a:rPr>
              <a:t>”</a:t>
            </a:r>
            <a:endParaRPr lang="en-US" dirty="0" smtClean="0">
              <a:solidFill>
                <a:schemeClr val="bg1"/>
              </a:solidFill>
            </a:endParaRPr>
          </a:p>
          <a:p>
            <a:r>
              <a:rPr lang="en-US" dirty="0" smtClean="0">
                <a:solidFill>
                  <a:schemeClr val="bg1"/>
                </a:solidFill>
              </a:rPr>
              <a:t>Who rules the country?</a:t>
            </a:r>
          </a:p>
          <a:p>
            <a:pPr lvl="2"/>
            <a:r>
              <a:rPr lang="en-US" dirty="0" smtClean="0">
                <a:solidFill>
                  <a:schemeClr val="bg1"/>
                </a:solidFill>
              </a:rPr>
              <a:t>King/Tsar/Monarch</a:t>
            </a:r>
          </a:p>
          <a:p>
            <a:r>
              <a:rPr lang="en-US" dirty="0" smtClean="0">
                <a:solidFill>
                  <a:schemeClr val="bg1"/>
                </a:solidFill>
              </a:rPr>
              <a:t>What powers do they have?</a:t>
            </a:r>
          </a:p>
          <a:p>
            <a:pPr lvl="2"/>
            <a:r>
              <a:rPr lang="en-US" dirty="0" smtClean="0">
                <a:solidFill>
                  <a:schemeClr val="bg1"/>
                </a:solidFill>
              </a:rPr>
              <a:t>Tax when they want</a:t>
            </a:r>
          </a:p>
          <a:p>
            <a:pPr lvl="2"/>
            <a:r>
              <a:rPr lang="en-US" dirty="0" smtClean="0">
                <a:solidFill>
                  <a:schemeClr val="bg1"/>
                </a:solidFill>
              </a:rPr>
              <a:t>Go to war when they want</a:t>
            </a:r>
          </a:p>
          <a:p>
            <a:pPr lvl="2"/>
            <a:r>
              <a:rPr lang="en-US" dirty="0" smtClean="0">
                <a:solidFill>
                  <a:schemeClr val="bg1"/>
                </a:solidFill>
              </a:rPr>
              <a:t>Controls the making and repealing of laws</a:t>
            </a:r>
          </a:p>
          <a:p>
            <a:r>
              <a:rPr lang="en-US" dirty="0" smtClean="0">
                <a:solidFill>
                  <a:schemeClr val="bg1"/>
                </a:solidFill>
              </a:rPr>
              <a:t>Where does their power come from?</a:t>
            </a:r>
          </a:p>
          <a:p>
            <a:pPr lvl="2"/>
            <a:r>
              <a:rPr lang="en-US" dirty="0" smtClean="0">
                <a:solidFill>
                  <a:schemeClr val="bg1"/>
                </a:solidFill>
              </a:rPr>
              <a:t>God – “Divine Right of Kings”</a:t>
            </a:r>
          </a:p>
          <a:p>
            <a:r>
              <a:rPr lang="en-US" dirty="0" smtClean="0">
                <a:solidFill>
                  <a:schemeClr val="bg1"/>
                </a:solidFill>
              </a:rPr>
              <a:t>Are there any checks and balances?</a:t>
            </a:r>
          </a:p>
          <a:p>
            <a:pPr lvl="2"/>
            <a:r>
              <a:rPr lang="en-US" dirty="0" smtClean="0">
                <a:solidFill>
                  <a:schemeClr val="bg1"/>
                </a:solidFill>
              </a:rPr>
              <a:t>No.  King does what he wants</a:t>
            </a:r>
            <a:endParaRPr lang="en-US" dirty="0">
              <a:solidFill>
                <a:schemeClr val="bg1"/>
              </a:solidFill>
            </a:endParaRPr>
          </a:p>
        </p:txBody>
      </p:sp>
    </p:spTree>
    <p:extLst>
      <p:ext uri="{BB962C8B-B14F-4D97-AF65-F5344CB8AC3E}">
        <p14:creationId xmlns:p14="http://schemas.microsoft.com/office/powerpoint/2010/main" val="1397639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rPr>
              <a:t>Absolutism</a:t>
            </a:r>
            <a:endParaRPr lang="en-US" b="1" dirty="0">
              <a:solidFill>
                <a:schemeClr val="bg1"/>
              </a:solidFill>
            </a:endParaRPr>
          </a:p>
        </p:txBody>
      </p:sp>
      <p:sp>
        <p:nvSpPr>
          <p:cNvPr id="3" name="Content Placeholder 2"/>
          <p:cNvSpPr>
            <a:spLocks noGrp="1"/>
          </p:cNvSpPr>
          <p:nvPr>
            <p:ph idx="1"/>
          </p:nvPr>
        </p:nvSpPr>
        <p:spPr>
          <a:xfrm>
            <a:off x="0" y="1219200"/>
            <a:ext cx="9144000" cy="5638799"/>
          </a:xfrm>
        </p:spPr>
        <p:txBody>
          <a:bodyPr>
            <a:normAutofit/>
          </a:bodyPr>
          <a:lstStyle/>
          <a:p>
            <a:pPr marL="0" indent="0">
              <a:buNone/>
            </a:pPr>
            <a:r>
              <a:rPr lang="en-US" sz="2800" dirty="0" smtClean="0">
                <a:solidFill>
                  <a:schemeClr val="bg1"/>
                </a:solidFill>
              </a:rPr>
              <a:t>Define</a:t>
            </a:r>
          </a:p>
          <a:p>
            <a:r>
              <a:rPr lang="en-US" sz="2800" dirty="0" smtClean="0">
                <a:solidFill>
                  <a:schemeClr val="bg1"/>
                </a:solidFill>
              </a:rPr>
              <a:t>A form of government in which the ruler is an absolute dictator (not restricted by a constitution, laws, </a:t>
            </a:r>
            <a:r>
              <a:rPr lang="en-US" sz="2800" dirty="0" smtClean="0">
                <a:solidFill>
                  <a:schemeClr val="bg1"/>
                </a:solidFill>
              </a:rPr>
              <a:t>or opposition)</a:t>
            </a:r>
          </a:p>
          <a:p>
            <a:r>
              <a:rPr lang="en-US" sz="2800" dirty="0" smtClean="0">
                <a:solidFill>
                  <a:schemeClr val="bg1"/>
                </a:solidFill>
              </a:rPr>
              <a:t>The Age of Absolutism takes its name from a series of European monarchs who increased the power of their central government.</a:t>
            </a:r>
          </a:p>
          <a:p>
            <a:pPr marL="0" indent="0">
              <a:buNone/>
            </a:pPr>
            <a:r>
              <a:rPr lang="en-US" sz="2800" dirty="0" smtClean="0">
                <a:solidFill>
                  <a:schemeClr val="bg1"/>
                </a:solidFill>
              </a:rPr>
              <a:t>Westernization</a:t>
            </a:r>
            <a:endParaRPr lang="en-US" sz="2800" dirty="0" smtClean="0">
              <a:solidFill>
                <a:schemeClr val="bg1"/>
              </a:solidFill>
            </a:endParaRPr>
          </a:p>
          <a:p>
            <a:pPr lvl="2"/>
            <a:r>
              <a:rPr lang="en-US" sz="2800" dirty="0" smtClean="0">
                <a:solidFill>
                  <a:schemeClr val="bg1"/>
                </a:solidFill>
              </a:rPr>
              <a:t>Modernization</a:t>
            </a:r>
          </a:p>
          <a:p>
            <a:pPr lvl="2"/>
            <a:r>
              <a:rPr lang="en-US" sz="2800" dirty="0" smtClean="0">
                <a:solidFill>
                  <a:schemeClr val="bg1"/>
                </a:solidFill>
              </a:rPr>
              <a:t>The act of being like Western Europe</a:t>
            </a:r>
            <a:endParaRPr lang="en-US" sz="2800" dirty="0">
              <a:solidFill>
                <a:schemeClr val="bg1"/>
              </a:solidFill>
            </a:endParaRPr>
          </a:p>
        </p:txBody>
      </p:sp>
    </p:spTree>
    <p:extLst>
      <p:ext uri="{BB962C8B-B14F-4D97-AF65-F5344CB8AC3E}">
        <p14:creationId xmlns:p14="http://schemas.microsoft.com/office/powerpoint/2010/main" val="89156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Louis XIV of France</a:t>
            </a:r>
            <a:endParaRPr lang="en-US" dirty="0">
              <a:solidFill>
                <a:schemeClr val="bg1"/>
              </a:solidFill>
            </a:endParaRPr>
          </a:p>
        </p:txBody>
      </p:sp>
      <p:sp>
        <p:nvSpPr>
          <p:cNvPr id="3" name="Content Placeholder 2"/>
          <p:cNvSpPr>
            <a:spLocks noGrp="1"/>
          </p:cNvSpPr>
          <p:nvPr>
            <p:ph sz="half" idx="1"/>
          </p:nvPr>
        </p:nvSpPr>
        <p:spPr>
          <a:xfrm>
            <a:off x="0" y="1143000"/>
            <a:ext cx="5898092" cy="5668962"/>
          </a:xfrm>
        </p:spPr>
        <p:txBody>
          <a:bodyPr>
            <a:noAutofit/>
          </a:bodyPr>
          <a:lstStyle/>
          <a:p>
            <a:pPr marL="0" indent="0">
              <a:buNone/>
            </a:pPr>
            <a:r>
              <a:rPr lang="en-US" sz="2400" dirty="0" smtClean="0">
                <a:solidFill>
                  <a:schemeClr val="bg1"/>
                </a:solidFill>
              </a:rPr>
              <a:t>1638-1715</a:t>
            </a:r>
          </a:p>
          <a:p>
            <a:r>
              <a:rPr lang="en-US" sz="2400" dirty="0" smtClean="0">
                <a:solidFill>
                  <a:schemeClr val="bg1"/>
                </a:solidFill>
              </a:rPr>
              <a:t>Received crown at the age of 4 and ruled for 72 years – the longest reign of any European monarch.</a:t>
            </a:r>
          </a:p>
          <a:p>
            <a:r>
              <a:rPr lang="en-US" sz="2400" dirty="0" smtClean="0">
                <a:solidFill>
                  <a:schemeClr val="bg1"/>
                </a:solidFill>
              </a:rPr>
              <a:t>Began his reign of absolute monarchy in 1661.  (He was 23 years old; 19 years into his reign.)</a:t>
            </a:r>
          </a:p>
          <a:p>
            <a:pPr marL="0" indent="0">
              <a:buNone/>
            </a:pPr>
            <a:endParaRPr lang="en-US" sz="2400" dirty="0">
              <a:solidFill>
                <a:schemeClr val="bg1"/>
              </a:solidFill>
            </a:endParaRPr>
          </a:p>
        </p:txBody>
      </p:sp>
      <p:pic>
        <p:nvPicPr>
          <p:cNvPr id="7"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98092" y="1600200"/>
            <a:ext cx="3017308" cy="4525963"/>
          </a:xfrm>
        </p:spPr>
      </p:pic>
    </p:spTree>
    <p:extLst>
      <p:ext uri="{BB962C8B-B14F-4D97-AF65-F5344CB8AC3E}">
        <p14:creationId xmlns:p14="http://schemas.microsoft.com/office/powerpoint/2010/main" val="2962231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Louis XIV of France</a:t>
            </a:r>
            <a:endParaRPr lang="en-US" dirty="0">
              <a:solidFill>
                <a:schemeClr val="bg1"/>
              </a:solidFill>
            </a:endParaRPr>
          </a:p>
        </p:txBody>
      </p:sp>
      <p:sp>
        <p:nvSpPr>
          <p:cNvPr id="3" name="Content Placeholder 2"/>
          <p:cNvSpPr>
            <a:spLocks noGrp="1"/>
          </p:cNvSpPr>
          <p:nvPr>
            <p:ph sz="half" idx="1"/>
          </p:nvPr>
        </p:nvSpPr>
        <p:spPr>
          <a:xfrm>
            <a:off x="0" y="1143000"/>
            <a:ext cx="5898092" cy="5668962"/>
          </a:xfrm>
        </p:spPr>
        <p:txBody>
          <a:bodyPr>
            <a:noAutofit/>
          </a:bodyPr>
          <a:lstStyle/>
          <a:p>
            <a:pPr marL="0" indent="0">
              <a:buNone/>
            </a:pPr>
            <a:r>
              <a:rPr lang="en-US" sz="2400" dirty="0" smtClean="0">
                <a:solidFill>
                  <a:schemeClr val="bg1"/>
                </a:solidFill>
              </a:rPr>
              <a:t>1638-1715</a:t>
            </a:r>
          </a:p>
          <a:p>
            <a:r>
              <a:rPr lang="en-US" sz="2400" dirty="0" smtClean="0">
                <a:solidFill>
                  <a:schemeClr val="bg1"/>
                </a:solidFill>
              </a:rPr>
              <a:t>Received crown at the age of 4 and ruled for 72 years – the longest reign of any European monarch.</a:t>
            </a:r>
          </a:p>
          <a:p>
            <a:r>
              <a:rPr lang="en-US" sz="2400" dirty="0" smtClean="0">
                <a:solidFill>
                  <a:schemeClr val="bg1"/>
                </a:solidFill>
              </a:rPr>
              <a:t>Began his reign of absolute monarchy in 1661.  (He was 23 years old; 19 years into his reign.)</a:t>
            </a:r>
          </a:p>
          <a:p>
            <a:pPr marL="0" indent="0">
              <a:buNone/>
            </a:pPr>
            <a:r>
              <a:rPr lang="en-US" sz="2400" dirty="0" smtClean="0">
                <a:solidFill>
                  <a:schemeClr val="bg1"/>
                </a:solidFill>
              </a:rPr>
              <a:t>“Sun King”</a:t>
            </a:r>
          </a:p>
          <a:p>
            <a:r>
              <a:rPr lang="en-US" sz="2400" dirty="0" smtClean="0">
                <a:solidFill>
                  <a:schemeClr val="bg1"/>
                </a:solidFill>
              </a:rPr>
              <a:t>Believed in the “Divine Right” kings – king’s authority to rule is derived from God.</a:t>
            </a:r>
          </a:p>
          <a:p>
            <a:r>
              <a:rPr lang="en-US" sz="2400" dirty="0" smtClean="0">
                <a:solidFill>
                  <a:schemeClr val="bg1"/>
                </a:solidFill>
              </a:rPr>
              <a:t>Maintained control over nobles by keeping them at his Palace at Versailles – if they are taken care of and constantly entertained, they can’t complain!</a:t>
            </a:r>
            <a:endParaRPr lang="en-US" sz="2400" dirty="0">
              <a:solidFill>
                <a:schemeClr val="bg1"/>
              </a:solidFill>
            </a:endParaRPr>
          </a:p>
        </p:txBody>
      </p:sp>
      <p:pic>
        <p:nvPicPr>
          <p:cNvPr id="1026" name="Picture 2" descr="\\w-sch-staff-12\UserDesktops\hahecht\Desktop\Su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864067"/>
            <a:ext cx="3810000" cy="363635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279938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Louis XIV of France</a:t>
            </a:r>
            <a:endParaRPr lang="en-US" dirty="0">
              <a:solidFill>
                <a:schemeClr val="bg1"/>
              </a:solidFill>
            </a:endParaRPr>
          </a:p>
        </p:txBody>
      </p:sp>
      <p:sp>
        <p:nvSpPr>
          <p:cNvPr id="3" name="Content Placeholder 2"/>
          <p:cNvSpPr>
            <a:spLocks noGrp="1"/>
          </p:cNvSpPr>
          <p:nvPr>
            <p:ph sz="half" idx="1"/>
          </p:nvPr>
        </p:nvSpPr>
        <p:spPr/>
        <p:txBody>
          <a:bodyPr>
            <a:normAutofit/>
          </a:bodyPr>
          <a:lstStyle/>
          <a:p>
            <a:pPr marL="0" indent="0">
              <a:buNone/>
            </a:pPr>
            <a:r>
              <a:rPr lang="en-US" sz="2400" dirty="0" smtClean="0">
                <a:solidFill>
                  <a:schemeClr val="bg1"/>
                </a:solidFill>
              </a:rPr>
              <a:t>Palace of Versailles</a:t>
            </a:r>
          </a:p>
        </p:txBody>
      </p:sp>
      <p:pic>
        <p:nvPicPr>
          <p:cNvPr id="8" name="Picture 2" descr="\\w-sch-staff-12\UserDesktops\hahecht\Desktop\Versailles.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73337"/>
            <a:ext cx="4038600" cy="257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184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louis_xiv_220233257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65" y="0"/>
            <a:ext cx="5055035"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Louis XIV of France</a:t>
            </a:r>
            <a:endParaRPr lang="en-US" dirty="0">
              <a:solidFill>
                <a:schemeClr val="bg1"/>
              </a:solidFill>
            </a:endParaRPr>
          </a:p>
        </p:txBody>
      </p:sp>
      <p:sp>
        <p:nvSpPr>
          <p:cNvPr id="3" name="Content Placeholder 2"/>
          <p:cNvSpPr>
            <a:spLocks noGrp="1"/>
          </p:cNvSpPr>
          <p:nvPr>
            <p:ph sz="half" idx="1"/>
          </p:nvPr>
        </p:nvSpPr>
        <p:spPr/>
        <p:txBody>
          <a:bodyPr>
            <a:normAutofit/>
          </a:bodyPr>
          <a:lstStyle/>
          <a:p>
            <a:pPr marL="0" indent="0">
              <a:buNone/>
            </a:pPr>
            <a:r>
              <a:rPr lang="en-US" sz="2400" dirty="0" smtClean="0">
                <a:solidFill>
                  <a:schemeClr val="bg1"/>
                </a:solidFill>
              </a:rPr>
              <a:t>Palace of Versailles</a:t>
            </a:r>
          </a:p>
          <a:p>
            <a:r>
              <a:rPr lang="en-US" sz="2400" dirty="0" smtClean="0">
                <a:solidFill>
                  <a:schemeClr val="bg1"/>
                </a:solidFill>
              </a:rPr>
              <a:t>Symbol of Absolutism</a:t>
            </a:r>
          </a:p>
        </p:txBody>
      </p:sp>
      <p:pic>
        <p:nvPicPr>
          <p:cNvPr id="8" name="Picture 2" descr="\\w-sch-staff-12\UserDesktops\hahecht\Desktop\palace-versailles-4_683790c.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43450" y="2672556"/>
            <a:ext cx="38481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90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4171</TotalTime>
  <Words>881</Words>
  <Application>Microsoft Office PowerPoint</Application>
  <PresentationFormat>On-screen Show (4:3)</PresentationFormat>
  <Paragraphs>143</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Do Now: </vt:lpstr>
      <vt:lpstr>Objective: Absolutism</vt:lpstr>
      <vt:lpstr>Absolutism</vt:lpstr>
      <vt:lpstr>Absolutism</vt:lpstr>
      <vt:lpstr>Absolutism</vt:lpstr>
      <vt:lpstr>Louis XIV of France</vt:lpstr>
      <vt:lpstr>Louis XIV of France</vt:lpstr>
      <vt:lpstr>Louis XIV of France</vt:lpstr>
      <vt:lpstr>Louis XIV of France</vt:lpstr>
      <vt:lpstr>Louis XIV of France</vt:lpstr>
      <vt:lpstr>Louis XIV of France</vt:lpstr>
      <vt:lpstr>Louis XIV of France</vt:lpstr>
      <vt:lpstr>Louis XIV of France</vt:lpstr>
      <vt:lpstr>Louis XIV of France</vt:lpstr>
      <vt:lpstr>Louis XIV of France</vt:lpstr>
      <vt:lpstr>Louis XIV of France</vt:lpstr>
      <vt:lpstr>Louis XIV of France</vt:lpstr>
      <vt:lpstr>Frederick the Great of Prussia</vt:lpstr>
      <vt:lpstr>Frederick the Great of Prussia</vt:lpstr>
      <vt:lpstr>House of Hapsburg</vt:lpstr>
      <vt:lpstr>House of Hapsburg</vt:lpstr>
      <vt:lpstr>Peter the Great of Russia</vt:lpstr>
      <vt:lpstr>Conclusion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Look at this painting.  What do you see?  What message does this portrait convey?</dc:title>
  <dc:creator>Hana A. Hecht (hahecht)</dc:creator>
  <cp:lastModifiedBy>Hana A. Hecht (hahecht)</cp:lastModifiedBy>
  <cp:revision>25</cp:revision>
  <dcterms:created xsi:type="dcterms:W3CDTF">2013-11-12T02:36:17Z</dcterms:created>
  <dcterms:modified xsi:type="dcterms:W3CDTF">2015-12-01T01:41:32Z</dcterms:modified>
</cp:coreProperties>
</file>