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95" r:id="rId6"/>
    <p:sldId id="296" r:id="rId7"/>
    <p:sldId id="289" r:id="rId8"/>
    <p:sldId id="290" r:id="rId9"/>
    <p:sldId id="291" r:id="rId10"/>
    <p:sldId id="292" r:id="rId11"/>
    <p:sldId id="293" r:id="rId12"/>
    <p:sldId id="294" r:id="rId13"/>
    <p:sldId id="264" r:id="rId14"/>
    <p:sldId id="265" r:id="rId15"/>
    <p:sldId id="267" r:id="rId16"/>
    <p:sldId id="268" r:id="rId17"/>
    <p:sldId id="269" r:id="rId18"/>
    <p:sldId id="270" r:id="rId19"/>
    <p:sldId id="272" r:id="rId20"/>
    <p:sldId id="273" r:id="rId21"/>
    <p:sldId id="274" r:id="rId22"/>
    <p:sldId id="276" r:id="rId23"/>
    <p:sldId id="277" r:id="rId24"/>
    <p:sldId id="278" r:id="rId25"/>
    <p:sldId id="280" r:id="rId26"/>
    <p:sldId id="281" r:id="rId27"/>
    <p:sldId id="282" r:id="rId28"/>
    <p:sldId id="283" r:id="rId29"/>
    <p:sldId id="285" r:id="rId30"/>
    <p:sldId id="286" r:id="rId31"/>
    <p:sldId id="257" r:id="rId32"/>
    <p:sldId id="25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43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07E8DB-B4B8-47D8-B1EE-CB789285C54C}"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770E3-E0C9-4107-B8F2-0C8520E42016}" type="slidenum">
              <a:rPr lang="en-US" smtClean="0"/>
              <a:t>‹#›</a:t>
            </a:fld>
            <a:endParaRPr lang="en-US"/>
          </a:p>
        </p:txBody>
      </p:sp>
    </p:spTree>
    <p:extLst>
      <p:ext uri="{BB962C8B-B14F-4D97-AF65-F5344CB8AC3E}">
        <p14:creationId xmlns:p14="http://schemas.microsoft.com/office/powerpoint/2010/main" val="347201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7E8DB-B4B8-47D8-B1EE-CB789285C54C}"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770E3-E0C9-4107-B8F2-0C8520E42016}" type="slidenum">
              <a:rPr lang="en-US" smtClean="0"/>
              <a:t>‹#›</a:t>
            </a:fld>
            <a:endParaRPr lang="en-US"/>
          </a:p>
        </p:txBody>
      </p:sp>
    </p:spTree>
    <p:extLst>
      <p:ext uri="{BB962C8B-B14F-4D97-AF65-F5344CB8AC3E}">
        <p14:creationId xmlns:p14="http://schemas.microsoft.com/office/powerpoint/2010/main" val="1895947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7E8DB-B4B8-47D8-B1EE-CB789285C54C}"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770E3-E0C9-4107-B8F2-0C8520E42016}" type="slidenum">
              <a:rPr lang="en-US" smtClean="0"/>
              <a:t>‹#›</a:t>
            </a:fld>
            <a:endParaRPr lang="en-US"/>
          </a:p>
        </p:txBody>
      </p:sp>
    </p:spTree>
    <p:extLst>
      <p:ext uri="{BB962C8B-B14F-4D97-AF65-F5344CB8AC3E}">
        <p14:creationId xmlns:p14="http://schemas.microsoft.com/office/powerpoint/2010/main" val="3396388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7E8DB-B4B8-47D8-B1EE-CB789285C54C}"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770E3-E0C9-4107-B8F2-0C8520E42016}" type="slidenum">
              <a:rPr lang="en-US" smtClean="0"/>
              <a:t>‹#›</a:t>
            </a:fld>
            <a:endParaRPr lang="en-US"/>
          </a:p>
        </p:txBody>
      </p:sp>
    </p:spTree>
    <p:extLst>
      <p:ext uri="{BB962C8B-B14F-4D97-AF65-F5344CB8AC3E}">
        <p14:creationId xmlns:p14="http://schemas.microsoft.com/office/powerpoint/2010/main" val="260914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7E8DB-B4B8-47D8-B1EE-CB789285C54C}"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770E3-E0C9-4107-B8F2-0C8520E42016}" type="slidenum">
              <a:rPr lang="en-US" smtClean="0"/>
              <a:t>‹#›</a:t>
            </a:fld>
            <a:endParaRPr lang="en-US"/>
          </a:p>
        </p:txBody>
      </p:sp>
    </p:spTree>
    <p:extLst>
      <p:ext uri="{BB962C8B-B14F-4D97-AF65-F5344CB8AC3E}">
        <p14:creationId xmlns:p14="http://schemas.microsoft.com/office/powerpoint/2010/main" val="196896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07E8DB-B4B8-47D8-B1EE-CB789285C54C}"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770E3-E0C9-4107-B8F2-0C8520E42016}" type="slidenum">
              <a:rPr lang="en-US" smtClean="0"/>
              <a:t>‹#›</a:t>
            </a:fld>
            <a:endParaRPr lang="en-US"/>
          </a:p>
        </p:txBody>
      </p:sp>
    </p:spTree>
    <p:extLst>
      <p:ext uri="{BB962C8B-B14F-4D97-AF65-F5344CB8AC3E}">
        <p14:creationId xmlns:p14="http://schemas.microsoft.com/office/powerpoint/2010/main" val="243314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07E8DB-B4B8-47D8-B1EE-CB789285C54C}"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770E3-E0C9-4107-B8F2-0C8520E42016}" type="slidenum">
              <a:rPr lang="en-US" smtClean="0"/>
              <a:t>‹#›</a:t>
            </a:fld>
            <a:endParaRPr lang="en-US"/>
          </a:p>
        </p:txBody>
      </p:sp>
    </p:spTree>
    <p:extLst>
      <p:ext uri="{BB962C8B-B14F-4D97-AF65-F5344CB8AC3E}">
        <p14:creationId xmlns:p14="http://schemas.microsoft.com/office/powerpoint/2010/main" val="3099746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07E8DB-B4B8-47D8-B1EE-CB789285C54C}"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770E3-E0C9-4107-B8F2-0C8520E42016}" type="slidenum">
              <a:rPr lang="en-US" smtClean="0"/>
              <a:t>‹#›</a:t>
            </a:fld>
            <a:endParaRPr lang="en-US"/>
          </a:p>
        </p:txBody>
      </p:sp>
    </p:spTree>
    <p:extLst>
      <p:ext uri="{BB962C8B-B14F-4D97-AF65-F5344CB8AC3E}">
        <p14:creationId xmlns:p14="http://schemas.microsoft.com/office/powerpoint/2010/main" val="475933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7E8DB-B4B8-47D8-B1EE-CB789285C54C}"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770E3-E0C9-4107-B8F2-0C8520E42016}" type="slidenum">
              <a:rPr lang="en-US" smtClean="0"/>
              <a:t>‹#›</a:t>
            </a:fld>
            <a:endParaRPr lang="en-US"/>
          </a:p>
        </p:txBody>
      </p:sp>
    </p:spTree>
    <p:extLst>
      <p:ext uri="{BB962C8B-B14F-4D97-AF65-F5344CB8AC3E}">
        <p14:creationId xmlns:p14="http://schemas.microsoft.com/office/powerpoint/2010/main" val="1400718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7E8DB-B4B8-47D8-B1EE-CB789285C54C}"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770E3-E0C9-4107-B8F2-0C8520E42016}" type="slidenum">
              <a:rPr lang="en-US" smtClean="0"/>
              <a:t>‹#›</a:t>
            </a:fld>
            <a:endParaRPr lang="en-US"/>
          </a:p>
        </p:txBody>
      </p:sp>
    </p:spTree>
    <p:extLst>
      <p:ext uri="{BB962C8B-B14F-4D97-AF65-F5344CB8AC3E}">
        <p14:creationId xmlns:p14="http://schemas.microsoft.com/office/powerpoint/2010/main" val="290656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7E8DB-B4B8-47D8-B1EE-CB789285C54C}"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770E3-E0C9-4107-B8F2-0C8520E42016}" type="slidenum">
              <a:rPr lang="en-US" smtClean="0"/>
              <a:t>‹#›</a:t>
            </a:fld>
            <a:endParaRPr lang="en-US"/>
          </a:p>
        </p:txBody>
      </p:sp>
    </p:spTree>
    <p:extLst>
      <p:ext uri="{BB962C8B-B14F-4D97-AF65-F5344CB8AC3E}">
        <p14:creationId xmlns:p14="http://schemas.microsoft.com/office/powerpoint/2010/main" val="242530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7E8DB-B4B8-47D8-B1EE-CB789285C54C}" type="datetimeFigureOut">
              <a:rPr lang="en-US" smtClean="0"/>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770E3-E0C9-4107-B8F2-0C8520E42016}" type="slidenum">
              <a:rPr lang="en-US" smtClean="0"/>
              <a:t>‹#›</a:t>
            </a:fld>
            <a:endParaRPr lang="en-US"/>
          </a:p>
        </p:txBody>
      </p:sp>
    </p:spTree>
    <p:extLst>
      <p:ext uri="{BB962C8B-B14F-4D97-AF65-F5344CB8AC3E}">
        <p14:creationId xmlns:p14="http://schemas.microsoft.com/office/powerpoint/2010/main" val="18029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685800"/>
            <a:ext cx="7772400" cy="1470025"/>
          </a:xfrm>
        </p:spPr>
        <p:txBody>
          <a:bodyPr/>
          <a:lstStyle/>
          <a:p>
            <a:r>
              <a:rPr lang="en-US" dirty="0" smtClean="0"/>
              <a:t>Do Now:</a:t>
            </a:r>
            <a:endParaRPr lang="en-US" dirty="0"/>
          </a:p>
        </p:txBody>
      </p:sp>
      <p:sp>
        <p:nvSpPr>
          <p:cNvPr id="3" name="Subtitle 2"/>
          <p:cNvSpPr>
            <a:spLocks noGrp="1"/>
          </p:cNvSpPr>
          <p:nvPr>
            <p:ph type="subTitle" idx="1"/>
          </p:nvPr>
        </p:nvSpPr>
        <p:spPr>
          <a:xfrm>
            <a:off x="1371600" y="1981200"/>
            <a:ext cx="6400800" cy="3657600"/>
          </a:xfrm>
        </p:spPr>
        <p:txBody>
          <a:bodyPr/>
          <a:lstStyle/>
          <a:p>
            <a:r>
              <a:rPr lang="en-US" dirty="0" smtClean="0">
                <a:solidFill>
                  <a:schemeClr val="tx1"/>
                </a:solidFill>
              </a:rPr>
              <a:t>Grab today’s </a:t>
            </a:r>
            <a:r>
              <a:rPr lang="en-US" dirty="0" smtClean="0">
                <a:solidFill>
                  <a:schemeClr val="tx1"/>
                </a:solidFill>
              </a:rPr>
              <a:t>Agenda (5:4).</a:t>
            </a:r>
            <a:endParaRPr lang="en-US" dirty="0" smtClean="0">
              <a:solidFill>
                <a:schemeClr val="tx1"/>
              </a:solidFill>
            </a:endParaRPr>
          </a:p>
          <a:p>
            <a:endParaRPr lang="en-US" dirty="0">
              <a:solidFill>
                <a:schemeClr val="tx1"/>
              </a:solidFill>
            </a:endParaRPr>
          </a:p>
          <a:p>
            <a:r>
              <a:rPr lang="en-US" dirty="0" smtClean="0">
                <a:solidFill>
                  <a:schemeClr val="tx1"/>
                </a:solidFill>
              </a:rPr>
              <a:t>What does it mean to be democratic?</a:t>
            </a:r>
            <a:endParaRPr lang="en-US" dirty="0">
              <a:solidFill>
                <a:schemeClr val="tx1"/>
              </a:solidFill>
            </a:endParaRPr>
          </a:p>
        </p:txBody>
      </p:sp>
    </p:spTree>
    <p:extLst>
      <p:ext uri="{BB962C8B-B14F-4D97-AF65-F5344CB8AC3E}">
        <p14:creationId xmlns:p14="http://schemas.microsoft.com/office/powerpoint/2010/main" val="1943688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Ideas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Consent of the Governed</a:t>
            </a:r>
          </a:p>
          <a:p>
            <a:r>
              <a:rPr lang="en-US" sz="2400" dirty="0" smtClean="0"/>
              <a:t>Enlightenment thinkers believed that governments had a responsibility to hold up their end of the social contract.  If a government failed, then citizens would no longer agree to be governed and they would have the right to revolt.</a:t>
            </a:r>
          </a:p>
          <a:p>
            <a:r>
              <a:rPr lang="en-US" sz="2400" dirty="0" smtClean="0"/>
              <a:t>This idea is known as consent of the governed.</a:t>
            </a:r>
          </a:p>
          <a:p>
            <a:r>
              <a:rPr lang="en-US" sz="2400" dirty="0" smtClean="0"/>
              <a:t>Traditionally, a government protected citizens from foreign invaders, but the government also had absolute authority over the people.  A king ruled his citizens whether they consented or not.  To Enlightenment thinkers, this was unacceptable.</a:t>
            </a:r>
            <a:endParaRPr lang="en-US" sz="2400" dirty="0"/>
          </a:p>
        </p:txBody>
      </p:sp>
    </p:spTree>
    <p:extLst>
      <p:ext uri="{BB962C8B-B14F-4D97-AF65-F5344CB8AC3E}">
        <p14:creationId xmlns:p14="http://schemas.microsoft.com/office/powerpoint/2010/main" val="1151513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Ideas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Republicanism</a:t>
            </a:r>
          </a:p>
          <a:p>
            <a:r>
              <a:rPr lang="en-US" sz="2400" dirty="0" smtClean="0"/>
              <a:t>Since the Middle Ages, European leaders had gained power through heredity, or family ties.  Kings and queens took the throne after another family member died.  The people had no say in this process.</a:t>
            </a:r>
          </a:p>
          <a:p>
            <a:r>
              <a:rPr lang="en-US" sz="2400" dirty="0" smtClean="0"/>
              <a:t>Many Enlightenment thinkers believed in republicanism – the idea that a country’s leaders should be chosen by the citizens in a general election.</a:t>
            </a:r>
          </a:p>
          <a:p>
            <a:r>
              <a:rPr lang="en-US" sz="2400" dirty="0" smtClean="0"/>
              <a:t>Even so, some Enlightenment thinkers frowned on the idea of a democracy.  They feared what would happen if a mob of uneducated people had the power to vote.</a:t>
            </a:r>
            <a:endParaRPr lang="en-US" sz="2400" dirty="0"/>
          </a:p>
        </p:txBody>
      </p:sp>
    </p:spTree>
    <p:extLst>
      <p:ext uri="{BB962C8B-B14F-4D97-AF65-F5344CB8AC3E}">
        <p14:creationId xmlns:p14="http://schemas.microsoft.com/office/powerpoint/2010/main" val="2611595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Ideas</a:t>
            </a:r>
            <a:endParaRPr lang="en-US" dirty="0"/>
          </a:p>
        </p:txBody>
      </p:sp>
      <p:sp>
        <p:nvSpPr>
          <p:cNvPr id="3" name="Content Placeholder 2"/>
          <p:cNvSpPr>
            <a:spLocks noGrp="1"/>
          </p:cNvSpPr>
          <p:nvPr>
            <p:ph idx="1"/>
          </p:nvPr>
        </p:nvSpPr>
        <p:spPr>
          <a:xfrm>
            <a:off x="457200" y="1600200"/>
            <a:ext cx="8229600" cy="4876800"/>
          </a:xfrm>
        </p:spPr>
        <p:txBody>
          <a:bodyPr>
            <a:noAutofit/>
          </a:bodyPr>
          <a:lstStyle/>
          <a:p>
            <a:pPr marL="0" indent="0">
              <a:buNone/>
            </a:pPr>
            <a:r>
              <a:rPr lang="en-US" sz="2400" dirty="0" smtClean="0"/>
              <a:t>Influence on America</a:t>
            </a:r>
          </a:p>
          <a:p>
            <a:r>
              <a:rPr lang="en-US" sz="2400" dirty="0" smtClean="0"/>
              <a:t>The brightest Enlightenment thinkers, with names like Rousseau, Montesquieu, and Locke, became very famous.</a:t>
            </a:r>
          </a:p>
          <a:p>
            <a:r>
              <a:rPr lang="en-US" sz="2400" dirty="0" smtClean="0"/>
              <a:t>They influenced leaders in Europe, and became popular with Americans who wanted independence.</a:t>
            </a:r>
          </a:p>
          <a:p>
            <a:r>
              <a:rPr lang="en-US" sz="2400" dirty="0" smtClean="0"/>
              <a:t>When our Founding Fathers created a government for the new United States, they embraced many Enlightenment ideas.</a:t>
            </a:r>
          </a:p>
          <a:p>
            <a:r>
              <a:rPr lang="en-US" sz="2400" dirty="0" smtClean="0"/>
              <a:t>America’s Constitution recognized that citizens were born with basic rights.  And even though some of the founders agreed with those concerned about democracy, the Constitution gave citizens the power to vote.</a:t>
            </a:r>
          </a:p>
          <a:p>
            <a:r>
              <a:rPr lang="en-US" sz="2400" dirty="0" smtClean="0"/>
              <a:t>The Enlightenment ended around 1789, about the same time the Constitution was born.</a:t>
            </a:r>
            <a:endParaRPr lang="en-US" sz="2400" dirty="0"/>
          </a:p>
        </p:txBody>
      </p:sp>
    </p:spTree>
    <p:extLst>
      <p:ext uri="{BB962C8B-B14F-4D97-AF65-F5344CB8AC3E}">
        <p14:creationId xmlns:p14="http://schemas.microsoft.com/office/powerpoint/2010/main" val="1684611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Thinkers</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Thomas Hobbes</a:t>
            </a:r>
          </a:p>
          <a:p>
            <a:r>
              <a:rPr lang="en-US" sz="2000" dirty="0" smtClean="0"/>
              <a:t>1588-1679</a:t>
            </a:r>
          </a:p>
        </p:txBody>
      </p:sp>
      <p:pic>
        <p:nvPicPr>
          <p:cNvPr id="7" name="Picture 2" descr="\\w-sch-staff-12\UserDesktops\hahecht\Desktop\Thomas_Hobbes_(portrait).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734632"/>
            <a:ext cx="4038600" cy="425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72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Thinkers</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Thomas Hobbes</a:t>
            </a:r>
          </a:p>
          <a:p>
            <a:r>
              <a:rPr lang="en-US" sz="2000" dirty="0" smtClean="0"/>
              <a:t>1588-1679</a:t>
            </a:r>
          </a:p>
          <a:p>
            <a:r>
              <a:rPr lang="en-US" sz="2000" dirty="0" smtClean="0"/>
              <a:t>English philosopher</a:t>
            </a:r>
          </a:p>
        </p:txBody>
      </p:sp>
      <p:pic>
        <p:nvPicPr>
          <p:cNvPr id="7" name="Picture 2" descr="\\w-sch-staff-12\UserDesktops\hahecht\Desktop\PLATE44CX.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1826" y="1600200"/>
            <a:ext cx="359134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78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Thinkers</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Thomas Hobbes</a:t>
            </a:r>
          </a:p>
          <a:p>
            <a:r>
              <a:rPr lang="en-US" sz="2000" dirty="0" smtClean="0"/>
              <a:t>1588-1679</a:t>
            </a:r>
          </a:p>
          <a:p>
            <a:r>
              <a:rPr lang="en-US" sz="2000" dirty="0" smtClean="0"/>
              <a:t>English philosopher</a:t>
            </a:r>
          </a:p>
          <a:p>
            <a:r>
              <a:rPr lang="en-US" sz="2000" dirty="0" smtClean="0"/>
              <a:t>Wrote </a:t>
            </a:r>
            <a:r>
              <a:rPr lang="en-US" sz="2000" i="1" dirty="0" smtClean="0"/>
              <a:t>Leviathan</a:t>
            </a:r>
            <a:endParaRPr lang="en-US" sz="2000" dirty="0" smtClean="0"/>
          </a:p>
          <a:p>
            <a:pPr marL="681038" lvl="2"/>
            <a:r>
              <a:rPr lang="en-US" dirty="0" smtClean="0"/>
              <a:t>Foundation for Western political philosophy</a:t>
            </a:r>
          </a:p>
        </p:txBody>
      </p:sp>
      <p:pic>
        <p:nvPicPr>
          <p:cNvPr id="7" name="Picture 2" descr="\\w-sch-staff-12\UserDesktops\hahecht\Desktop\Hobbes_Leviathan2509.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236237" y="1600200"/>
            <a:ext cx="286252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78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Thinkers</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Thomas Hobbes</a:t>
            </a:r>
          </a:p>
          <a:p>
            <a:r>
              <a:rPr lang="en-US" sz="2000" dirty="0" smtClean="0"/>
              <a:t>1588-1679</a:t>
            </a:r>
          </a:p>
          <a:p>
            <a:r>
              <a:rPr lang="en-US" sz="2000" dirty="0" smtClean="0"/>
              <a:t>English philosopher</a:t>
            </a:r>
          </a:p>
          <a:p>
            <a:r>
              <a:rPr lang="en-US" sz="2000" dirty="0" smtClean="0"/>
              <a:t>Wrote </a:t>
            </a:r>
            <a:r>
              <a:rPr lang="en-US" sz="2000" i="1" dirty="0" smtClean="0"/>
              <a:t>Leviathan</a:t>
            </a:r>
            <a:endParaRPr lang="en-US" sz="2000" dirty="0" smtClean="0"/>
          </a:p>
          <a:p>
            <a:pPr marL="681038" lvl="2"/>
            <a:r>
              <a:rPr lang="en-US" dirty="0" smtClean="0"/>
              <a:t>Foundation for Western political philosophy</a:t>
            </a:r>
          </a:p>
          <a:p>
            <a:pPr marL="681038" lvl="2"/>
            <a:r>
              <a:rPr lang="en-US" dirty="0" smtClean="0"/>
              <a:t>Humans exist in a primitive “state of nature” and consent to government for self-protection</a:t>
            </a:r>
          </a:p>
          <a:p>
            <a:pPr marL="681038" lvl="2"/>
            <a:r>
              <a:rPr lang="en-US" dirty="0" smtClean="0"/>
              <a:t>Social Contract Theory</a:t>
            </a:r>
            <a:endParaRPr lang="en-US" dirty="0"/>
          </a:p>
        </p:txBody>
      </p:sp>
      <p:pic>
        <p:nvPicPr>
          <p:cNvPr id="7" name="Picture 2" descr="\\w-sch-staff-12\UserDesktops\hahecht\Desktop\Leviathan-24.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797391"/>
            <a:ext cx="4038600" cy="413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701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Thinkers</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John Locke</a:t>
            </a:r>
          </a:p>
          <a:p>
            <a:r>
              <a:rPr lang="en-US" sz="2000" dirty="0" smtClean="0"/>
              <a:t>1632-1704</a:t>
            </a:r>
          </a:p>
        </p:txBody>
      </p:sp>
      <p:pic>
        <p:nvPicPr>
          <p:cNvPr id="7" name="Picture 2" descr="\\w-sch-staff-12\UserDesktops\hahecht\Desktop\locke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38700" y="2583021"/>
            <a:ext cx="3657600"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390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Thinkers</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John Locke</a:t>
            </a:r>
          </a:p>
          <a:p>
            <a:r>
              <a:rPr lang="en-US" sz="2000" dirty="0" smtClean="0"/>
              <a:t>1632-1704</a:t>
            </a:r>
          </a:p>
          <a:p>
            <a:r>
              <a:rPr lang="en-US" sz="2000" dirty="0" smtClean="0"/>
              <a:t>English philosopher and a physician</a:t>
            </a:r>
          </a:p>
        </p:txBody>
      </p:sp>
      <p:pic>
        <p:nvPicPr>
          <p:cNvPr id="7" name="Picture 2" descr="\\w-sch-staff-12\UserDesktops\hahecht\Desktop\viol-lute-dance_Eng16th_best-bodleian_de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603138"/>
            <a:ext cx="4038600" cy="2520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67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Thinkers</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John Locke</a:t>
            </a:r>
          </a:p>
          <a:p>
            <a:r>
              <a:rPr lang="en-US" sz="2000" dirty="0" smtClean="0"/>
              <a:t>1632-1704</a:t>
            </a:r>
          </a:p>
          <a:p>
            <a:r>
              <a:rPr lang="en-US" sz="2000" dirty="0"/>
              <a:t>English philosopher and a physician</a:t>
            </a:r>
          </a:p>
          <a:p>
            <a:r>
              <a:rPr lang="en-US" sz="2000" dirty="0" smtClean="0"/>
              <a:t>Wrote </a:t>
            </a:r>
            <a:r>
              <a:rPr lang="en-US" sz="2000" i="1" dirty="0" smtClean="0"/>
              <a:t>Two Treatises on Government</a:t>
            </a:r>
            <a:endParaRPr lang="en-US" sz="2000" dirty="0" smtClean="0"/>
          </a:p>
          <a:p>
            <a:pPr marL="681038" lvl="2"/>
            <a:r>
              <a:rPr lang="en-US" dirty="0" smtClean="0"/>
              <a:t>People are sovereign and consent to government for protection of natural rights, to life, liberty, and property </a:t>
            </a:r>
          </a:p>
          <a:p>
            <a:pPr marL="681038" lvl="2"/>
            <a:r>
              <a:rPr lang="en-US" dirty="0" smtClean="0"/>
              <a:t>Consent of the Governed</a:t>
            </a:r>
          </a:p>
        </p:txBody>
      </p:sp>
      <p:pic>
        <p:nvPicPr>
          <p:cNvPr id="7" name="Picture 2" descr="\\w-sch-staff-12\UserDesktops\hahecht\Desktop\Locke_treatises_of_government_pag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91141" y="1600200"/>
            <a:ext cx="29527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67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609600"/>
            <a:ext cx="7772400" cy="1470025"/>
          </a:xfrm>
        </p:spPr>
        <p:txBody>
          <a:bodyPr/>
          <a:lstStyle/>
          <a:p>
            <a:r>
              <a:rPr lang="en-US" dirty="0" smtClean="0"/>
              <a:t>Objective:</a:t>
            </a:r>
            <a:br>
              <a:rPr lang="en-US" dirty="0" smtClean="0"/>
            </a:br>
            <a:r>
              <a:rPr lang="en-US" b="1" dirty="0" smtClean="0"/>
              <a:t>The Enlightenment</a:t>
            </a:r>
            <a:endParaRPr lang="en-US" dirty="0"/>
          </a:p>
        </p:txBody>
      </p:sp>
      <p:sp>
        <p:nvSpPr>
          <p:cNvPr id="3" name="Subtitle 2"/>
          <p:cNvSpPr>
            <a:spLocks noGrp="1"/>
          </p:cNvSpPr>
          <p:nvPr>
            <p:ph type="subTitle" idx="1"/>
          </p:nvPr>
        </p:nvSpPr>
        <p:spPr>
          <a:xfrm>
            <a:off x="685800" y="2133600"/>
            <a:ext cx="7620000" cy="3505200"/>
          </a:xfrm>
        </p:spPr>
        <p:txBody>
          <a:bodyPr>
            <a:normAutofit lnSpcReduction="10000"/>
          </a:bodyPr>
          <a:lstStyle/>
          <a:p>
            <a:r>
              <a:rPr lang="en-US" b="1" dirty="0" smtClean="0">
                <a:solidFill>
                  <a:schemeClr val="tx1"/>
                </a:solidFill>
              </a:rPr>
              <a:t>SOL WHII.6d</a:t>
            </a:r>
          </a:p>
          <a:p>
            <a:r>
              <a:rPr lang="en-US" dirty="0" smtClean="0">
                <a:solidFill>
                  <a:schemeClr val="tx1"/>
                </a:solidFill>
              </a:rPr>
              <a:t>TSWDK of scientific, political, economic, and religious changes during the 16</a:t>
            </a:r>
            <a:r>
              <a:rPr lang="en-US" baseline="30000" dirty="0" smtClean="0">
                <a:solidFill>
                  <a:schemeClr val="tx1"/>
                </a:solidFill>
              </a:rPr>
              <a:t>th</a:t>
            </a:r>
            <a:r>
              <a:rPr lang="en-US" dirty="0" smtClean="0">
                <a:solidFill>
                  <a:schemeClr val="tx1"/>
                </a:solidFill>
              </a:rPr>
              <a:t>, 17</a:t>
            </a:r>
            <a:r>
              <a:rPr lang="en-US" baseline="30000" dirty="0" smtClean="0">
                <a:solidFill>
                  <a:schemeClr val="tx1"/>
                </a:solidFill>
              </a:rPr>
              <a:t>th</a:t>
            </a:r>
            <a:r>
              <a:rPr lang="en-US" dirty="0" smtClean="0">
                <a:solidFill>
                  <a:schemeClr val="tx1"/>
                </a:solidFill>
              </a:rPr>
              <a:t>, and 18</a:t>
            </a:r>
            <a:r>
              <a:rPr lang="en-US" baseline="30000" dirty="0" smtClean="0">
                <a:solidFill>
                  <a:schemeClr val="tx1"/>
                </a:solidFill>
              </a:rPr>
              <a:t>th</a:t>
            </a:r>
            <a:r>
              <a:rPr lang="en-US" dirty="0" smtClean="0">
                <a:solidFill>
                  <a:schemeClr val="tx1"/>
                </a:solidFill>
              </a:rPr>
              <a:t> centuries by explaining the political, religious, and social ideas of the Enlightenment and the ways in which they influenced the founders of the United States.</a:t>
            </a:r>
            <a:endParaRPr lang="en-US" dirty="0">
              <a:solidFill>
                <a:schemeClr val="tx1"/>
              </a:solidFill>
            </a:endParaRPr>
          </a:p>
        </p:txBody>
      </p:sp>
    </p:spTree>
    <p:extLst>
      <p:ext uri="{BB962C8B-B14F-4D97-AF65-F5344CB8AC3E}">
        <p14:creationId xmlns:p14="http://schemas.microsoft.com/office/powerpoint/2010/main" val="2707642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Thinkers</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dirty="0" smtClean="0"/>
              <a:t>Montesquieu</a:t>
            </a:r>
          </a:p>
          <a:p>
            <a:r>
              <a:rPr lang="en-US" sz="2400" dirty="0" smtClean="0"/>
              <a:t>1689-1755</a:t>
            </a:r>
          </a:p>
        </p:txBody>
      </p:sp>
      <p:pic>
        <p:nvPicPr>
          <p:cNvPr id="7" name="Picture 2" descr="\\w-sch-staff-12\UserDesktops\hahecht\Desktop\Montesquieu_1.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601" y="1622902"/>
            <a:ext cx="3918082" cy="470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070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Thinkers</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dirty="0" smtClean="0"/>
              <a:t>Montesquieu</a:t>
            </a:r>
          </a:p>
          <a:p>
            <a:r>
              <a:rPr lang="en-US" sz="2400" dirty="0" smtClean="0"/>
              <a:t>1689-1755</a:t>
            </a:r>
          </a:p>
          <a:p>
            <a:r>
              <a:rPr lang="en-US" sz="2400" dirty="0" smtClean="0"/>
              <a:t>French political thinker</a:t>
            </a:r>
          </a:p>
        </p:txBody>
      </p:sp>
      <p:pic>
        <p:nvPicPr>
          <p:cNvPr id="7" name="Picture 2" descr="\\w-sch-staff-12\UserDesktops\hahecht\Desktop\frenchfashion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707306"/>
            <a:ext cx="4038600" cy="231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267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Thinkers</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dirty="0" smtClean="0"/>
              <a:t>Montesquieu</a:t>
            </a:r>
          </a:p>
          <a:p>
            <a:r>
              <a:rPr lang="en-US" sz="2400" dirty="0" smtClean="0"/>
              <a:t>1689-1755</a:t>
            </a:r>
          </a:p>
          <a:p>
            <a:r>
              <a:rPr lang="en-US" sz="2400" dirty="0"/>
              <a:t>French political thinker</a:t>
            </a:r>
          </a:p>
          <a:p>
            <a:r>
              <a:rPr lang="en-US" sz="2400" dirty="0" smtClean="0"/>
              <a:t>Wrote </a:t>
            </a:r>
            <a:r>
              <a:rPr lang="en-US" sz="2400" i="1" dirty="0" smtClean="0"/>
              <a:t>The Spirit of Laws</a:t>
            </a:r>
            <a:endParaRPr lang="en-US" sz="2400" dirty="0" smtClean="0"/>
          </a:p>
          <a:p>
            <a:pPr marL="681038" lvl="2"/>
            <a:r>
              <a:rPr lang="en-US" sz="2400" dirty="0" smtClean="0"/>
              <a:t>The best form of government includes a separation of powers</a:t>
            </a:r>
            <a:endParaRPr lang="en-US" sz="2400" dirty="0"/>
          </a:p>
        </p:txBody>
      </p:sp>
      <p:pic>
        <p:nvPicPr>
          <p:cNvPr id="7" name="Picture 2" descr="\\w-sch-staff-12\UserDesktops\hahecht\Desktop\page5-220px-Montesquieu_-_The_spirit_of_laws.djvu.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57800" y="1485915"/>
            <a:ext cx="2971800" cy="501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267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Thinkers</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dirty="0" smtClean="0"/>
              <a:t>Jean-Jacques Rousseau</a:t>
            </a:r>
          </a:p>
          <a:p>
            <a:r>
              <a:rPr lang="en-US" sz="2400" dirty="0" smtClean="0"/>
              <a:t>1712-1778</a:t>
            </a:r>
          </a:p>
        </p:txBody>
      </p:sp>
      <p:pic>
        <p:nvPicPr>
          <p:cNvPr id="7" name="Picture 2" descr="\\w-sch-staff-12\UserDesktops\hahecht\Desktop\jean_jacques_rousseau.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56655" y="1600200"/>
            <a:ext cx="342169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15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Thinkers</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dirty="0" smtClean="0"/>
              <a:t>Jean-Jacques Rousseau</a:t>
            </a:r>
          </a:p>
          <a:p>
            <a:r>
              <a:rPr lang="en-US" sz="2400" dirty="0" smtClean="0"/>
              <a:t>1712-1778</a:t>
            </a:r>
          </a:p>
          <a:p>
            <a:r>
              <a:rPr lang="en-US" sz="2400" dirty="0" smtClean="0"/>
              <a:t>Swiss (from Geneva) philosopher, writer, and composer</a:t>
            </a:r>
          </a:p>
        </p:txBody>
      </p:sp>
      <p:pic>
        <p:nvPicPr>
          <p:cNvPr id="7" name="Picture 2" descr="\\w-sch-staff-12\UserDesktops\hahecht\Desktop\122317878.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27829" y="2209800"/>
            <a:ext cx="4240307"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767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Thinkers</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dirty="0" smtClean="0"/>
              <a:t>Jean-Jacques Rousseau</a:t>
            </a:r>
          </a:p>
          <a:p>
            <a:r>
              <a:rPr lang="en-US" sz="2400" dirty="0" smtClean="0"/>
              <a:t>1712-1778</a:t>
            </a:r>
          </a:p>
          <a:p>
            <a:r>
              <a:rPr lang="en-US" sz="2400" dirty="0"/>
              <a:t>Swiss (from Geneva) philosopher, writer, and composer</a:t>
            </a:r>
          </a:p>
          <a:p>
            <a:r>
              <a:rPr lang="en-US" sz="2400" dirty="0" smtClean="0"/>
              <a:t>Wrote </a:t>
            </a:r>
            <a:r>
              <a:rPr lang="en-US" sz="2400" i="1" dirty="0" smtClean="0"/>
              <a:t>The Social Contract</a:t>
            </a:r>
            <a:endParaRPr lang="en-US" sz="2400" dirty="0" smtClean="0"/>
          </a:p>
        </p:txBody>
      </p:sp>
      <p:pic>
        <p:nvPicPr>
          <p:cNvPr id="7" name="Picture 2" descr="\\w-sch-staff-12\UserDesktops\hahecht\Desktop\Contrat_Socia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53000" y="1276651"/>
            <a:ext cx="3429000" cy="517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767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Thinkers</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dirty="0" smtClean="0"/>
              <a:t>Jean-Jacques Rousseau</a:t>
            </a:r>
          </a:p>
          <a:p>
            <a:r>
              <a:rPr lang="en-US" sz="2400" dirty="0" smtClean="0"/>
              <a:t>1712-1778</a:t>
            </a:r>
          </a:p>
          <a:p>
            <a:r>
              <a:rPr lang="en-US" sz="2400" dirty="0" smtClean="0"/>
              <a:t>From Geneva (Switzerland)</a:t>
            </a:r>
          </a:p>
          <a:p>
            <a:r>
              <a:rPr lang="en-US" sz="2400" dirty="0" smtClean="0"/>
              <a:t>Was a philosopher, writer, and composer</a:t>
            </a:r>
          </a:p>
          <a:p>
            <a:r>
              <a:rPr lang="en-US" sz="2400" dirty="0" smtClean="0"/>
              <a:t>Wrote </a:t>
            </a:r>
            <a:r>
              <a:rPr lang="en-US" sz="2400" i="1" dirty="0" smtClean="0"/>
              <a:t>The Social Contract</a:t>
            </a:r>
            <a:endParaRPr lang="en-US" sz="2400" dirty="0" smtClean="0"/>
          </a:p>
          <a:p>
            <a:pPr marL="681038" lvl="2"/>
            <a:r>
              <a:rPr lang="en-US" sz="2400" dirty="0" smtClean="0"/>
              <a:t>Government is a contract between rulers and the people</a:t>
            </a:r>
            <a:endParaRPr lang="en-US" sz="2400" dirty="0"/>
          </a:p>
        </p:txBody>
      </p:sp>
      <p:pic>
        <p:nvPicPr>
          <p:cNvPr id="7" name="Picture 2" descr="\\w-sch-staff-12\UserDesktops\hahecht\Desktop\social-con.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67299" y="2434430"/>
            <a:ext cx="3674237" cy="328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767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Thinkers</a:t>
            </a:r>
            <a:endParaRPr lang="en-US" dirty="0"/>
          </a:p>
        </p:txBody>
      </p:sp>
      <p:sp>
        <p:nvSpPr>
          <p:cNvPr id="3" name="Content Placeholder 2"/>
          <p:cNvSpPr>
            <a:spLocks noGrp="1"/>
          </p:cNvSpPr>
          <p:nvPr>
            <p:ph sz="half" idx="1"/>
          </p:nvPr>
        </p:nvSpPr>
        <p:spPr/>
        <p:txBody>
          <a:bodyPr>
            <a:noAutofit/>
          </a:bodyPr>
          <a:lstStyle/>
          <a:p>
            <a:pPr marL="0" indent="0">
              <a:buNone/>
            </a:pPr>
            <a:r>
              <a:rPr lang="en-US" sz="2400" dirty="0" smtClean="0"/>
              <a:t>Voltaire</a:t>
            </a:r>
          </a:p>
          <a:p>
            <a:r>
              <a:rPr lang="en-US" sz="2400" dirty="0" smtClean="0"/>
              <a:t>1694-1778</a:t>
            </a:r>
          </a:p>
        </p:txBody>
      </p:sp>
      <p:pic>
        <p:nvPicPr>
          <p:cNvPr id="7" name="Picture 2" descr="\\w-sch-staff-12\UserDesktops\hahecht\Desktop\voltaire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55281" y="1600200"/>
            <a:ext cx="382443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461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Thinkers</a:t>
            </a:r>
            <a:endParaRPr lang="en-US" dirty="0"/>
          </a:p>
        </p:txBody>
      </p:sp>
      <p:sp>
        <p:nvSpPr>
          <p:cNvPr id="3" name="Content Placeholder 2"/>
          <p:cNvSpPr>
            <a:spLocks noGrp="1"/>
          </p:cNvSpPr>
          <p:nvPr>
            <p:ph sz="half" idx="1"/>
          </p:nvPr>
        </p:nvSpPr>
        <p:spPr/>
        <p:txBody>
          <a:bodyPr>
            <a:noAutofit/>
          </a:bodyPr>
          <a:lstStyle/>
          <a:p>
            <a:pPr marL="0" indent="0">
              <a:buNone/>
            </a:pPr>
            <a:r>
              <a:rPr lang="en-US" sz="2400" dirty="0" smtClean="0"/>
              <a:t>Voltaire</a:t>
            </a:r>
          </a:p>
          <a:p>
            <a:r>
              <a:rPr lang="en-US" sz="2400" dirty="0" smtClean="0"/>
              <a:t>1694-1778</a:t>
            </a:r>
          </a:p>
          <a:p>
            <a:r>
              <a:rPr lang="en-US" sz="2400" dirty="0" smtClean="0"/>
              <a:t>French writer, historian, and philosopher</a:t>
            </a:r>
          </a:p>
        </p:txBody>
      </p:sp>
      <p:pic>
        <p:nvPicPr>
          <p:cNvPr id="7" name="Picture 2" descr="\\w-sch-staff-12\UserDesktops\hahecht\Desktop\frenchfashion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707306"/>
            <a:ext cx="4038600" cy="231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704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Thinkers</a:t>
            </a:r>
            <a:endParaRPr lang="en-US" dirty="0"/>
          </a:p>
        </p:txBody>
      </p:sp>
      <p:sp>
        <p:nvSpPr>
          <p:cNvPr id="3" name="Content Placeholder 2"/>
          <p:cNvSpPr>
            <a:spLocks noGrp="1"/>
          </p:cNvSpPr>
          <p:nvPr>
            <p:ph sz="half" idx="1"/>
          </p:nvPr>
        </p:nvSpPr>
        <p:spPr/>
        <p:txBody>
          <a:bodyPr>
            <a:noAutofit/>
          </a:bodyPr>
          <a:lstStyle/>
          <a:p>
            <a:pPr marL="0" indent="0">
              <a:buNone/>
            </a:pPr>
            <a:r>
              <a:rPr lang="en-US" sz="2400" dirty="0" smtClean="0"/>
              <a:t>Voltaire</a:t>
            </a:r>
          </a:p>
          <a:p>
            <a:r>
              <a:rPr lang="en-US" sz="2400" dirty="0" smtClean="0"/>
              <a:t>1694-1778</a:t>
            </a:r>
          </a:p>
          <a:p>
            <a:r>
              <a:rPr lang="en-US" sz="2400" dirty="0"/>
              <a:t>French writer, historian, and philosopher</a:t>
            </a:r>
          </a:p>
          <a:p>
            <a:r>
              <a:rPr lang="en-US" sz="2400" dirty="0" smtClean="0"/>
              <a:t>Was an outspoken supporter of social reform:</a:t>
            </a:r>
          </a:p>
          <a:p>
            <a:pPr marL="681038" lvl="2"/>
            <a:r>
              <a:rPr lang="en-US" sz="2400" dirty="0" smtClean="0"/>
              <a:t>Religious toleration should triumph over religious fanaticism</a:t>
            </a:r>
          </a:p>
          <a:p>
            <a:pPr marL="681038" lvl="2"/>
            <a:r>
              <a:rPr lang="en-US" sz="2400" dirty="0" smtClean="0"/>
              <a:t>Separation of church and state</a:t>
            </a:r>
            <a:endParaRPr lang="en-US" sz="2400" dirty="0"/>
          </a:p>
        </p:txBody>
      </p:sp>
      <p:pic>
        <p:nvPicPr>
          <p:cNvPr id="7" name="Picture 2" descr="\\w-sch-staff-12\UserDesktops\hahecht\Desktop\voltair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788393"/>
            <a:ext cx="4038600" cy="214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704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Enlightenment</a:t>
            </a:r>
            <a:endParaRPr lang="en-US" dirty="0"/>
          </a:p>
        </p:txBody>
      </p:sp>
      <p:sp>
        <p:nvSpPr>
          <p:cNvPr id="3" name="Content Placeholder 2"/>
          <p:cNvSpPr>
            <a:spLocks noGrp="1"/>
          </p:cNvSpPr>
          <p:nvPr>
            <p:ph idx="1"/>
          </p:nvPr>
        </p:nvSpPr>
        <p:spPr/>
        <p:txBody>
          <a:bodyPr/>
          <a:lstStyle/>
          <a:p>
            <a:r>
              <a:rPr lang="en-US" dirty="0" smtClean="0"/>
              <a:t>What was it?</a:t>
            </a:r>
          </a:p>
          <a:p>
            <a:r>
              <a:rPr lang="en-US" dirty="0" smtClean="0"/>
              <a:t>Some Ideas</a:t>
            </a:r>
          </a:p>
          <a:p>
            <a:r>
              <a:rPr lang="en-US" dirty="0" smtClean="0"/>
              <a:t>Some Thinkers</a:t>
            </a:r>
            <a:endParaRPr lang="en-US" dirty="0"/>
          </a:p>
        </p:txBody>
      </p:sp>
    </p:spTree>
    <p:extLst>
      <p:ext uri="{BB962C8B-B14F-4D97-AF65-F5344CB8AC3E}">
        <p14:creationId xmlns:p14="http://schemas.microsoft.com/office/powerpoint/2010/main" val="110276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0" y="1143000"/>
            <a:ext cx="9144000" cy="5562600"/>
          </a:xfrm>
        </p:spPr>
        <p:txBody>
          <a:bodyPr>
            <a:normAutofit/>
          </a:bodyPr>
          <a:lstStyle/>
          <a:p>
            <a:r>
              <a:rPr lang="en-US" sz="2000" dirty="0" smtClean="0"/>
              <a:t>The Enlightenment was an era during the 18</a:t>
            </a:r>
            <a:r>
              <a:rPr lang="en-US" sz="2000" baseline="30000" dirty="0" smtClean="0"/>
              <a:t>th</a:t>
            </a:r>
            <a:r>
              <a:rPr lang="en-US" sz="2000" dirty="0" smtClean="0"/>
              <a:t> century that applied reason to the human world, as well as to the rest of the natural world.</a:t>
            </a:r>
          </a:p>
          <a:p>
            <a:r>
              <a:rPr lang="en-US" sz="2000" dirty="0" smtClean="0"/>
              <a:t>Enlightenment thinkers believed that human progress was possible through the application of scientific knowledge and reason to issues of law and government.</a:t>
            </a:r>
          </a:p>
          <a:p>
            <a:r>
              <a:rPr lang="en-US" sz="2000" dirty="0" smtClean="0"/>
              <a:t>The ideas of the Enlightenment changed the way Europeans viewed society, politics, government, and the economy.</a:t>
            </a:r>
          </a:p>
          <a:p>
            <a:r>
              <a:rPr lang="en-US" sz="2000" dirty="0" smtClean="0"/>
              <a:t>Enlightenment ideas influenced the leaders of the American Revolution and the writing of the Declaration of Independence.</a:t>
            </a:r>
          </a:p>
          <a:p>
            <a:r>
              <a:rPr lang="en-US" sz="2000" dirty="0" smtClean="0"/>
              <a:t>Impact of the Enlightenment</a:t>
            </a:r>
          </a:p>
          <a:p>
            <a:pPr lvl="1">
              <a:buFont typeface="Courier New" panose="02070309020205020404" pitchFamily="49" charset="0"/>
              <a:buChar char="o"/>
            </a:pPr>
            <a:r>
              <a:rPr lang="en-US" sz="2000" dirty="0" smtClean="0"/>
              <a:t>Applied reason to the human world, as well as to the rest of the natural world.</a:t>
            </a:r>
          </a:p>
          <a:p>
            <a:pPr lvl="1">
              <a:buFont typeface="Courier New" panose="02070309020205020404" pitchFamily="49" charset="0"/>
              <a:buChar char="o"/>
            </a:pPr>
            <a:r>
              <a:rPr lang="en-US" sz="2000" dirty="0" smtClean="0"/>
              <a:t>Enlightenment thinkers believed that human progress was possible through the application of scientific knowledge and reason to issues of law and government.</a:t>
            </a:r>
          </a:p>
          <a:p>
            <a:pPr lvl="1">
              <a:buFont typeface="Courier New" panose="02070309020205020404" pitchFamily="49" charset="0"/>
              <a:buChar char="o"/>
            </a:pPr>
            <a:r>
              <a:rPr lang="en-US" sz="2000" dirty="0" smtClean="0"/>
              <a:t>Stimulated religious tolerance.</a:t>
            </a:r>
            <a:endParaRPr lang="en-US" sz="2000" dirty="0"/>
          </a:p>
        </p:txBody>
      </p:sp>
    </p:spTree>
    <p:extLst>
      <p:ext uri="{BB962C8B-B14F-4D97-AF65-F5344CB8AC3E}">
        <p14:creationId xmlns:p14="http://schemas.microsoft.com/office/powerpoint/2010/main" val="3951354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16459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150157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was it?</a:t>
            </a:r>
            <a:endParaRPr lang="en-US" dirty="0"/>
          </a:p>
        </p:txBody>
      </p:sp>
      <p:sp>
        <p:nvSpPr>
          <p:cNvPr id="3" name="Content Placeholder 2"/>
          <p:cNvSpPr>
            <a:spLocks noGrp="1"/>
          </p:cNvSpPr>
          <p:nvPr>
            <p:ph idx="1"/>
          </p:nvPr>
        </p:nvSpPr>
        <p:spPr>
          <a:xfrm>
            <a:off x="152400" y="1143000"/>
            <a:ext cx="8763000" cy="5715000"/>
          </a:xfrm>
        </p:spPr>
        <p:txBody>
          <a:bodyPr>
            <a:normAutofit/>
          </a:bodyPr>
          <a:lstStyle/>
          <a:p>
            <a:pPr marL="0" indent="0">
              <a:buNone/>
            </a:pPr>
            <a:r>
              <a:rPr lang="en-US" sz="2800" dirty="0" smtClean="0"/>
              <a:t>Define</a:t>
            </a:r>
          </a:p>
          <a:p>
            <a:r>
              <a:rPr lang="en-US" sz="2800" dirty="0" smtClean="0"/>
              <a:t>The Enlightenment was a period of time when people developed new ideas </a:t>
            </a:r>
            <a:r>
              <a:rPr lang="en-US" sz="2800" dirty="0" smtClean="0"/>
              <a:t>about… </a:t>
            </a:r>
          </a:p>
          <a:p>
            <a:pPr lvl="1">
              <a:buFont typeface="Courier New" panose="02070309020205020404" pitchFamily="49" charset="0"/>
              <a:buChar char="o"/>
            </a:pPr>
            <a:r>
              <a:rPr lang="en-US" dirty="0" smtClean="0"/>
              <a:t>… human existence…</a:t>
            </a:r>
          </a:p>
          <a:p>
            <a:pPr lvl="1">
              <a:buFont typeface="Courier New" panose="02070309020205020404" pitchFamily="49" charset="0"/>
              <a:buChar char="o"/>
            </a:pPr>
            <a:r>
              <a:rPr lang="en-US" dirty="0" smtClean="0"/>
              <a:t>…</a:t>
            </a:r>
            <a:r>
              <a:rPr lang="en-US" dirty="0" smtClean="0"/>
              <a:t>including </a:t>
            </a:r>
            <a:r>
              <a:rPr lang="en-US" dirty="0" smtClean="0"/>
              <a:t>people’s basic </a:t>
            </a:r>
            <a:r>
              <a:rPr lang="en-US" dirty="0" smtClean="0"/>
              <a:t>rights… </a:t>
            </a:r>
          </a:p>
          <a:p>
            <a:pPr lvl="1">
              <a:buFont typeface="Courier New" panose="02070309020205020404" pitchFamily="49" charset="0"/>
              <a:buChar char="o"/>
            </a:pPr>
            <a:r>
              <a:rPr lang="en-US" dirty="0" smtClean="0"/>
              <a:t>… </a:t>
            </a:r>
            <a:r>
              <a:rPr lang="en-US" dirty="0" smtClean="0"/>
              <a:t>and </a:t>
            </a:r>
            <a:r>
              <a:rPr lang="en-US" dirty="0" smtClean="0"/>
              <a:t>the level of control they should have over their government and their futures.</a:t>
            </a:r>
          </a:p>
          <a:p>
            <a:r>
              <a:rPr lang="en-US" sz="2800" dirty="0" smtClean="0"/>
              <a:t>It was a cultural movement of intellectuals beginning in the late 17</a:t>
            </a:r>
            <a:r>
              <a:rPr lang="en-US" sz="2800" baseline="30000" dirty="0" smtClean="0"/>
              <a:t>th</a:t>
            </a:r>
            <a:r>
              <a:rPr lang="en-US" sz="2800" dirty="0" smtClean="0"/>
              <a:t> and 18</a:t>
            </a:r>
            <a:r>
              <a:rPr lang="en-US" sz="2800" baseline="30000" dirty="0" smtClean="0"/>
              <a:t>th</a:t>
            </a:r>
            <a:r>
              <a:rPr lang="en-US" sz="2800" dirty="0" smtClean="0"/>
              <a:t> century emphasizing reason and individualism rather than tradition</a:t>
            </a:r>
            <a:r>
              <a:rPr lang="en-US" sz="2800" dirty="0" smtClean="0"/>
              <a:t>.</a:t>
            </a:r>
            <a:endParaRPr lang="en-US" sz="2800" dirty="0" smtClean="0"/>
          </a:p>
        </p:txBody>
      </p:sp>
    </p:spTree>
    <p:extLst>
      <p:ext uri="{BB962C8B-B14F-4D97-AF65-F5344CB8AC3E}">
        <p14:creationId xmlns:p14="http://schemas.microsoft.com/office/powerpoint/2010/main" val="1050679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was it?</a:t>
            </a:r>
            <a:endParaRPr lang="en-US" dirty="0"/>
          </a:p>
        </p:txBody>
      </p:sp>
      <p:sp>
        <p:nvSpPr>
          <p:cNvPr id="3" name="Content Placeholder 2"/>
          <p:cNvSpPr>
            <a:spLocks noGrp="1"/>
          </p:cNvSpPr>
          <p:nvPr>
            <p:ph idx="1"/>
          </p:nvPr>
        </p:nvSpPr>
        <p:spPr>
          <a:xfrm>
            <a:off x="152400" y="1143000"/>
            <a:ext cx="8763000" cy="5715000"/>
          </a:xfrm>
        </p:spPr>
        <p:txBody>
          <a:bodyPr>
            <a:normAutofit/>
          </a:bodyPr>
          <a:lstStyle/>
          <a:p>
            <a:pPr marL="0" indent="0">
              <a:buNone/>
            </a:pPr>
            <a:r>
              <a:rPr lang="en-US" sz="2400" dirty="0" smtClean="0"/>
              <a:t>Define</a:t>
            </a:r>
          </a:p>
          <a:p>
            <a:r>
              <a:rPr lang="en-US" sz="2400" dirty="0" smtClean="0"/>
              <a:t>It </a:t>
            </a:r>
            <a:r>
              <a:rPr lang="en-US" sz="2400" dirty="0" smtClean="0"/>
              <a:t>began in Europe around 1715.  </a:t>
            </a:r>
            <a:endParaRPr lang="en-US" sz="2400" dirty="0" smtClean="0"/>
          </a:p>
          <a:p>
            <a:pPr lvl="1">
              <a:buFont typeface="Courier New" panose="02070309020205020404" pitchFamily="49" charset="0"/>
              <a:buChar char="o"/>
            </a:pPr>
            <a:r>
              <a:rPr lang="en-US" sz="2400" dirty="0" smtClean="0"/>
              <a:t>People </a:t>
            </a:r>
            <a:r>
              <a:rPr lang="en-US" sz="2400" dirty="0" smtClean="0"/>
              <a:t>in cities like Paris gathered in </a:t>
            </a:r>
            <a:r>
              <a:rPr lang="en-US" sz="2400" dirty="0" smtClean="0"/>
              <a:t>salons.</a:t>
            </a:r>
          </a:p>
          <a:p>
            <a:pPr lvl="1">
              <a:buFont typeface="Courier New" panose="02070309020205020404" pitchFamily="49" charset="0"/>
              <a:buChar char="o"/>
            </a:pPr>
            <a:r>
              <a:rPr lang="en-US" sz="2400" dirty="0" smtClean="0"/>
              <a:t>Salon = </a:t>
            </a:r>
            <a:r>
              <a:rPr lang="en-US" sz="2400" dirty="0" smtClean="0"/>
              <a:t>a gathering of people under the roof of an inspiring host, held partly to amuse one another and partly to refine the taste and increase the knowledge of the participants through conversation. </a:t>
            </a:r>
          </a:p>
          <a:p>
            <a:pPr lvl="1">
              <a:buFont typeface="Courier New" panose="02070309020205020404" pitchFamily="49" charset="0"/>
              <a:buChar char="o"/>
            </a:pPr>
            <a:r>
              <a:rPr lang="en-US" sz="2400" dirty="0" smtClean="0"/>
              <a:t>The purpose of these salons was </a:t>
            </a:r>
            <a:r>
              <a:rPr lang="en-US" sz="2400" dirty="0" smtClean="0"/>
              <a:t>to discuss philosophy and ways to improve the human experience.</a:t>
            </a:r>
          </a:p>
          <a:p>
            <a:r>
              <a:rPr lang="en-US" sz="2400" dirty="0" smtClean="0"/>
              <a:t>The purpose of the Enlightenment </a:t>
            </a:r>
            <a:r>
              <a:rPr lang="en-US" sz="2400" dirty="0" smtClean="0"/>
              <a:t>was to </a:t>
            </a:r>
            <a:endParaRPr lang="en-US" sz="2400" dirty="0" smtClean="0"/>
          </a:p>
          <a:p>
            <a:pPr lvl="1">
              <a:buFont typeface="Courier New" panose="02070309020205020404" pitchFamily="49" charset="0"/>
              <a:buChar char="o"/>
            </a:pPr>
            <a:r>
              <a:rPr lang="en-US" sz="2400" dirty="0" smtClean="0"/>
              <a:t>reform </a:t>
            </a:r>
            <a:r>
              <a:rPr lang="en-US" sz="2400" dirty="0" smtClean="0"/>
              <a:t>society using </a:t>
            </a:r>
            <a:r>
              <a:rPr lang="en-US" sz="2400" dirty="0" smtClean="0"/>
              <a:t>reason</a:t>
            </a:r>
          </a:p>
          <a:p>
            <a:pPr lvl="1">
              <a:buFont typeface="Courier New" panose="02070309020205020404" pitchFamily="49" charset="0"/>
              <a:buChar char="o"/>
            </a:pPr>
            <a:r>
              <a:rPr lang="en-US" sz="2400" dirty="0" smtClean="0"/>
              <a:t>challenge </a:t>
            </a:r>
            <a:r>
              <a:rPr lang="en-US" sz="2400" dirty="0" smtClean="0"/>
              <a:t>ideas grounded in traditions and </a:t>
            </a:r>
            <a:r>
              <a:rPr lang="en-US" sz="2400" dirty="0" smtClean="0"/>
              <a:t>faith</a:t>
            </a:r>
          </a:p>
          <a:p>
            <a:pPr lvl="1">
              <a:buFont typeface="Courier New" panose="02070309020205020404" pitchFamily="49" charset="0"/>
              <a:buChar char="o"/>
            </a:pPr>
            <a:r>
              <a:rPr lang="en-US" sz="2400" dirty="0" smtClean="0"/>
              <a:t>and </a:t>
            </a:r>
            <a:r>
              <a:rPr lang="en-US" sz="2400" dirty="0" smtClean="0"/>
              <a:t>advance knowledge through the scientific method.</a:t>
            </a:r>
            <a:endParaRPr lang="en-US" sz="2400" dirty="0"/>
          </a:p>
        </p:txBody>
      </p:sp>
    </p:spTree>
    <p:extLst>
      <p:ext uri="{BB962C8B-B14F-4D97-AF65-F5344CB8AC3E}">
        <p14:creationId xmlns:p14="http://schemas.microsoft.com/office/powerpoint/2010/main" val="2435307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was it?</a:t>
            </a:r>
            <a:endParaRPr lang="en-US" dirty="0"/>
          </a:p>
        </p:txBody>
      </p:sp>
      <p:sp>
        <p:nvSpPr>
          <p:cNvPr id="3" name="Content Placeholder 2"/>
          <p:cNvSpPr>
            <a:spLocks noGrp="1"/>
          </p:cNvSpPr>
          <p:nvPr>
            <p:ph idx="1"/>
          </p:nvPr>
        </p:nvSpPr>
        <p:spPr>
          <a:xfrm>
            <a:off x="152400" y="1143000"/>
            <a:ext cx="8763000" cy="5715000"/>
          </a:xfrm>
        </p:spPr>
        <p:txBody>
          <a:bodyPr>
            <a:normAutofit/>
          </a:bodyPr>
          <a:lstStyle/>
          <a:p>
            <a:pPr marL="0" indent="0">
              <a:buNone/>
            </a:pPr>
            <a:r>
              <a:rPr lang="en-US" sz="2400" dirty="0" smtClean="0"/>
              <a:t>Roots</a:t>
            </a:r>
          </a:p>
          <a:p>
            <a:r>
              <a:rPr lang="en-US" sz="2400" dirty="0" smtClean="0"/>
              <a:t>The </a:t>
            </a:r>
            <a:r>
              <a:rPr lang="en-US" sz="2400" dirty="0" smtClean="0"/>
              <a:t>Renaissance and the Protestant Reformation</a:t>
            </a:r>
          </a:p>
          <a:p>
            <a:pPr lvl="1">
              <a:buFont typeface="Courier New" panose="02070309020205020404" pitchFamily="49" charset="0"/>
              <a:buChar char="o"/>
            </a:pPr>
            <a:r>
              <a:rPr lang="en-US" sz="2400" dirty="0" smtClean="0"/>
              <a:t>During the Renaissance, humanists argued for the importance and worth of the individual.</a:t>
            </a:r>
          </a:p>
          <a:p>
            <a:pPr lvl="1">
              <a:buFont typeface="Courier New" panose="02070309020205020404" pitchFamily="49" charset="0"/>
              <a:buChar char="o"/>
            </a:pPr>
            <a:r>
              <a:rPr lang="en-US" sz="2400" dirty="0" smtClean="0"/>
              <a:t>Reformers questioned the authority of the Roman Catholic Church and argued that individuals should think for themselves.</a:t>
            </a:r>
          </a:p>
          <a:p>
            <a:pPr lvl="1">
              <a:buFont typeface="Courier New" panose="02070309020205020404" pitchFamily="49" charset="0"/>
              <a:buChar char="o"/>
            </a:pPr>
            <a:r>
              <a:rPr lang="en-US" sz="2400" dirty="0" smtClean="0"/>
              <a:t>Of course, the ideas of the Renaissance were shaped by the Renaissance thinkers’ admiration of classical Greece and Rome.  So Enlightenment thinkers found inspiration in some of the ideals of Greece and Rome.</a:t>
            </a:r>
          </a:p>
          <a:p>
            <a:pPr lvl="1">
              <a:buFont typeface="Courier New" panose="02070309020205020404" pitchFamily="49" charset="0"/>
              <a:buChar char="o"/>
            </a:pPr>
            <a:r>
              <a:rPr lang="en-US" sz="2400" dirty="0" smtClean="0"/>
              <a:t>The idea that people should have a voice in their government finds parallels in the republican governments of Athens and Rome.</a:t>
            </a:r>
            <a:endParaRPr lang="en-US" sz="2400" dirty="0"/>
          </a:p>
        </p:txBody>
      </p:sp>
    </p:spTree>
    <p:extLst>
      <p:ext uri="{BB962C8B-B14F-4D97-AF65-F5344CB8AC3E}">
        <p14:creationId xmlns:p14="http://schemas.microsoft.com/office/powerpoint/2010/main" val="2684802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was it?</a:t>
            </a:r>
            <a:endParaRPr lang="en-US" dirty="0"/>
          </a:p>
        </p:txBody>
      </p:sp>
      <p:sp>
        <p:nvSpPr>
          <p:cNvPr id="3" name="Content Placeholder 2"/>
          <p:cNvSpPr>
            <a:spLocks noGrp="1"/>
          </p:cNvSpPr>
          <p:nvPr>
            <p:ph idx="1"/>
          </p:nvPr>
        </p:nvSpPr>
        <p:spPr>
          <a:xfrm>
            <a:off x="152400" y="1143000"/>
            <a:ext cx="8763000" cy="5715000"/>
          </a:xfrm>
        </p:spPr>
        <p:txBody>
          <a:bodyPr>
            <a:normAutofit/>
          </a:bodyPr>
          <a:lstStyle/>
          <a:p>
            <a:pPr marL="0" indent="0">
              <a:buNone/>
            </a:pPr>
            <a:r>
              <a:rPr lang="en-US" sz="2800" dirty="0" smtClean="0"/>
              <a:t>Roots</a:t>
            </a:r>
          </a:p>
          <a:p>
            <a:r>
              <a:rPr lang="en-US" sz="2800" dirty="0" smtClean="0"/>
              <a:t>Scientific Revolution</a:t>
            </a:r>
          </a:p>
          <a:p>
            <a:pPr lvl="1">
              <a:buFont typeface="Courier New" panose="02070309020205020404" pitchFamily="49" charset="0"/>
              <a:buChar char="o"/>
            </a:pPr>
            <a:r>
              <a:rPr lang="en-US" dirty="0" smtClean="0"/>
              <a:t>Just as Isaac Newton applied rational analysis to nature leading to the discovery of natural laws, Enlightenment thinkers applied these techniques to human behavior.</a:t>
            </a:r>
          </a:p>
          <a:p>
            <a:pPr lvl="1">
              <a:buFont typeface="Courier New" panose="02070309020205020404" pitchFamily="49" charset="0"/>
              <a:buChar char="o"/>
            </a:pPr>
            <a:r>
              <a:rPr lang="en-US" dirty="0" smtClean="0"/>
              <a:t>They examined political, social, and economic problems and tried to establish solution based on the scientific method established by Newton and others</a:t>
            </a:r>
            <a:r>
              <a:rPr lang="en-US" dirty="0" smtClean="0"/>
              <a:t>.</a:t>
            </a:r>
            <a:endParaRPr lang="en-US" dirty="0" smtClean="0"/>
          </a:p>
        </p:txBody>
      </p:sp>
    </p:spTree>
    <p:extLst>
      <p:ext uri="{BB962C8B-B14F-4D97-AF65-F5344CB8AC3E}">
        <p14:creationId xmlns:p14="http://schemas.microsoft.com/office/powerpoint/2010/main" val="2524818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Ideas</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t>Natural Rights</a:t>
            </a:r>
          </a:p>
          <a:p>
            <a:r>
              <a:rPr lang="en-US" sz="2800" dirty="0" smtClean="0"/>
              <a:t>Enlightenment thinkers believed that human beings are born with fundamental basic rights.</a:t>
            </a:r>
          </a:p>
          <a:p>
            <a:r>
              <a:rPr lang="en-US" sz="2800" dirty="0" smtClean="0"/>
              <a:t>These natural rights included the right to life, liberty, property, and the freedom to find happiness.</a:t>
            </a:r>
          </a:p>
          <a:p>
            <a:r>
              <a:rPr lang="en-US" sz="2800" dirty="0" smtClean="0"/>
              <a:t>In </a:t>
            </a:r>
            <a:r>
              <a:rPr lang="en-US" sz="2800" dirty="0" smtClean="0"/>
              <a:t>order for people to enjoy these natural rights, other rights needed to be protected.</a:t>
            </a:r>
          </a:p>
          <a:p>
            <a:r>
              <a:rPr lang="en-US" sz="2800" dirty="0" smtClean="0"/>
              <a:t>Enlightenment thinkers believed people should have the right to express themselves, to move around freely, and to petition the government.</a:t>
            </a:r>
            <a:endParaRPr lang="en-US" sz="2800" dirty="0"/>
          </a:p>
        </p:txBody>
      </p:sp>
    </p:spTree>
    <p:extLst>
      <p:ext uri="{BB962C8B-B14F-4D97-AF65-F5344CB8AC3E}">
        <p14:creationId xmlns:p14="http://schemas.microsoft.com/office/powerpoint/2010/main" val="269943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thinke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0"/>
            <a:ext cx="5334000" cy="6886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Ideas</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The Social Contract</a:t>
            </a:r>
          </a:p>
          <a:p>
            <a:r>
              <a:rPr lang="en-US" sz="2400" dirty="0" smtClean="0"/>
              <a:t>If there was no government at all, people would live in a state of nature with no rules and complete freedom – but without any protection from each other.</a:t>
            </a:r>
          </a:p>
          <a:p>
            <a:r>
              <a:rPr lang="en-US" sz="2400" dirty="0" smtClean="0"/>
              <a:t>One Enlightenment idea was the social contract: citizens give up some freedom they would have in a state of nature (like the freedom to rob and kill people), and in exchange the government protects citizens’ right to life, liberty, and property.</a:t>
            </a:r>
          </a:p>
          <a:p>
            <a:r>
              <a:rPr lang="en-US" sz="2400" dirty="0" smtClean="0"/>
              <a:t>To Enlightenment thinkers, the relationship between a government and its citizens was like an agreement.  Citizens agree to obey a set of rules, and the government agrees to protect citizens’ rights.</a:t>
            </a:r>
            <a:endParaRPr lang="en-US" sz="2400" dirty="0"/>
          </a:p>
        </p:txBody>
      </p:sp>
    </p:spTree>
    <p:extLst>
      <p:ext uri="{BB962C8B-B14F-4D97-AF65-F5344CB8AC3E}">
        <p14:creationId xmlns:p14="http://schemas.microsoft.com/office/powerpoint/2010/main" val="16914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2292</TotalTime>
  <Words>1307</Words>
  <Application>Microsoft Office PowerPoint</Application>
  <PresentationFormat>On-screen Show (4:3)</PresentationFormat>
  <Paragraphs>158</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Courier New</vt:lpstr>
      <vt:lpstr>Office Theme</vt:lpstr>
      <vt:lpstr>Do Now:</vt:lpstr>
      <vt:lpstr>Objective: The Enlightenment</vt:lpstr>
      <vt:lpstr>The Enlightenment</vt:lpstr>
      <vt:lpstr>What was it?</vt:lpstr>
      <vt:lpstr>What was it?</vt:lpstr>
      <vt:lpstr>What was it?</vt:lpstr>
      <vt:lpstr>What was it?</vt:lpstr>
      <vt:lpstr>Some Ideas</vt:lpstr>
      <vt:lpstr>Some Ideas</vt:lpstr>
      <vt:lpstr>Some Ideas</vt:lpstr>
      <vt:lpstr>Some Ideas</vt:lpstr>
      <vt:lpstr>Some Ideas</vt:lpstr>
      <vt:lpstr>Some Thinkers</vt:lpstr>
      <vt:lpstr>Some Thinkers</vt:lpstr>
      <vt:lpstr>Some Thinkers</vt:lpstr>
      <vt:lpstr>Some Thinkers</vt:lpstr>
      <vt:lpstr>Some Thinkers</vt:lpstr>
      <vt:lpstr>Some Thinkers</vt:lpstr>
      <vt:lpstr>Some Thinkers</vt:lpstr>
      <vt:lpstr>Some Thinkers</vt:lpstr>
      <vt:lpstr>Some Thinkers</vt:lpstr>
      <vt:lpstr>Some Thinkers</vt:lpstr>
      <vt:lpstr>Some Thinkers</vt:lpstr>
      <vt:lpstr>Some Thinkers</vt:lpstr>
      <vt:lpstr>Some Thinkers</vt:lpstr>
      <vt:lpstr>Some Thinkers</vt:lpstr>
      <vt:lpstr>Some Thinkers</vt:lpstr>
      <vt:lpstr>Some Thinkers</vt:lpstr>
      <vt:lpstr>Some Thinkers</vt:lpstr>
      <vt:lpstr>Conclusion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Hana A. Hecht (hahecht)</dc:creator>
  <cp:lastModifiedBy>Hana A. Hecht (hahecht)</cp:lastModifiedBy>
  <cp:revision>27</cp:revision>
  <dcterms:created xsi:type="dcterms:W3CDTF">2013-11-25T02:14:58Z</dcterms:created>
  <dcterms:modified xsi:type="dcterms:W3CDTF">2015-12-02T00:38:02Z</dcterms:modified>
</cp:coreProperties>
</file>