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8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4660"/>
  </p:normalViewPr>
  <p:slideViewPr>
    <p:cSldViewPr snapToGrid="0">
      <p:cViewPr varScale="1">
        <p:scale>
          <a:sx n="38" d="100"/>
          <a:sy n="38" d="100"/>
        </p:scale>
        <p:origin x="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0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3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9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BACB-3083-4CA0-B47B-002D740EB76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10E-1C02-408D-890A-1BE298A6F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1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tqCFSg5xSw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Grab today’s Agenda (5:4) from your Out Box.</a:t>
            </a:r>
          </a:p>
          <a:p>
            <a:r>
              <a:rPr lang="en-US" dirty="0" smtClean="0"/>
              <a:t>Then answer the “Do Now</a:t>
            </a:r>
            <a:r>
              <a:rPr lang="en-US" smtClean="0"/>
              <a:t>” question.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Parliament vs. 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42538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Stuarts</a:t>
            </a:r>
          </a:p>
          <a:p>
            <a:r>
              <a:rPr lang="en-US" sz="2400" dirty="0" smtClean="0"/>
              <a:t>James I</a:t>
            </a:r>
          </a:p>
          <a:p>
            <a:pPr lvl="1"/>
            <a:r>
              <a:rPr lang="en-US" dirty="0" smtClean="0"/>
              <a:t>First of the Stuart kings after Elizabeth I.</a:t>
            </a:r>
          </a:p>
          <a:p>
            <a:pPr lvl="1"/>
            <a:r>
              <a:rPr lang="en-US" dirty="0" smtClean="0"/>
              <a:t>Reigned 1603-1625.</a:t>
            </a:r>
          </a:p>
          <a:p>
            <a:pPr lvl="1"/>
            <a:r>
              <a:rPr lang="en-US" dirty="0" smtClean="0"/>
              <a:t>Strong supporter of Divine Right, and therefore, clashed often with Parliament.</a:t>
            </a:r>
          </a:p>
          <a:p>
            <a:r>
              <a:rPr lang="en-US" sz="2400" dirty="0" smtClean="0"/>
              <a:t>Charles I</a:t>
            </a:r>
          </a:p>
          <a:p>
            <a:pPr lvl="1"/>
            <a:r>
              <a:rPr lang="en-US" dirty="0" smtClean="0"/>
              <a:t>Son of James I</a:t>
            </a:r>
          </a:p>
          <a:p>
            <a:pPr lvl="1"/>
            <a:r>
              <a:rPr lang="en-US" dirty="0" smtClean="0"/>
              <a:t>Reigned 1625-1649</a:t>
            </a:r>
          </a:p>
          <a:p>
            <a:pPr lvl="1"/>
            <a:r>
              <a:rPr lang="en-US" dirty="0" smtClean="0"/>
              <a:t>Believed in Divine Right of Kings</a:t>
            </a:r>
          </a:p>
          <a:p>
            <a:pPr lvl="1"/>
            <a:r>
              <a:rPr lang="en-US" dirty="0" smtClean="0"/>
              <a:t>(Homework Video)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380" y="1690688"/>
            <a:ext cx="3151240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80" y="2706687"/>
            <a:ext cx="3274672" cy="41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Charles </a:t>
            </a:r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90688"/>
            <a:ext cx="8407401" cy="516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British Petition of Rights</a:t>
            </a:r>
          </a:p>
          <a:p>
            <a:r>
              <a:rPr lang="en-US" dirty="0" smtClean="0"/>
              <a:t>Charles wanted to go to war with France but Parliament refused to finance it.</a:t>
            </a:r>
          </a:p>
          <a:p>
            <a:r>
              <a:rPr lang="en-US" dirty="0" smtClean="0"/>
              <a:t>So Charles found another way to get money:</a:t>
            </a:r>
          </a:p>
          <a:p>
            <a:pPr lvl="1"/>
            <a:r>
              <a:rPr lang="en-US" sz="2800" dirty="0" smtClean="0"/>
              <a:t>Forced nobles to loan him money.  Those who did not pay were thrown in jail.</a:t>
            </a:r>
          </a:p>
          <a:p>
            <a:pPr lvl="1"/>
            <a:r>
              <a:rPr lang="en-US" sz="2800" dirty="0" smtClean="0"/>
              <a:t>Ordered maritime ports to pay for any improvements required in the navy.</a:t>
            </a:r>
          </a:p>
          <a:p>
            <a:pPr lvl="1"/>
            <a:r>
              <a:rPr lang="en-US" sz="2800" dirty="0" smtClean="0"/>
              <a:t>Forced the public to support the troops (quartering).</a:t>
            </a:r>
          </a:p>
          <a:p>
            <a:pPr lvl="1"/>
            <a:r>
              <a:rPr lang="en-US" sz="2800" dirty="0" smtClean="0"/>
              <a:t>Placed several counties under martial law in order to further enforce his authority.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1690688"/>
            <a:ext cx="3365500" cy="4714952"/>
          </a:xfrm>
        </p:spPr>
      </p:pic>
    </p:spTree>
    <p:extLst>
      <p:ext uri="{BB962C8B-B14F-4D97-AF65-F5344CB8AC3E}">
        <p14:creationId xmlns:p14="http://schemas.microsoft.com/office/powerpoint/2010/main" val="7410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Charles </a:t>
            </a:r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90688"/>
            <a:ext cx="8407401" cy="516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British Petition of Rights</a:t>
            </a:r>
          </a:p>
          <a:p>
            <a:r>
              <a:rPr lang="en-US" dirty="0" smtClean="0"/>
              <a:t>In 1628, Parliament decided it was time to limit the power of the king (again… since the Magna Carta)</a:t>
            </a:r>
          </a:p>
          <a:p>
            <a:r>
              <a:rPr lang="en-US" sz="2800" dirty="0" smtClean="0"/>
              <a:t>The British Petition of Rights guaranteed the basic rights of Englishmen:</a:t>
            </a:r>
          </a:p>
          <a:p>
            <a:pPr lvl="1"/>
            <a:r>
              <a:rPr lang="en-US" sz="2400" dirty="0" smtClean="0"/>
              <a:t>Trial by jury</a:t>
            </a:r>
          </a:p>
          <a:p>
            <a:pPr lvl="1"/>
            <a:r>
              <a:rPr lang="en-US" dirty="0" smtClean="0"/>
              <a:t>Protection against quartering troops</a:t>
            </a:r>
          </a:p>
          <a:p>
            <a:pPr lvl="1"/>
            <a:r>
              <a:rPr lang="en-US" sz="2400" dirty="0" smtClean="0"/>
              <a:t>Protection of private property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3552409"/>
            <a:ext cx="4368800" cy="3076991"/>
          </a:xfrm>
        </p:spPr>
      </p:pic>
    </p:spTree>
    <p:extLst>
      <p:ext uri="{BB962C8B-B14F-4D97-AF65-F5344CB8AC3E}">
        <p14:creationId xmlns:p14="http://schemas.microsoft.com/office/powerpoint/2010/main" val="34621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Charles </a:t>
            </a:r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British Petition of Rights</a:t>
            </a:r>
          </a:p>
          <a:p>
            <a:r>
              <a:rPr lang="en-US" dirty="0" smtClean="0"/>
              <a:t>Charles signed the document, promising to uphold the Petition.</a:t>
            </a:r>
          </a:p>
          <a:p>
            <a:r>
              <a:rPr lang="en-US" dirty="0" smtClean="0"/>
              <a:t>Keeping the terms of the Petition of Rights was easy under peace time, of which Charles had over a decade.</a:t>
            </a:r>
          </a:p>
          <a:p>
            <a:r>
              <a:rPr lang="en-US" dirty="0" smtClean="0"/>
              <a:t>However, the peace had to come to an end, and, like any other time a British monarch wants money, Charles requested funds from Parliament.</a:t>
            </a:r>
          </a:p>
          <a:p>
            <a:r>
              <a:rPr lang="en-US" dirty="0" smtClean="0"/>
              <a:t>Parliament refused.  This time they had some demands for the king… demands that would limit his power even more.</a:t>
            </a:r>
          </a:p>
          <a:p>
            <a:r>
              <a:rPr lang="en-US" dirty="0" smtClean="0"/>
              <a:t>Charles, a firm believer of Divine Right was outraged.  This meant war!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Charles </a:t>
            </a:r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70000"/>
            <a:ext cx="6858000" cy="558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Civil War</a:t>
            </a:r>
          </a:p>
          <a:p>
            <a:r>
              <a:rPr lang="en-US" sz="2000" dirty="0" smtClean="0"/>
              <a:t>Players</a:t>
            </a:r>
          </a:p>
          <a:p>
            <a:pPr lvl="1"/>
            <a:r>
              <a:rPr lang="en-US" sz="2000" dirty="0" smtClean="0"/>
              <a:t>Royalists</a:t>
            </a:r>
          </a:p>
          <a:p>
            <a:pPr lvl="2"/>
            <a:r>
              <a:rPr lang="en-US" dirty="0" smtClean="0"/>
              <a:t>Those supporting King Charles I</a:t>
            </a:r>
          </a:p>
          <a:p>
            <a:pPr lvl="2"/>
            <a:r>
              <a:rPr lang="en-US" dirty="0" smtClean="0"/>
              <a:t>AKA the Cavaliers, from the Spanish word, </a:t>
            </a:r>
            <a:r>
              <a:rPr lang="en-US" i="1" dirty="0" err="1" smtClean="0"/>
              <a:t>cavaleiros</a:t>
            </a:r>
            <a:r>
              <a:rPr lang="en-US" dirty="0" smtClean="0"/>
              <a:t>, meaning mounted horsemen, suggesting they were foreigners and bullies.  This was a name given to them by the opposing side.</a:t>
            </a:r>
          </a:p>
          <a:p>
            <a:pPr lvl="1"/>
            <a:r>
              <a:rPr lang="en-US" sz="2000" dirty="0" smtClean="0"/>
              <a:t>Parliamentarians</a:t>
            </a:r>
          </a:p>
          <a:p>
            <a:pPr lvl="2"/>
            <a:r>
              <a:rPr lang="en-US" dirty="0" smtClean="0"/>
              <a:t>Those supporting Parliament.</a:t>
            </a:r>
          </a:p>
          <a:p>
            <a:pPr lvl="2"/>
            <a:r>
              <a:rPr lang="en-US" dirty="0" smtClean="0"/>
              <a:t>AKA the Roundheads, referring to the apprentices’ shaved heads, implying they were lowbred, rough, and uncouth.</a:t>
            </a:r>
          </a:p>
          <a:p>
            <a:pPr lvl="1"/>
            <a:r>
              <a:rPr lang="en-US" sz="2000" dirty="0" smtClean="0"/>
              <a:t>Oliver Cromwell</a:t>
            </a:r>
          </a:p>
          <a:p>
            <a:pPr lvl="2"/>
            <a:r>
              <a:rPr lang="en-US" dirty="0" smtClean="0"/>
              <a:t>Leader of the Parliamentarians who built an army to fight the King Charles and his Cavaliers.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55956"/>
            <a:ext cx="5181600" cy="27183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29" y="3976379"/>
            <a:ext cx="4201271" cy="2782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46348"/>
            <a:ext cx="34099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Charles </a:t>
            </a:r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019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Trial and Execution</a:t>
            </a:r>
          </a:p>
          <a:p>
            <a:r>
              <a:rPr lang="en-US" dirty="0" smtClean="0"/>
              <a:t>Charles I was tried for acts of tyranny, which he was accused of committing against the people of Britain.</a:t>
            </a:r>
          </a:p>
          <a:p>
            <a:r>
              <a:rPr lang="en-US" dirty="0" smtClean="0"/>
              <a:t>Charles I and his followers believed that Parliament had no authority to try the king of England.  He refused to recognize the court and did not plead his case.</a:t>
            </a:r>
          </a:p>
          <a:p>
            <a:r>
              <a:rPr lang="en-US" dirty="0" smtClean="0"/>
              <a:t>Charles was found guilty and then executed – beheaded.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33624"/>
            <a:ext cx="5746750" cy="2873375"/>
          </a:xfrm>
        </p:spPr>
      </p:pic>
      <p:sp>
        <p:nvSpPr>
          <p:cNvPr id="7" name="TextBox 6"/>
          <p:cNvSpPr txBox="1"/>
          <p:nvPr/>
        </p:nvSpPr>
        <p:spPr>
          <a:xfrm>
            <a:off x="7772400" y="5849935"/>
            <a:ext cx="2281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4"/>
              </a:rPr>
              <a:t>Video Clip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72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Charles </a:t>
            </a:r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Trial and Execution</a:t>
            </a:r>
          </a:p>
          <a:p>
            <a:r>
              <a:rPr lang="en-US" sz="3200" dirty="0" smtClean="0"/>
              <a:t>The English Civil War was significant because:</a:t>
            </a:r>
          </a:p>
          <a:p>
            <a:pPr lvl="1"/>
            <a:r>
              <a:rPr lang="en-US" sz="3200" dirty="0" smtClean="0"/>
              <a:t>The end of any attempt at absolutism</a:t>
            </a:r>
          </a:p>
          <a:p>
            <a:pPr lvl="1"/>
            <a:r>
              <a:rPr lang="en-US" sz="3200" dirty="0" smtClean="0"/>
              <a:t>Parliament did not start out wanting to execute the king.  They were fine with compromise.</a:t>
            </a:r>
          </a:p>
          <a:p>
            <a:pPr lvl="1"/>
            <a:r>
              <a:rPr lang="en-US" sz="3200" dirty="0" smtClean="0"/>
              <a:t>However, it was Charles’ stubborn unyielding nature that forced them to act so drastically...</a:t>
            </a:r>
          </a:p>
          <a:p>
            <a:pPr lvl="1"/>
            <a:r>
              <a:rPr lang="en-US" sz="3200" dirty="0" smtClean="0"/>
              <a:t>And the will of Oliver Cromwell to see Charles gone.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3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20800"/>
            <a:ext cx="11938000" cy="553719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Political democracy rests on the principle that government derives power from the consent of the governed.</a:t>
            </a:r>
          </a:p>
          <a:p>
            <a:pPr lvl="0"/>
            <a:r>
              <a:rPr lang="en-US" sz="2400" dirty="0"/>
              <a:t>The foundations of English rights include the jury trial, the Magana Carta, and common law.</a:t>
            </a:r>
          </a:p>
          <a:p>
            <a:pPr lvl="0"/>
            <a:r>
              <a:rPr lang="en-US" sz="2400" dirty="0"/>
              <a:t>Parliament was created to ensure the protection of English rights.  However, kings often ruled with the notion of divine right.  As a result, Parliament and King often clashed.  </a:t>
            </a:r>
          </a:p>
          <a:p>
            <a:pPr lvl="0"/>
            <a:r>
              <a:rPr lang="en-US" sz="2400" dirty="0"/>
              <a:t>Charles I was raised to be king based on Divine Right.  The British Petition of Rights attempted to limit the power of the king.  </a:t>
            </a:r>
          </a:p>
          <a:p>
            <a:pPr lvl="0"/>
            <a:r>
              <a:rPr lang="en-US" sz="2400" dirty="0"/>
              <a:t>The Petition of Rights was easy to follow during times of peace but war time strained its purpose and once again, king and Parliament clashed. </a:t>
            </a:r>
          </a:p>
          <a:p>
            <a:pPr lvl="0"/>
            <a:r>
              <a:rPr lang="en-US" sz="2400" dirty="0"/>
              <a:t>Parliament took advantage of this opportunity to limit the power of the king.  This time, it meant war.</a:t>
            </a:r>
          </a:p>
          <a:p>
            <a:pPr lvl="0"/>
            <a:r>
              <a:rPr lang="en-US" sz="2400" dirty="0"/>
              <a:t>The English Civil War pitted the Cavaliers (royalists) against the Roundheads (parliamentarians).  It ended with the trial and execution of Charles I and the end of any attempt at absolutism in England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6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The English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r>
              <a:rPr lang="en-US" b="1" dirty="0" smtClean="0"/>
              <a:t>SOL WHII.6c</a:t>
            </a:r>
          </a:p>
          <a:p>
            <a:r>
              <a:rPr lang="en-US" dirty="0" smtClean="0"/>
              <a:t>TSWDK of scientific, political, and economic, and religious changes during the 16</a:t>
            </a:r>
            <a:r>
              <a:rPr lang="en-US" baseline="30000" dirty="0" smtClean="0"/>
              <a:t>th</a:t>
            </a:r>
            <a:r>
              <a:rPr lang="en-US" dirty="0" smtClean="0"/>
              <a:t>, 17</a:t>
            </a:r>
            <a:r>
              <a:rPr lang="en-US" baseline="30000" dirty="0" smtClean="0"/>
              <a:t>th</a:t>
            </a:r>
            <a:r>
              <a:rPr lang="en-US" dirty="0" smtClean="0"/>
              <a:t>,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 by assessing the impacts of the English Civil War and the Glorious Revolution on democracy.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English Civil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Parliament vs. King</a:t>
            </a:r>
          </a:p>
          <a:p>
            <a:r>
              <a:rPr lang="en-US" dirty="0" smtClean="0"/>
              <a:t>Charles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Parliament vs. 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7924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William the Conqueror</a:t>
            </a:r>
          </a:p>
          <a:p>
            <a:r>
              <a:rPr lang="en-US" dirty="0" smtClean="0"/>
              <a:t>William I, who was French, conquered England in 1066.</a:t>
            </a:r>
          </a:p>
          <a:p>
            <a:r>
              <a:rPr lang="en-US" dirty="0" smtClean="0"/>
              <a:t>Uniting all of England under his rule was difficult.  He established feudalism to do just that.</a:t>
            </a:r>
          </a:p>
          <a:p>
            <a:r>
              <a:rPr lang="en-US" dirty="0" smtClean="0"/>
              <a:t>He also created a group to advise him on behalf of the people – so as not to upset them and keep them happy.</a:t>
            </a:r>
          </a:p>
          <a:p>
            <a:r>
              <a:rPr lang="en-US" dirty="0" smtClean="0"/>
              <a:t>This group would eventually be called “parliament” from the French word </a:t>
            </a:r>
            <a:r>
              <a:rPr lang="en-US" i="1" dirty="0" err="1" smtClean="0"/>
              <a:t>parle</a:t>
            </a:r>
            <a:r>
              <a:rPr lang="en-US" dirty="0" smtClean="0"/>
              <a:t>, which means “to speak.”</a:t>
            </a:r>
            <a:endParaRPr lang="en-US" dirty="0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70025"/>
            <a:ext cx="3530600" cy="5403980"/>
          </a:xfrm>
        </p:spPr>
      </p:pic>
    </p:spTree>
    <p:extLst>
      <p:ext uri="{BB962C8B-B14F-4D97-AF65-F5344CB8AC3E}">
        <p14:creationId xmlns:p14="http://schemas.microsoft.com/office/powerpoint/2010/main" val="19566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Parliament vs. 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Common Law</a:t>
            </a:r>
          </a:p>
          <a:p>
            <a:r>
              <a:rPr lang="en-US" dirty="0" smtClean="0"/>
              <a:t>And as long as they’ve had a king, the British have also had common law, which is based on traditional ideas rather than written law.</a:t>
            </a:r>
          </a:p>
          <a:p>
            <a:r>
              <a:rPr lang="en-US" dirty="0" smtClean="0"/>
              <a:t>Common law was based on the idea that government ruled for the protection of people and property.</a:t>
            </a:r>
          </a:p>
          <a:p>
            <a:r>
              <a:rPr lang="en-US" dirty="0" smtClean="0"/>
              <a:t>It was understood that since taxation deprived citizens of their property, it could only be done with their consent – or the consent of Parliament.</a:t>
            </a:r>
          </a:p>
          <a:p>
            <a:r>
              <a:rPr lang="en-US" dirty="0" smtClean="0"/>
              <a:t>This was the beginning of the “rights of Englishmen.”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Parliament vs. 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019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Magna Carta</a:t>
            </a:r>
          </a:p>
          <a:p>
            <a:r>
              <a:rPr lang="en-US" sz="3200" dirty="0" smtClean="0"/>
              <a:t>King John</a:t>
            </a:r>
          </a:p>
          <a:p>
            <a:pPr lvl="1"/>
            <a:r>
              <a:rPr lang="en-US" sz="3200" dirty="0" smtClean="0"/>
              <a:t>1199-1216</a:t>
            </a:r>
          </a:p>
          <a:p>
            <a:pPr lvl="1"/>
            <a:r>
              <a:rPr lang="en-US" sz="3200" dirty="0" smtClean="0"/>
              <a:t>Abused his position as king:</a:t>
            </a:r>
          </a:p>
          <a:p>
            <a:pPr lvl="2"/>
            <a:r>
              <a:rPr lang="en-US" sz="3200" dirty="0" smtClean="0"/>
              <a:t>Taxing when he wanted</a:t>
            </a:r>
          </a:p>
          <a:p>
            <a:pPr lvl="2"/>
            <a:r>
              <a:rPr lang="en-US" sz="3200" dirty="0" smtClean="0"/>
              <a:t>Throwing who he wanted in jail without proof of wrongdoing or even a trial.</a:t>
            </a:r>
            <a:endParaRPr lang="en-US" sz="32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1" y="1825625"/>
            <a:ext cx="3743178" cy="4351338"/>
          </a:xfrm>
        </p:spPr>
      </p:pic>
    </p:spTree>
    <p:extLst>
      <p:ext uri="{BB962C8B-B14F-4D97-AF65-F5344CB8AC3E}">
        <p14:creationId xmlns:p14="http://schemas.microsoft.com/office/powerpoint/2010/main" val="12943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Parliament vs. 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3224"/>
            <a:ext cx="62103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Magna Carta</a:t>
            </a:r>
          </a:p>
          <a:p>
            <a:r>
              <a:rPr lang="en-US" sz="2400" dirty="0" smtClean="0"/>
              <a:t>A Document</a:t>
            </a:r>
          </a:p>
          <a:p>
            <a:pPr lvl="1"/>
            <a:r>
              <a:rPr lang="en-US" dirty="0" smtClean="0"/>
              <a:t>The nobles fought back with the Magna Carta, a document that affirmed due process</a:t>
            </a:r>
          </a:p>
          <a:p>
            <a:pPr lvl="2"/>
            <a:r>
              <a:rPr lang="en-US" sz="2400" dirty="0" smtClean="0"/>
              <a:t>Government cannot take our property or put us in jail without proper process.</a:t>
            </a:r>
          </a:p>
          <a:p>
            <a:pPr lvl="2"/>
            <a:r>
              <a:rPr lang="en-US" sz="2400" dirty="0" smtClean="0"/>
              <a:t>This includes warrants and trial by jury.</a:t>
            </a:r>
          </a:p>
          <a:p>
            <a:pPr lvl="2"/>
            <a:r>
              <a:rPr lang="en-US" sz="2400" dirty="0" smtClean="0"/>
              <a:t>This is due process.</a:t>
            </a:r>
          </a:p>
          <a:p>
            <a:pPr lvl="1"/>
            <a:r>
              <a:rPr lang="en-US" dirty="0" smtClean="0"/>
              <a:t>King was also not allowed to tax the people without the consent of Parliament.  King could not do whatever he wanted to do.  He was subject to Parliament’s approval.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466929"/>
            <a:ext cx="5791200" cy="3614829"/>
          </a:xfrm>
        </p:spPr>
      </p:pic>
    </p:spTree>
    <p:extLst>
      <p:ext uri="{BB962C8B-B14F-4D97-AF65-F5344CB8AC3E}">
        <p14:creationId xmlns:p14="http://schemas.microsoft.com/office/powerpoint/2010/main" val="9174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Parliament vs. 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Magna Carta</a:t>
            </a:r>
          </a:p>
          <a:p>
            <a:r>
              <a:rPr lang="en-US" dirty="0" smtClean="0"/>
              <a:t>Significance:  The power of the king was limited for the first time.</a:t>
            </a:r>
          </a:p>
          <a:p>
            <a:r>
              <a:rPr lang="en-US" dirty="0" smtClean="0"/>
              <a:t>Testing Limits</a:t>
            </a:r>
          </a:p>
          <a:p>
            <a:pPr lvl="1"/>
            <a:r>
              <a:rPr lang="en-US" dirty="0" smtClean="0"/>
              <a:t>After the passage of the Magna Carta, king after king would test the limits of their boundaries.</a:t>
            </a:r>
          </a:p>
          <a:p>
            <a:pPr lvl="1"/>
            <a:r>
              <a:rPr lang="en-US" dirty="0" smtClean="0"/>
              <a:t>Kings, of course, would need permission from Parliament to tax the people (for the many wars they engaged in).</a:t>
            </a:r>
          </a:p>
          <a:p>
            <a:pPr lvl="1"/>
            <a:r>
              <a:rPr lang="en-US" dirty="0" smtClean="0"/>
              <a:t>Parliament would usually consent but only in exchange for something.</a:t>
            </a:r>
          </a:p>
          <a:p>
            <a:pPr lvl="1"/>
            <a:r>
              <a:rPr lang="en-US" dirty="0" smtClean="0"/>
              <a:t>Kings understood that they needed the support of Parliament to keep the people happy.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Desktop\dec_of_righ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Parliament vs. 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019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Tudors</a:t>
            </a:r>
          </a:p>
          <a:p>
            <a:r>
              <a:rPr lang="en-US" dirty="0" smtClean="0"/>
              <a:t>Included Henry VIII, Mary I, and Elizabeth I.</a:t>
            </a:r>
          </a:p>
          <a:p>
            <a:r>
              <a:rPr lang="en-US" dirty="0" smtClean="0"/>
              <a:t>Each of the Tudors ruled with near absolute power, but usually worked with Parliament.</a:t>
            </a:r>
          </a:p>
          <a:p>
            <a:r>
              <a:rPr lang="en-US" dirty="0" smtClean="0"/>
              <a:t>This was especially true of Elizabeth who often consulted Parliament.</a:t>
            </a:r>
          </a:p>
          <a:p>
            <a:r>
              <a:rPr lang="en-US" dirty="0" smtClean="0"/>
              <a:t>As a result, Parliament gained power and influence, which made it even more challenging for future monarchs.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09850"/>
            <a:ext cx="5918200" cy="3328988"/>
          </a:xfrm>
        </p:spPr>
      </p:pic>
    </p:spTree>
    <p:extLst>
      <p:ext uri="{BB962C8B-B14F-4D97-AF65-F5344CB8AC3E}">
        <p14:creationId xmlns:p14="http://schemas.microsoft.com/office/powerpoint/2010/main" val="6117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1215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Do Now:</vt:lpstr>
      <vt:lpstr>Objective: The English Civil War</vt:lpstr>
      <vt:lpstr>The English Civil War</vt:lpstr>
      <vt:lpstr>Parliament vs. King</vt:lpstr>
      <vt:lpstr>Parliament vs. King</vt:lpstr>
      <vt:lpstr>Parliament vs. King</vt:lpstr>
      <vt:lpstr>Parliament vs. King</vt:lpstr>
      <vt:lpstr>Parliament vs. King</vt:lpstr>
      <vt:lpstr>Parliament vs. King</vt:lpstr>
      <vt:lpstr>Parliament vs. King</vt:lpstr>
      <vt:lpstr>Charles I</vt:lpstr>
      <vt:lpstr>Charles I</vt:lpstr>
      <vt:lpstr>Charles I</vt:lpstr>
      <vt:lpstr>Charles I</vt:lpstr>
      <vt:lpstr>Charles I</vt:lpstr>
      <vt:lpstr>Charles I</vt:lpstr>
      <vt:lpstr>Conclusion</vt:lpstr>
      <vt:lpstr>PowerPoint Presentation</vt:lpstr>
      <vt:lpstr>PowerPoint Presentation</vt:lpstr>
      <vt:lpstr>PowerPoint Presentation</vt:lpstr>
    </vt:vector>
  </TitlesOfParts>
  <Company>Henrico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Hana A. Hecht (hahecht)</dc:creator>
  <cp:lastModifiedBy>Hana A. Hecht (hahecht)</cp:lastModifiedBy>
  <cp:revision>14</cp:revision>
  <dcterms:created xsi:type="dcterms:W3CDTF">2015-12-03T20:03:41Z</dcterms:created>
  <dcterms:modified xsi:type="dcterms:W3CDTF">2015-12-04T17:22:58Z</dcterms:modified>
</cp:coreProperties>
</file>