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57" r:id="rId27"/>
    <p:sldId id="258"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autoAdjust="0"/>
    <p:restoredTop sz="94660"/>
  </p:normalViewPr>
  <p:slideViewPr>
    <p:cSldViewPr snapToGrid="0">
      <p:cViewPr varScale="1">
        <p:scale>
          <a:sx n="38" d="100"/>
          <a:sy n="38" d="100"/>
        </p:scale>
        <p:origin x="6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A4A24-3525-4E04-B6FF-1904E6A81484}"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283617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A4A24-3525-4E04-B6FF-1904E6A81484}"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60130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A4A24-3525-4E04-B6FF-1904E6A81484}"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363859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A4A24-3525-4E04-B6FF-1904E6A81484}"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427686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A4A24-3525-4E04-B6FF-1904E6A81484}"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22197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A4A24-3525-4E04-B6FF-1904E6A81484}"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293282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A4A24-3525-4E04-B6FF-1904E6A81484}"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371119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A4A24-3525-4E04-B6FF-1904E6A81484}"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25002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A4A24-3525-4E04-B6FF-1904E6A81484}"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49317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A4A24-3525-4E04-B6FF-1904E6A81484}"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139663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A4A24-3525-4E04-B6FF-1904E6A81484}"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FF167-1E9D-4E03-A528-E56018AD6246}" type="slidenum">
              <a:rPr lang="en-US" smtClean="0"/>
              <a:t>‹#›</a:t>
            </a:fld>
            <a:endParaRPr lang="en-US"/>
          </a:p>
        </p:txBody>
      </p:sp>
    </p:spTree>
    <p:extLst>
      <p:ext uri="{BB962C8B-B14F-4D97-AF65-F5344CB8AC3E}">
        <p14:creationId xmlns:p14="http://schemas.microsoft.com/office/powerpoint/2010/main" val="296120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4A24-3525-4E04-B6FF-1904E6A81484}" type="datetimeFigureOut">
              <a:rPr lang="en-US" smtClean="0"/>
              <a:t>12/7/2015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FF167-1E9D-4E03-A528-E56018AD6246}" type="slidenum">
              <a:rPr lang="en-US" smtClean="0"/>
              <a:t>‹#›</a:t>
            </a:fld>
            <a:endParaRPr lang="en-US"/>
          </a:p>
        </p:txBody>
      </p:sp>
    </p:spTree>
    <p:extLst>
      <p:ext uri="{BB962C8B-B14F-4D97-AF65-F5344CB8AC3E}">
        <p14:creationId xmlns:p14="http://schemas.microsoft.com/office/powerpoint/2010/main" val="278128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ctrTitle"/>
          </p:nvPr>
        </p:nvSpPr>
        <p:spPr/>
        <p:txBody>
          <a:bodyPr/>
          <a:lstStyle/>
          <a:p>
            <a:r>
              <a:rPr lang="en-US" dirty="0" smtClean="0"/>
              <a:t>Do Now:</a:t>
            </a:r>
            <a:endParaRPr lang="en-US" dirty="0"/>
          </a:p>
        </p:txBody>
      </p:sp>
      <p:sp>
        <p:nvSpPr>
          <p:cNvPr id="3" name="Subtitle 2"/>
          <p:cNvSpPr>
            <a:spLocks noGrp="1"/>
          </p:cNvSpPr>
          <p:nvPr>
            <p:ph type="subTitle" idx="1"/>
          </p:nvPr>
        </p:nvSpPr>
        <p:spPr/>
        <p:txBody>
          <a:bodyPr/>
          <a:lstStyle/>
          <a:p>
            <a:r>
              <a:rPr lang="en-US" dirty="0" smtClean="0"/>
              <a:t>Grab today’s Agenda (5:5).</a:t>
            </a:r>
            <a:endParaRPr lang="en-US" dirty="0"/>
          </a:p>
        </p:txBody>
      </p:sp>
    </p:spTree>
    <p:extLst>
      <p:ext uri="{BB962C8B-B14F-4D97-AF65-F5344CB8AC3E}">
        <p14:creationId xmlns:p14="http://schemas.microsoft.com/office/powerpoint/2010/main" val="35849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a:p>
            <a:r>
              <a:rPr lang="en-US" dirty="0" smtClean="0"/>
              <a:t>Cromwell was a Puritan and very religious.  </a:t>
            </a:r>
          </a:p>
          <a:p>
            <a:r>
              <a:rPr lang="en-US" dirty="0" smtClean="0"/>
              <a:t>He believed in living life according to the Bible and that everyone should follow his example.</a:t>
            </a:r>
          </a:p>
          <a:p>
            <a:pPr lvl="1"/>
            <a:r>
              <a:rPr lang="en-US" sz="2800" dirty="0" smtClean="0"/>
              <a:t>Pointless enjoyment was frowned upon.</a:t>
            </a:r>
          </a:p>
          <a:p>
            <a:pPr lvl="1"/>
            <a:r>
              <a:rPr lang="en-US" sz="2800" dirty="0" smtClean="0"/>
              <a:t>Sunday became an absolute day of rest.</a:t>
            </a:r>
          </a:p>
          <a:p>
            <a:pPr lvl="1"/>
            <a:r>
              <a:rPr lang="en-US" sz="2800" dirty="0" smtClean="0"/>
              <a:t>Conservative dress was enforced.</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74000" y="2492438"/>
            <a:ext cx="4140200" cy="3063748"/>
          </a:xfrm>
        </p:spPr>
      </p:pic>
    </p:spTree>
    <p:extLst>
      <p:ext uri="{BB962C8B-B14F-4D97-AF65-F5344CB8AC3E}">
        <p14:creationId xmlns:p14="http://schemas.microsoft.com/office/powerpoint/2010/main" val="235668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a:p>
            <a:r>
              <a:rPr lang="en-US" dirty="0" smtClean="0"/>
              <a:t>Cromwell was a Puritan and very religious.  </a:t>
            </a:r>
          </a:p>
          <a:p>
            <a:r>
              <a:rPr lang="en-US" dirty="0" smtClean="0"/>
              <a:t>He believed in living life according to the Bible and that everyone should follow his example.</a:t>
            </a:r>
          </a:p>
          <a:p>
            <a:pPr lvl="1"/>
            <a:r>
              <a:rPr lang="en-US" sz="2800" dirty="0" smtClean="0"/>
              <a:t>Pointless enjoyment was frowned upon.</a:t>
            </a:r>
          </a:p>
          <a:p>
            <a:pPr lvl="1"/>
            <a:r>
              <a:rPr lang="en-US" sz="2800" dirty="0" smtClean="0"/>
              <a:t>Sunday became an absolute day of rest.</a:t>
            </a:r>
          </a:p>
          <a:p>
            <a:pPr lvl="1"/>
            <a:r>
              <a:rPr lang="en-US" sz="2800" dirty="0" smtClean="0"/>
              <a:t>Conservative dress was enforced.</a:t>
            </a:r>
          </a:p>
          <a:p>
            <a:pPr lvl="1"/>
            <a:r>
              <a:rPr lang="en-US" sz="2800" dirty="0" smtClean="0"/>
              <a:t>Christmas was banned.</a:t>
            </a:r>
            <a:endParaRPr lang="en-US" sz="2800" dirty="0"/>
          </a:p>
          <a:p>
            <a:pPr marL="457200" lvl="1" indent="0">
              <a:buNone/>
            </a:pPr>
            <a:r>
              <a:rPr lang="en-US" sz="2800" dirty="0" smtClean="0"/>
              <a:t>“Cousin Ollie”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4000" y="2419404"/>
            <a:ext cx="4140200" cy="3209817"/>
          </a:xfrm>
        </p:spPr>
      </p:pic>
    </p:spTree>
    <p:extLst>
      <p:ext uri="{BB962C8B-B14F-4D97-AF65-F5344CB8AC3E}">
        <p14:creationId xmlns:p14="http://schemas.microsoft.com/office/powerpoint/2010/main" val="362471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idx="1"/>
          </p:nvPr>
        </p:nvSpPr>
        <p:spPr>
          <a:xfrm>
            <a:off x="1" y="1825624"/>
            <a:ext cx="12191999" cy="4990003"/>
          </a:xfrm>
        </p:spPr>
        <p:txBody>
          <a:bodyPr/>
          <a:lstStyle/>
          <a:p>
            <a:pPr marL="0" indent="0">
              <a:buNone/>
            </a:pPr>
            <a:r>
              <a:rPr lang="en-US" dirty="0" smtClean="0"/>
              <a:t>The End</a:t>
            </a:r>
          </a:p>
          <a:p>
            <a:r>
              <a:rPr lang="en-US" dirty="0" smtClean="0"/>
              <a:t>By the end of his life, Cromwell had become hated by the people.</a:t>
            </a:r>
          </a:p>
          <a:p>
            <a:r>
              <a:rPr lang="en-US" dirty="0" smtClean="0"/>
              <a:t>The population was tired of this strict rules.</a:t>
            </a:r>
          </a:p>
          <a:p>
            <a:r>
              <a:rPr lang="en-US" dirty="0" smtClean="0"/>
              <a:t>More importantly, Cromwell failed to settle the nation’s problems.</a:t>
            </a:r>
          </a:p>
          <a:p>
            <a:r>
              <a:rPr lang="en-US" dirty="0" smtClean="0"/>
              <a:t>Oliver Cromwell died in 1658 and was buried in Westminster Abbey, where kings and queens are buried.</a:t>
            </a:r>
          </a:p>
          <a:p>
            <a:r>
              <a:rPr lang="en-US" dirty="0" smtClean="0"/>
              <a:t>Cromwell’s son Richard took over the leadership of the country.</a:t>
            </a:r>
          </a:p>
          <a:p>
            <a:r>
              <a:rPr lang="en-US" dirty="0" smtClean="0"/>
              <a:t>However, Richard was clearly not up to the task and in 1660, he left the job.</a:t>
            </a:r>
          </a:p>
          <a:p>
            <a:r>
              <a:rPr lang="en-US" dirty="0" smtClean="0"/>
              <a:t>The people wanted their king back.</a:t>
            </a:r>
            <a:endParaRPr lang="en-US" dirty="0"/>
          </a:p>
        </p:txBody>
      </p:sp>
    </p:spTree>
    <p:extLst>
      <p:ext uri="{BB962C8B-B14F-4D97-AF65-F5344CB8AC3E}">
        <p14:creationId xmlns:p14="http://schemas.microsoft.com/office/powerpoint/2010/main" val="1262573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Restoration</a:t>
            </a:r>
            <a:endParaRPr lang="en-US" b="1" dirty="0"/>
          </a:p>
        </p:txBody>
      </p:sp>
      <p:sp>
        <p:nvSpPr>
          <p:cNvPr id="3" name="Content Placeholder 2"/>
          <p:cNvSpPr>
            <a:spLocks noGrp="1"/>
          </p:cNvSpPr>
          <p:nvPr>
            <p:ph sz="half" idx="1"/>
          </p:nvPr>
        </p:nvSpPr>
        <p:spPr>
          <a:xfrm>
            <a:off x="1" y="1825624"/>
            <a:ext cx="8127999" cy="4990003"/>
          </a:xfrm>
        </p:spPr>
        <p:txBody>
          <a:bodyPr>
            <a:normAutofit/>
          </a:bodyPr>
          <a:lstStyle/>
          <a:p>
            <a:pPr marL="0" indent="0">
              <a:buNone/>
            </a:pPr>
            <a:r>
              <a:rPr lang="en-US" dirty="0" smtClean="0"/>
              <a:t>Charles II</a:t>
            </a:r>
          </a:p>
          <a:p>
            <a:r>
              <a:rPr lang="en-US" dirty="0" smtClean="0"/>
              <a:t>Son of Charles I.</a:t>
            </a:r>
          </a:p>
          <a:p>
            <a:r>
              <a:rPr lang="en-US" dirty="0" smtClean="0"/>
              <a:t>In 1660, Parliament offered to Charles II the throne in exchange for some concessions.  The most important of these was the undisputable power of Parliament.</a:t>
            </a:r>
          </a:p>
          <a:p>
            <a:r>
              <a:rPr lang="en-US" dirty="0" smtClean="0"/>
              <a:t>And so, in 1660, the British monarchy, particularly the Stuart Family, was restored.</a:t>
            </a:r>
          </a:p>
          <a:p>
            <a:r>
              <a:rPr lang="en-US" dirty="0" smtClean="0"/>
              <a:t>Hence the name… The Restoration.</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28000" y="1690687"/>
            <a:ext cx="3568700" cy="4822567"/>
          </a:xfrm>
        </p:spPr>
      </p:pic>
    </p:spTree>
    <p:extLst>
      <p:ext uri="{BB962C8B-B14F-4D97-AF65-F5344CB8AC3E}">
        <p14:creationId xmlns:p14="http://schemas.microsoft.com/office/powerpoint/2010/main" val="368065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Restoration </a:t>
            </a:r>
            <a:endParaRPr lang="en-US" b="1" dirty="0"/>
          </a:p>
        </p:txBody>
      </p:sp>
      <p:sp>
        <p:nvSpPr>
          <p:cNvPr id="3" name="Content Placeholder 2"/>
          <p:cNvSpPr>
            <a:spLocks noGrp="1"/>
          </p:cNvSpPr>
          <p:nvPr>
            <p:ph sz="half" idx="1"/>
          </p:nvPr>
        </p:nvSpPr>
        <p:spPr>
          <a:xfrm>
            <a:off x="1" y="1825624"/>
            <a:ext cx="7670799" cy="4990003"/>
          </a:xfrm>
        </p:spPr>
        <p:txBody>
          <a:bodyPr>
            <a:noAutofit/>
          </a:bodyPr>
          <a:lstStyle/>
          <a:p>
            <a:pPr marL="0" indent="0">
              <a:buNone/>
            </a:pPr>
            <a:r>
              <a:rPr lang="en-US" sz="2200" dirty="0" smtClean="0"/>
              <a:t>Charles II</a:t>
            </a:r>
          </a:p>
          <a:p>
            <a:r>
              <a:rPr lang="en-US" sz="2200" dirty="0" smtClean="0"/>
              <a:t>Charles II worked with Parliament.</a:t>
            </a:r>
          </a:p>
          <a:p>
            <a:pPr lvl="1"/>
            <a:r>
              <a:rPr lang="en-US" sz="2200" dirty="0" smtClean="0"/>
              <a:t>He wanted an alliance with France, but Parliament objected so he stopped.</a:t>
            </a:r>
          </a:p>
          <a:p>
            <a:pPr lvl="1"/>
            <a:r>
              <a:rPr lang="en-US" sz="2200" dirty="0" smtClean="0"/>
              <a:t>Tried to increase religious tolerance for Catholics.  Parliament protested so he stopped.</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8600" y="2252958"/>
            <a:ext cx="3505200" cy="3496671"/>
          </a:xfrm>
        </p:spPr>
      </p:pic>
    </p:spTree>
    <p:extLst>
      <p:ext uri="{BB962C8B-B14F-4D97-AF65-F5344CB8AC3E}">
        <p14:creationId xmlns:p14="http://schemas.microsoft.com/office/powerpoint/2010/main" val="2251825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Restoration </a:t>
            </a:r>
            <a:endParaRPr lang="en-US" b="1" dirty="0"/>
          </a:p>
        </p:txBody>
      </p:sp>
      <p:sp>
        <p:nvSpPr>
          <p:cNvPr id="3" name="Content Placeholder 2"/>
          <p:cNvSpPr>
            <a:spLocks noGrp="1"/>
          </p:cNvSpPr>
          <p:nvPr>
            <p:ph sz="half" idx="1"/>
          </p:nvPr>
        </p:nvSpPr>
        <p:spPr>
          <a:xfrm>
            <a:off x="1" y="1825624"/>
            <a:ext cx="7670799" cy="4990003"/>
          </a:xfrm>
        </p:spPr>
        <p:txBody>
          <a:bodyPr>
            <a:noAutofit/>
          </a:bodyPr>
          <a:lstStyle/>
          <a:p>
            <a:pPr marL="0" indent="0">
              <a:buNone/>
            </a:pPr>
            <a:r>
              <a:rPr lang="en-US" sz="2200" dirty="0" smtClean="0"/>
              <a:t>Charles II</a:t>
            </a:r>
          </a:p>
          <a:p>
            <a:r>
              <a:rPr lang="en-US" sz="2200" dirty="0" smtClean="0"/>
              <a:t>Charles II worked with Parliament.</a:t>
            </a:r>
          </a:p>
          <a:p>
            <a:pPr lvl="1"/>
            <a:r>
              <a:rPr lang="en-US" sz="2200" dirty="0" smtClean="0"/>
              <a:t>He wanted an alliance with France, but Parliament objected so he stopped.</a:t>
            </a:r>
          </a:p>
          <a:p>
            <a:pPr lvl="1"/>
            <a:r>
              <a:rPr lang="en-US" sz="2200" dirty="0" smtClean="0"/>
              <a:t>Tried to increase religious tolerance for Catholics.  Parliament protested so he stopped.</a:t>
            </a:r>
          </a:p>
          <a:p>
            <a:r>
              <a:rPr lang="en-US" sz="2200" dirty="0" smtClean="0"/>
              <a:t>During his reign, Britain faced a plague that killed 60,000-70,000 people.  Charles did the best he could.  All attempts by London public health officials to contain the disease failed and the plague spread quickly.</a:t>
            </a:r>
          </a:p>
        </p:txBody>
      </p:sp>
      <p:pic>
        <p:nvPicPr>
          <p:cNvPr id="7"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75599" y="2616201"/>
            <a:ext cx="4062749" cy="3560762"/>
          </a:xfrm>
        </p:spPr>
      </p:pic>
    </p:spTree>
    <p:extLst>
      <p:ext uri="{BB962C8B-B14F-4D97-AF65-F5344CB8AC3E}">
        <p14:creationId xmlns:p14="http://schemas.microsoft.com/office/powerpoint/2010/main" val="177255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Restoration </a:t>
            </a:r>
            <a:endParaRPr lang="en-US" b="1" dirty="0"/>
          </a:p>
        </p:txBody>
      </p:sp>
      <p:sp>
        <p:nvSpPr>
          <p:cNvPr id="3" name="Content Placeholder 2"/>
          <p:cNvSpPr>
            <a:spLocks noGrp="1"/>
          </p:cNvSpPr>
          <p:nvPr>
            <p:ph sz="half" idx="1"/>
          </p:nvPr>
        </p:nvSpPr>
        <p:spPr>
          <a:xfrm>
            <a:off x="1" y="1825624"/>
            <a:ext cx="7670799" cy="4990003"/>
          </a:xfrm>
        </p:spPr>
        <p:txBody>
          <a:bodyPr>
            <a:noAutofit/>
          </a:bodyPr>
          <a:lstStyle/>
          <a:p>
            <a:pPr marL="0" indent="0">
              <a:buNone/>
            </a:pPr>
            <a:r>
              <a:rPr lang="en-US" sz="2200" dirty="0" smtClean="0"/>
              <a:t>Charles II</a:t>
            </a:r>
          </a:p>
          <a:p>
            <a:r>
              <a:rPr lang="en-US" sz="2200" dirty="0" smtClean="0"/>
              <a:t>Charles II worked with Parliament.</a:t>
            </a:r>
          </a:p>
          <a:p>
            <a:pPr lvl="1"/>
            <a:r>
              <a:rPr lang="en-US" sz="2200" dirty="0" smtClean="0"/>
              <a:t>He wanted an alliance with France, but Parliament objected so he stopped.</a:t>
            </a:r>
          </a:p>
          <a:p>
            <a:pPr lvl="1"/>
            <a:r>
              <a:rPr lang="en-US" sz="2200" dirty="0" smtClean="0"/>
              <a:t>Tried to increase religious tolerance for Catholics.  Parliament protested so he stopped.</a:t>
            </a:r>
          </a:p>
          <a:p>
            <a:r>
              <a:rPr lang="en-US" sz="2200" dirty="0" smtClean="0"/>
              <a:t>During his reign, Britain faced a plague that killed 60,000-70,000 people.  Charles did the best he could.  All attempts by London public health officials to contain the disease failed and the plague spread quickly.</a:t>
            </a:r>
          </a:p>
          <a:p>
            <a:r>
              <a:rPr lang="en-US" sz="2200" dirty="0" smtClean="0"/>
              <a:t>Charles II also had to deal with a massive fire in central London (1666) that destroyed 70,000 of the city’s 80,000 homes.  He encouraged the evacuation of London and the resettlement elsewhere, which greatly decreased the number of deaths.</a:t>
            </a:r>
            <a:endParaRPr lang="en-US" sz="22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93857" y="2659268"/>
            <a:ext cx="3875087" cy="2485026"/>
          </a:xfrm>
        </p:spPr>
      </p:pic>
    </p:spTree>
    <p:extLst>
      <p:ext uri="{BB962C8B-B14F-4D97-AF65-F5344CB8AC3E}">
        <p14:creationId xmlns:p14="http://schemas.microsoft.com/office/powerpoint/2010/main" val="347065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Restoration</a:t>
            </a:r>
            <a:endParaRPr lang="en-US" b="1" dirty="0"/>
          </a:p>
        </p:txBody>
      </p:sp>
      <p:sp>
        <p:nvSpPr>
          <p:cNvPr id="3" name="Content Placeholder 2"/>
          <p:cNvSpPr>
            <a:spLocks noGrp="1"/>
          </p:cNvSpPr>
          <p:nvPr>
            <p:ph idx="1"/>
          </p:nvPr>
        </p:nvSpPr>
        <p:spPr>
          <a:xfrm>
            <a:off x="1" y="1825624"/>
            <a:ext cx="12191999" cy="4990003"/>
          </a:xfrm>
        </p:spPr>
        <p:txBody>
          <a:bodyPr>
            <a:noAutofit/>
          </a:bodyPr>
          <a:lstStyle/>
          <a:p>
            <a:pPr marL="0" indent="0">
              <a:buNone/>
            </a:pPr>
            <a:r>
              <a:rPr lang="en-US" sz="2600" dirty="0" smtClean="0"/>
              <a:t>The “Merry Monarch”</a:t>
            </a:r>
          </a:p>
          <a:p>
            <a:r>
              <a:rPr lang="en-US" sz="2600" dirty="0" smtClean="0"/>
              <a:t>Charles II was not at all like his father.  He was casual and easy-going.  He was cheerful, witty, and fond of a good time.</a:t>
            </a:r>
          </a:p>
          <a:p>
            <a:r>
              <a:rPr lang="en-US" sz="2600" dirty="0" smtClean="0"/>
              <a:t>Theaters reopened after having been closed under Cromwell.  In fact, theater licenses granted by Charles II were the first in England to permit women to play female roles on stage.</a:t>
            </a:r>
          </a:p>
          <a:p>
            <a:r>
              <a:rPr lang="en-US" sz="2600" dirty="0" smtClean="0"/>
              <a:t>After so many years of Puritan rule, the people welcomed a king who loved the theater, horse riding, and spectacular mistresses (including one named </a:t>
            </a:r>
            <a:r>
              <a:rPr lang="en-US" sz="2600" dirty="0" err="1" smtClean="0"/>
              <a:t>Hortense</a:t>
            </a:r>
            <a:r>
              <a:rPr lang="en-US" sz="2600" dirty="0" smtClean="0"/>
              <a:t> Mancini).</a:t>
            </a:r>
          </a:p>
          <a:p>
            <a:r>
              <a:rPr lang="en-US" sz="2600" dirty="0" smtClean="0"/>
              <a:t>Charles II was married to Catherine of Braganza but was unable to have children live past infancy.  He has, however, had at least twelve illegitimate children by various mistresses.</a:t>
            </a:r>
          </a:p>
          <a:p>
            <a:pPr marL="0" indent="0">
              <a:buNone/>
            </a:pPr>
            <a:r>
              <a:rPr lang="en-US" sz="2600" dirty="0" smtClean="0"/>
              <a:t>King of Bling</a:t>
            </a:r>
            <a:endParaRPr lang="en-US" sz="2600" dirty="0"/>
          </a:p>
        </p:txBody>
      </p:sp>
    </p:spTree>
    <p:extLst>
      <p:ext uri="{BB962C8B-B14F-4D97-AF65-F5344CB8AC3E}">
        <p14:creationId xmlns:p14="http://schemas.microsoft.com/office/powerpoint/2010/main" val="961925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James II</a:t>
            </a:r>
            <a:endParaRPr lang="en-US" b="1" dirty="0"/>
          </a:p>
        </p:txBody>
      </p:sp>
      <p:sp>
        <p:nvSpPr>
          <p:cNvPr id="3" name="Content Placeholder 2"/>
          <p:cNvSpPr>
            <a:spLocks noGrp="1"/>
          </p:cNvSpPr>
          <p:nvPr>
            <p:ph sz="half" idx="1"/>
          </p:nvPr>
        </p:nvSpPr>
        <p:spPr>
          <a:xfrm>
            <a:off x="1" y="1825624"/>
            <a:ext cx="8288142" cy="4990003"/>
          </a:xfrm>
        </p:spPr>
        <p:txBody>
          <a:bodyPr>
            <a:normAutofit/>
          </a:bodyPr>
          <a:lstStyle/>
          <a:p>
            <a:pPr marL="0" indent="0">
              <a:buNone/>
            </a:pPr>
            <a:r>
              <a:rPr lang="en-US" dirty="0" smtClean="0"/>
              <a:t>King</a:t>
            </a:r>
            <a:endParaRPr lang="en-US" dirty="0" smtClean="0"/>
          </a:p>
          <a:p>
            <a:r>
              <a:rPr lang="en-US" dirty="0" smtClean="0"/>
              <a:t>Charles II died in 1685 without an heir.  So next in line was his brother, James II.</a:t>
            </a:r>
          </a:p>
          <a:p>
            <a:r>
              <a:rPr lang="en-US" dirty="0" smtClean="0"/>
              <a:t>During the reign of Oliver Cromwell, James II was exiled to France.</a:t>
            </a:r>
          </a:p>
          <a:p>
            <a:pPr lvl="1"/>
            <a:r>
              <a:rPr lang="en-US" sz="2800" dirty="0" smtClean="0"/>
              <a:t>His time there exposed him to the beliefs and ceremonies of Catholicism.</a:t>
            </a:r>
          </a:p>
          <a:p>
            <a:pPr lvl="1"/>
            <a:r>
              <a:rPr lang="en-US" sz="2800" dirty="0" smtClean="0"/>
              <a:t>He even married a French woman (Catholic).</a:t>
            </a:r>
          </a:p>
          <a:p>
            <a:r>
              <a:rPr lang="en-US" dirty="0" smtClean="0"/>
              <a:t>Despite his conversion, James continued to associate primarily with Anglicans and even continued to attend Anglican services.</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88143" y="1690688"/>
            <a:ext cx="3484757" cy="4351338"/>
          </a:xfrm>
        </p:spPr>
      </p:pic>
    </p:spTree>
    <p:extLst>
      <p:ext uri="{BB962C8B-B14F-4D97-AF65-F5344CB8AC3E}">
        <p14:creationId xmlns:p14="http://schemas.microsoft.com/office/powerpoint/2010/main" val="1160545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James II</a:t>
            </a:r>
            <a:endParaRPr lang="en-US" b="1" dirty="0"/>
          </a:p>
        </p:txBody>
      </p:sp>
      <p:sp>
        <p:nvSpPr>
          <p:cNvPr id="3" name="Content Placeholder 2"/>
          <p:cNvSpPr>
            <a:spLocks noGrp="1"/>
          </p:cNvSpPr>
          <p:nvPr>
            <p:ph sz="half" idx="1"/>
          </p:nvPr>
        </p:nvSpPr>
        <p:spPr>
          <a:xfrm>
            <a:off x="1" y="1825624"/>
            <a:ext cx="8288142" cy="4990003"/>
          </a:xfrm>
        </p:spPr>
        <p:txBody>
          <a:bodyPr>
            <a:normAutofit/>
          </a:bodyPr>
          <a:lstStyle/>
          <a:p>
            <a:pPr marL="0" indent="0">
              <a:buNone/>
            </a:pPr>
            <a:r>
              <a:rPr lang="en-US" dirty="0" smtClean="0"/>
              <a:t>Heir</a:t>
            </a:r>
          </a:p>
          <a:p>
            <a:r>
              <a:rPr lang="en-US" dirty="0" smtClean="0"/>
              <a:t>In 1688, James II had a son – an heir to the throne.  His name was James Edward.  </a:t>
            </a:r>
          </a:p>
          <a:p>
            <a:r>
              <a:rPr lang="en-US" dirty="0" smtClean="0"/>
              <a:t>Since James Edwards’ parents were Catholic, he would be raised Catholic.</a:t>
            </a:r>
          </a:p>
          <a:p>
            <a:r>
              <a:rPr lang="en-US" dirty="0" smtClean="0"/>
              <a:t>And now we have a problem…</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88143" y="1690688"/>
            <a:ext cx="3484757" cy="4351338"/>
          </a:xfrm>
        </p:spPr>
      </p:pic>
    </p:spTree>
    <p:extLst>
      <p:ext uri="{BB962C8B-B14F-4D97-AF65-F5344CB8AC3E}">
        <p14:creationId xmlns:p14="http://schemas.microsoft.com/office/powerpoint/2010/main" val="2339847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ctrTitle"/>
          </p:nvPr>
        </p:nvSpPr>
        <p:spPr>
          <a:xfrm>
            <a:off x="1524000" y="30163"/>
            <a:ext cx="9144000" cy="1824037"/>
          </a:xfrm>
        </p:spPr>
        <p:txBody>
          <a:bodyPr/>
          <a:lstStyle/>
          <a:p>
            <a:r>
              <a:rPr lang="en-US" dirty="0" smtClean="0"/>
              <a:t>Objective:</a:t>
            </a:r>
            <a:br>
              <a:rPr lang="en-US" dirty="0" smtClean="0"/>
            </a:br>
            <a:r>
              <a:rPr lang="en-US" b="1" dirty="0" smtClean="0"/>
              <a:t>The Glorious Revolution</a:t>
            </a:r>
            <a:endParaRPr lang="en-US" dirty="0"/>
          </a:p>
        </p:txBody>
      </p:sp>
      <p:sp>
        <p:nvSpPr>
          <p:cNvPr id="3" name="Subtitle 2"/>
          <p:cNvSpPr>
            <a:spLocks noGrp="1"/>
          </p:cNvSpPr>
          <p:nvPr>
            <p:ph type="subTitle" idx="1"/>
          </p:nvPr>
        </p:nvSpPr>
        <p:spPr>
          <a:xfrm>
            <a:off x="1041400" y="2463800"/>
            <a:ext cx="10464800" cy="3886200"/>
          </a:xfrm>
        </p:spPr>
        <p:txBody>
          <a:bodyPr>
            <a:noAutofit/>
          </a:bodyPr>
          <a:lstStyle/>
          <a:p>
            <a:r>
              <a:rPr lang="en-US" sz="4000" b="1" dirty="0" smtClean="0">
                <a:solidFill>
                  <a:schemeClr val="tx1"/>
                </a:solidFill>
              </a:rPr>
              <a:t>SOL WHII.6c</a:t>
            </a:r>
          </a:p>
          <a:p>
            <a:r>
              <a:rPr lang="en-US" sz="4000" dirty="0" smtClean="0">
                <a:solidFill>
                  <a:schemeClr val="tx1"/>
                </a:solidFill>
              </a:rPr>
              <a:t>TSWDK of scientific, political, economic, and religious changes during the 16</a:t>
            </a:r>
            <a:r>
              <a:rPr lang="en-US" sz="4000" baseline="30000" dirty="0" smtClean="0">
                <a:solidFill>
                  <a:schemeClr val="tx1"/>
                </a:solidFill>
              </a:rPr>
              <a:t>th</a:t>
            </a:r>
            <a:r>
              <a:rPr lang="en-US" sz="4000" dirty="0" smtClean="0">
                <a:solidFill>
                  <a:schemeClr val="tx1"/>
                </a:solidFill>
              </a:rPr>
              <a:t>, 17</a:t>
            </a:r>
            <a:r>
              <a:rPr lang="en-US" sz="4000" baseline="30000" dirty="0" smtClean="0">
                <a:solidFill>
                  <a:schemeClr val="tx1"/>
                </a:solidFill>
              </a:rPr>
              <a:t>th</a:t>
            </a:r>
            <a:r>
              <a:rPr lang="en-US" sz="4000" dirty="0" smtClean="0">
                <a:solidFill>
                  <a:schemeClr val="tx1"/>
                </a:solidFill>
              </a:rPr>
              <a:t>, and 18</a:t>
            </a:r>
            <a:r>
              <a:rPr lang="en-US" sz="4000" baseline="30000" dirty="0" smtClean="0">
                <a:solidFill>
                  <a:schemeClr val="tx1"/>
                </a:solidFill>
              </a:rPr>
              <a:t>th</a:t>
            </a:r>
            <a:r>
              <a:rPr lang="en-US" sz="4000" dirty="0" smtClean="0">
                <a:solidFill>
                  <a:schemeClr val="tx1"/>
                </a:solidFill>
              </a:rPr>
              <a:t> centuries by assessing the impacts of the English Civil War and the Glorious Revolution on democracy.</a:t>
            </a:r>
          </a:p>
          <a:p>
            <a:endParaRPr lang="en-US" sz="4000" dirty="0"/>
          </a:p>
        </p:txBody>
      </p:sp>
    </p:spTree>
    <p:extLst>
      <p:ext uri="{BB962C8B-B14F-4D97-AF65-F5344CB8AC3E}">
        <p14:creationId xmlns:p14="http://schemas.microsoft.com/office/powerpoint/2010/main" val="178966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1688 Revolution</a:t>
            </a:r>
            <a:endParaRPr lang="en-US" b="1" dirty="0"/>
          </a:p>
        </p:txBody>
      </p:sp>
      <p:sp>
        <p:nvSpPr>
          <p:cNvPr id="3" name="Content Placeholder 2"/>
          <p:cNvSpPr>
            <a:spLocks noGrp="1"/>
          </p:cNvSpPr>
          <p:nvPr>
            <p:ph idx="1"/>
          </p:nvPr>
        </p:nvSpPr>
        <p:spPr>
          <a:xfrm>
            <a:off x="1" y="1825624"/>
            <a:ext cx="12191999" cy="4990003"/>
          </a:xfrm>
        </p:spPr>
        <p:txBody>
          <a:bodyPr/>
          <a:lstStyle/>
          <a:p>
            <a:pPr marL="0" indent="0">
              <a:buNone/>
            </a:pPr>
            <a:r>
              <a:rPr lang="en-US" dirty="0" smtClean="0"/>
              <a:t>Political Parties</a:t>
            </a:r>
            <a:endParaRPr lang="en-US" dirty="0" smtClean="0"/>
          </a:p>
          <a:p>
            <a:r>
              <a:rPr lang="en-US" dirty="0" smtClean="0"/>
              <a:t>Defined:  A group wanting to control government via organized electoral process.</a:t>
            </a:r>
          </a:p>
          <a:p>
            <a:r>
              <a:rPr lang="en-US" dirty="0" smtClean="0"/>
              <a:t>Purpose:  To win the support of the people to gain power in government.</a:t>
            </a:r>
          </a:p>
          <a:p>
            <a:r>
              <a:rPr lang="en-US" dirty="0" smtClean="0"/>
              <a:t>Impact:  Power of government comes from the people.</a:t>
            </a:r>
          </a:p>
          <a:p>
            <a:r>
              <a:rPr lang="en-US" dirty="0" smtClean="0"/>
              <a:t>Faction = a group within a larger group, usually in conflict with the group.  This usually manifests when ideological purists are unhappy with the moderation of the larger group (which is necessary to accomplish anything).</a:t>
            </a:r>
            <a:endParaRPr lang="en-US" dirty="0"/>
          </a:p>
        </p:txBody>
      </p:sp>
    </p:spTree>
    <p:extLst>
      <p:ext uri="{BB962C8B-B14F-4D97-AF65-F5344CB8AC3E}">
        <p14:creationId xmlns:p14="http://schemas.microsoft.com/office/powerpoint/2010/main" val="3665442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1688 Revolution</a:t>
            </a:r>
            <a:endParaRPr lang="en-US" b="1" dirty="0"/>
          </a:p>
        </p:txBody>
      </p:sp>
      <p:sp>
        <p:nvSpPr>
          <p:cNvPr id="3" name="Content Placeholder 2"/>
          <p:cNvSpPr>
            <a:spLocks noGrp="1"/>
          </p:cNvSpPr>
          <p:nvPr>
            <p:ph sz="half" idx="1"/>
          </p:nvPr>
        </p:nvSpPr>
        <p:spPr>
          <a:xfrm>
            <a:off x="1" y="1825624"/>
            <a:ext cx="6019799" cy="4990003"/>
          </a:xfrm>
        </p:spPr>
        <p:txBody>
          <a:bodyPr>
            <a:normAutofit/>
          </a:bodyPr>
          <a:lstStyle/>
          <a:p>
            <a:pPr marL="0" indent="0">
              <a:buNone/>
            </a:pPr>
            <a:r>
              <a:rPr lang="en-US" sz="2400" dirty="0" smtClean="0"/>
              <a:t>Whigs vs. Tories</a:t>
            </a:r>
          </a:p>
          <a:p>
            <a:r>
              <a:rPr lang="en-US" sz="2400" dirty="0" smtClean="0"/>
              <a:t>Whigs</a:t>
            </a:r>
          </a:p>
          <a:p>
            <a:pPr lvl="1"/>
            <a:r>
              <a:rPr lang="en-US" dirty="0" smtClean="0"/>
              <a:t>Pro-Parliament.  Even at the expense of a weaker monarch.</a:t>
            </a:r>
          </a:p>
          <a:p>
            <a:pPr lvl="1"/>
            <a:r>
              <a:rPr lang="en-US" dirty="0" smtClean="0"/>
              <a:t>They believed that the consent of the people was the source of political power and authority.</a:t>
            </a:r>
          </a:p>
          <a:p>
            <a:pPr lvl="1"/>
            <a:r>
              <a:rPr lang="en-US" dirty="0" smtClean="0"/>
              <a:t>Monarchs were in power only as a result of a “contract” with the people.  If the monarch fails them, the people have a right to resist him.</a:t>
            </a:r>
          </a:p>
          <a:p>
            <a:pPr lvl="1"/>
            <a:r>
              <a:rPr lang="en-US" dirty="0" smtClean="0"/>
              <a:t>The people of England are Protestant.  Their king should be Protestant as well.</a:t>
            </a:r>
            <a:endParaRPr lang="en-US" dirty="0"/>
          </a:p>
        </p:txBody>
      </p:sp>
      <p:sp>
        <p:nvSpPr>
          <p:cNvPr id="4" name="Content Placeholder 3"/>
          <p:cNvSpPr>
            <a:spLocks noGrp="1"/>
          </p:cNvSpPr>
          <p:nvPr>
            <p:ph sz="half" idx="2"/>
          </p:nvPr>
        </p:nvSpPr>
        <p:spPr>
          <a:xfrm>
            <a:off x="6172200" y="1825625"/>
            <a:ext cx="6019800" cy="4990002"/>
          </a:xfrm>
        </p:spPr>
        <p:txBody>
          <a:bodyPr>
            <a:normAutofit/>
          </a:bodyPr>
          <a:lstStyle/>
          <a:p>
            <a:pPr marL="0" indent="0">
              <a:buNone/>
            </a:pPr>
            <a:r>
              <a:rPr lang="en-US" sz="2400" dirty="0" smtClean="0"/>
              <a:t>Whigs vs. Tories</a:t>
            </a:r>
            <a:endParaRPr lang="en-US" sz="2400" dirty="0" smtClean="0"/>
          </a:p>
          <a:p>
            <a:r>
              <a:rPr lang="en-US" sz="2400" dirty="0" smtClean="0"/>
              <a:t>Tories</a:t>
            </a:r>
          </a:p>
          <a:p>
            <a:pPr lvl="1"/>
            <a:r>
              <a:rPr lang="en-US" dirty="0" smtClean="0"/>
              <a:t>Pro-Monarch.  Even at the expense of having a Catholic king.</a:t>
            </a:r>
          </a:p>
          <a:p>
            <a:pPr lvl="1"/>
            <a:r>
              <a:rPr lang="en-US" dirty="0" smtClean="0"/>
              <a:t>They believed in Divine Right and hereditary succession.</a:t>
            </a:r>
          </a:p>
          <a:p>
            <a:pPr lvl="1"/>
            <a:r>
              <a:rPr lang="en-US" dirty="0" smtClean="0"/>
              <a:t>James II was the king because he was next in line of hereditary succession, even though he is Catholic.</a:t>
            </a:r>
            <a:endParaRPr lang="en-US" dirty="0"/>
          </a:p>
        </p:txBody>
      </p:sp>
    </p:spTree>
    <p:extLst>
      <p:ext uri="{BB962C8B-B14F-4D97-AF65-F5344CB8AC3E}">
        <p14:creationId xmlns:p14="http://schemas.microsoft.com/office/powerpoint/2010/main" val="1218237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1688 Revolution</a:t>
            </a:r>
            <a:endParaRPr lang="en-US" b="1" dirty="0"/>
          </a:p>
        </p:txBody>
      </p:sp>
      <p:sp>
        <p:nvSpPr>
          <p:cNvPr id="3" name="Content Placeholder 2"/>
          <p:cNvSpPr>
            <a:spLocks noGrp="1"/>
          </p:cNvSpPr>
          <p:nvPr>
            <p:ph sz="half" idx="1"/>
          </p:nvPr>
        </p:nvSpPr>
        <p:spPr>
          <a:xfrm>
            <a:off x="1" y="1825624"/>
            <a:ext cx="6756399" cy="4990003"/>
          </a:xfrm>
        </p:spPr>
        <p:txBody>
          <a:bodyPr>
            <a:normAutofit/>
          </a:bodyPr>
          <a:lstStyle/>
          <a:p>
            <a:pPr marL="0" indent="0">
              <a:buNone/>
            </a:pPr>
            <a:r>
              <a:rPr lang="en-US" sz="2000" dirty="0" smtClean="0"/>
              <a:t>William and Mary</a:t>
            </a:r>
            <a:endParaRPr lang="en-US" sz="2000" dirty="0" smtClean="0"/>
          </a:p>
          <a:p>
            <a:r>
              <a:rPr lang="en-US" sz="2000" dirty="0" smtClean="0"/>
              <a:t>The Problem</a:t>
            </a:r>
          </a:p>
          <a:p>
            <a:pPr lvl="1"/>
            <a:r>
              <a:rPr lang="en-US" sz="2000" dirty="0" smtClean="0"/>
              <a:t>Having another Catholic monarch was problematic for the Whigs.</a:t>
            </a:r>
          </a:p>
          <a:p>
            <a:pPr lvl="1"/>
            <a:r>
              <a:rPr lang="en-US" sz="2000" dirty="0" smtClean="0"/>
              <a:t>Getting rid of the king because of his religion was problematic for the Tories.</a:t>
            </a:r>
          </a:p>
          <a:p>
            <a:r>
              <a:rPr lang="en-US" sz="2000" dirty="0" smtClean="0"/>
              <a:t>There was another option: Mary – eldest daughter of James II, who was raised a Protestant.</a:t>
            </a:r>
          </a:p>
          <a:p>
            <a:r>
              <a:rPr lang="en-US" sz="2000" dirty="0" smtClean="0"/>
              <a:t>In one of their rare moments of working together, both the Whigs and the Tories asked James II to step down.</a:t>
            </a:r>
          </a:p>
          <a:p>
            <a:r>
              <a:rPr lang="en-US" sz="2000" dirty="0" smtClean="0"/>
              <a:t>They sent an ‘invitation” to William of Orange and his wife Mary to rule England.</a:t>
            </a:r>
          </a:p>
          <a:p>
            <a:r>
              <a:rPr lang="en-US" sz="2000" dirty="0" smtClean="0"/>
              <a:t>They reigned 1688-1702.</a:t>
            </a:r>
            <a:endParaRPr lang="en-US" sz="20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56400" y="1825624"/>
            <a:ext cx="5181600" cy="4062569"/>
          </a:xfrm>
        </p:spPr>
      </p:pic>
    </p:spTree>
    <p:extLst>
      <p:ext uri="{BB962C8B-B14F-4D97-AF65-F5344CB8AC3E}">
        <p14:creationId xmlns:p14="http://schemas.microsoft.com/office/powerpoint/2010/main" val="272225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1688 Revolution</a:t>
            </a:r>
            <a:endParaRPr lang="en-US" b="1" dirty="0"/>
          </a:p>
        </p:txBody>
      </p:sp>
      <p:sp>
        <p:nvSpPr>
          <p:cNvPr id="3" name="Content Placeholder 2"/>
          <p:cNvSpPr>
            <a:spLocks noGrp="1"/>
          </p:cNvSpPr>
          <p:nvPr>
            <p:ph idx="1"/>
          </p:nvPr>
        </p:nvSpPr>
        <p:spPr>
          <a:xfrm>
            <a:off x="1" y="1270000"/>
            <a:ext cx="12191999" cy="5545627"/>
          </a:xfrm>
        </p:spPr>
        <p:txBody>
          <a:bodyPr>
            <a:normAutofit lnSpcReduction="10000"/>
          </a:bodyPr>
          <a:lstStyle/>
          <a:p>
            <a:pPr marL="0" indent="0">
              <a:buNone/>
            </a:pPr>
            <a:r>
              <a:rPr lang="en-US" dirty="0" smtClean="0"/>
              <a:t>English Bill of Rights</a:t>
            </a:r>
            <a:endParaRPr lang="en-US" dirty="0" smtClean="0"/>
          </a:p>
          <a:p>
            <a:r>
              <a:rPr lang="en-US" dirty="0" smtClean="0"/>
              <a:t>But their reign came on the condition of an English Bill of Rights.</a:t>
            </a:r>
          </a:p>
          <a:p>
            <a:r>
              <a:rPr lang="en-US" dirty="0" smtClean="0"/>
              <a:t>Signed in 1689, it was another document guaranteeing rights of the people.</a:t>
            </a:r>
          </a:p>
          <a:p>
            <a:r>
              <a:rPr lang="en-US" dirty="0" smtClean="0"/>
              <a:t>The English Bill of Rights</a:t>
            </a:r>
          </a:p>
          <a:p>
            <a:pPr lvl="1"/>
            <a:r>
              <a:rPr lang="en-US" sz="2800" dirty="0" smtClean="0"/>
              <a:t>Reaffirmed due process (MC 1215)</a:t>
            </a:r>
          </a:p>
          <a:p>
            <a:pPr lvl="1"/>
            <a:r>
              <a:rPr lang="en-US" sz="2800" dirty="0" smtClean="0"/>
              <a:t>Reaffirmed the only Parliament can levy taxes (PR 1628)</a:t>
            </a:r>
          </a:p>
          <a:p>
            <a:pPr lvl="1"/>
            <a:r>
              <a:rPr lang="en-US" sz="2800" dirty="0" smtClean="0"/>
              <a:t>Reaffirmed protection against quartering troops (PR 1628)</a:t>
            </a:r>
          </a:p>
          <a:p>
            <a:pPr lvl="1"/>
            <a:r>
              <a:rPr lang="en-US" sz="2800" dirty="0" smtClean="0"/>
              <a:t>Freedom of petition</a:t>
            </a:r>
          </a:p>
          <a:p>
            <a:pPr lvl="1"/>
            <a:r>
              <a:rPr lang="en-US" sz="2800" dirty="0" smtClean="0"/>
              <a:t>Right to bear arms</a:t>
            </a:r>
          </a:p>
          <a:p>
            <a:pPr lvl="1"/>
            <a:r>
              <a:rPr lang="en-US" sz="2800" dirty="0" smtClean="0"/>
              <a:t>No cruel and unusual punishment</a:t>
            </a:r>
          </a:p>
          <a:p>
            <a:r>
              <a:rPr lang="en-US" dirty="0" smtClean="0"/>
              <a:t>Significance:  severely limited the power of the monarch to the point of eventually turning them into just figureheads – monarchs without power.</a:t>
            </a:r>
            <a:endParaRPr lang="en-US" dirty="0"/>
          </a:p>
        </p:txBody>
      </p:sp>
    </p:spTree>
    <p:extLst>
      <p:ext uri="{BB962C8B-B14F-4D97-AF65-F5344CB8AC3E}">
        <p14:creationId xmlns:p14="http://schemas.microsoft.com/office/powerpoint/2010/main" val="3626311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Glorious Revolution</a:t>
            </a:r>
            <a:endParaRPr lang="en-US" b="1" dirty="0"/>
          </a:p>
        </p:txBody>
      </p:sp>
      <p:sp>
        <p:nvSpPr>
          <p:cNvPr id="3" name="Content Placeholder 2"/>
          <p:cNvSpPr>
            <a:spLocks noGrp="1"/>
          </p:cNvSpPr>
          <p:nvPr>
            <p:ph idx="1"/>
          </p:nvPr>
        </p:nvSpPr>
        <p:spPr>
          <a:xfrm>
            <a:off x="1" y="1825624"/>
            <a:ext cx="12191999" cy="4990003"/>
          </a:xfrm>
        </p:spPr>
        <p:txBody>
          <a:bodyPr/>
          <a:lstStyle/>
          <a:p>
            <a:pPr marL="0" indent="0">
              <a:buNone/>
            </a:pPr>
            <a:r>
              <a:rPr lang="en-US" dirty="0" smtClean="0"/>
              <a:t>“Glorious Revolution”</a:t>
            </a:r>
            <a:endParaRPr lang="en-US" dirty="0" smtClean="0"/>
          </a:p>
          <a:p>
            <a:r>
              <a:rPr lang="en-US" dirty="0" smtClean="0"/>
              <a:t>Bloodless transfer of power from James II to William and Mary</a:t>
            </a:r>
          </a:p>
          <a:p>
            <a:r>
              <a:rPr lang="en-US" dirty="0" smtClean="0"/>
              <a:t>Thus ends the struggle between monarch and Parliament.</a:t>
            </a:r>
          </a:p>
          <a:p>
            <a:r>
              <a:rPr lang="en-US" dirty="0" smtClean="0"/>
              <a:t>Who won?  Parliament.</a:t>
            </a:r>
          </a:p>
          <a:p>
            <a:r>
              <a:rPr lang="en-US" dirty="0" smtClean="0"/>
              <a:t>This was a huge increase of parliamentary power and decrease in royal power.</a:t>
            </a:r>
            <a:endParaRPr lang="en-US" dirty="0"/>
          </a:p>
        </p:txBody>
      </p:sp>
    </p:spTree>
    <p:extLst>
      <p:ext uri="{BB962C8B-B14F-4D97-AF65-F5344CB8AC3E}">
        <p14:creationId xmlns:p14="http://schemas.microsoft.com/office/powerpoint/2010/main" val="1436029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1" y="1825624"/>
            <a:ext cx="12191999" cy="4990003"/>
          </a:xfrm>
        </p:spPr>
        <p:txBody>
          <a:bodyPr>
            <a:normAutofit/>
          </a:bodyPr>
          <a:lstStyle/>
          <a:p>
            <a:pPr lvl="0"/>
            <a:r>
              <a:rPr lang="en-US" dirty="0"/>
              <a:t>While the English Civil War further developed the rights of Englishmen, the rule of Oliver Cromwell under the British Commonwealth restricted the lives of Englishmen.</a:t>
            </a:r>
          </a:p>
          <a:p>
            <a:pPr lvl="0"/>
            <a:r>
              <a:rPr lang="en-US" dirty="0"/>
              <a:t>The Restoration of the British monarch with the return of Charles II brought back the glory of the British kingdom.</a:t>
            </a:r>
          </a:p>
          <a:p>
            <a:pPr lvl="0"/>
            <a:r>
              <a:rPr lang="en-US" dirty="0"/>
              <a:t>Political democracy rests on the principle that government derives power from the consent of the governed.</a:t>
            </a:r>
          </a:p>
          <a:p>
            <a:pPr lvl="0"/>
            <a:r>
              <a:rPr lang="en-US" dirty="0"/>
              <a:t>The foundations of English rights include the jury trial, the Magna Carta, and common law.</a:t>
            </a:r>
          </a:p>
          <a:p>
            <a:pPr lvl="0"/>
            <a:r>
              <a:rPr lang="en-US" dirty="0"/>
              <a:t>The English Civil War and the Glorious Revolution prompted further development of the rights of Englishmen</a:t>
            </a:r>
            <a:r>
              <a:rPr lang="en-US" dirty="0" smtClean="0"/>
              <a:t>.</a:t>
            </a:r>
            <a:endParaRPr lang="en-US" dirty="0"/>
          </a:p>
        </p:txBody>
      </p:sp>
    </p:spTree>
    <p:extLst>
      <p:ext uri="{BB962C8B-B14F-4D97-AF65-F5344CB8AC3E}">
        <p14:creationId xmlns:p14="http://schemas.microsoft.com/office/powerpoint/2010/main" val="4024270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5103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idx="1"/>
          </p:nvPr>
        </p:nvSpPr>
        <p:spPr>
          <a:xfrm>
            <a:off x="1" y="1825624"/>
            <a:ext cx="12191999" cy="4990003"/>
          </a:xfrm>
        </p:spPr>
        <p:txBody>
          <a:bodyPr/>
          <a:lstStyle/>
          <a:p>
            <a:endParaRPr lang="en-US" dirty="0"/>
          </a:p>
        </p:txBody>
      </p:sp>
    </p:spTree>
    <p:extLst>
      <p:ext uri="{BB962C8B-B14F-4D97-AF65-F5344CB8AC3E}">
        <p14:creationId xmlns:p14="http://schemas.microsoft.com/office/powerpoint/2010/main" val="367734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sz="half" idx="1"/>
          </p:nvPr>
        </p:nvSpPr>
        <p:spPr>
          <a:xfrm>
            <a:off x="1" y="1825624"/>
            <a:ext cx="6019799" cy="4990003"/>
          </a:xfrm>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3056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Glorious Revolution</a:t>
            </a:r>
            <a:endParaRPr lang="en-US" b="1" dirty="0"/>
          </a:p>
        </p:txBody>
      </p:sp>
      <p:sp>
        <p:nvSpPr>
          <p:cNvPr id="3" name="Content Placeholder 2"/>
          <p:cNvSpPr>
            <a:spLocks noGrp="1"/>
          </p:cNvSpPr>
          <p:nvPr>
            <p:ph idx="1"/>
          </p:nvPr>
        </p:nvSpPr>
        <p:spPr>
          <a:xfrm>
            <a:off x="1" y="1825624"/>
            <a:ext cx="12191999" cy="4990003"/>
          </a:xfrm>
        </p:spPr>
        <p:txBody>
          <a:bodyPr/>
          <a:lstStyle/>
          <a:p>
            <a:r>
              <a:rPr lang="en-US" dirty="0" smtClean="0"/>
              <a:t>The British Commonwealth</a:t>
            </a:r>
          </a:p>
          <a:p>
            <a:r>
              <a:rPr lang="en-US" dirty="0" smtClean="0"/>
              <a:t>The Restoration</a:t>
            </a:r>
          </a:p>
          <a:p>
            <a:r>
              <a:rPr lang="en-US" dirty="0" smtClean="0"/>
              <a:t>James II</a:t>
            </a:r>
          </a:p>
          <a:p>
            <a:r>
              <a:rPr lang="en-US" dirty="0" smtClean="0"/>
              <a:t>1688 Revolution</a:t>
            </a:r>
            <a:endParaRPr lang="en-US" dirty="0"/>
          </a:p>
        </p:txBody>
      </p:sp>
    </p:spTree>
    <p:extLst>
      <p:ext uri="{BB962C8B-B14F-4D97-AF65-F5344CB8AC3E}">
        <p14:creationId xmlns:p14="http://schemas.microsoft.com/office/powerpoint/2010/main" val="99692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873999" cy="4990003"/>
          </a:xfrm>
        </p:spPr>
        <p:txBody>
          <a:bodyPr>
            <a:noAutofit/>
          </a:bodyPr>
          <a:lstStyle/>
          <a:p>
            <a:pPr marL="0" indent="0">
              <a:buNone/>
            </a:pPr>
            <a:r>
              <a:rPr lang="en-US" sz="2300" dirty="0" smtClean="0"/>
              <a:t>Oliver Cromwell</a:t>
            </a:r>
          </a:p>
          <a:p>
            <a:r>
              <a:rPr lang="en-US" sz="2300" dirty="0" smtClean="0"/>
              <a:t>Leader of Parliament before and during the English Civil War.</a:t>
            </a:r>
          </a:p>
          <a:p>
            <a:r>
              <a:rPr lang="en-US" sz="2300" dirty="0" smtClean="0"/>
              <a:t>He led the Roundheads to victory.</a:t>
            </a:r>
          </a:p>
          <a:p>
            <a:r>
              <a:rPr lang="en-US" sz="2300" dirty="0" smtClean="0"/>
              <a:t>He also pushed to convict Charles I of treason.</a:t>
            </a:r>
          </a:p>
          <a:p>
            <a:r>
              <a:rPr lang="en-US" sz="2300" dirty="0" smtClean="0"/>
              <a:t>After the execution of Charles I, Parliament replaced the monarchy with the British Commonwealth.  </a:t>
            </a:r>
          </a:p>
          <a:p>
            <a:r>
              <a:rPr lang="en-US" sz="2300" dirty="0" smtClean="0"/>
              <a:t>Cromwell was appointed Lord Protector of the Commonwealth.</a:t>
            </a:r>
          </a:p>
          <a:p>
            <a:r>
              <a:rPr lang="en-US" sz="2300" dirty="0" smtClean="0"/>
              <a:t>Unfortunately, like so many monarchs before him, he quarreled with Parliament.  He finally dissolved Parliament in 1653 (4 years in).</a:t>
            </a:r>
          </a:p>
          <a:p>
            <a:r>
              <a:rPr lang="en-US" sz="2300" dirty="0" smtClean="0"/>
              <a:t>Cromwell ruled alone until his death in 1658.</a:t>
            </a:r>
            <a:endParaRPr lang="en-US" sz="2300" dirty="0"/>
          </a:p>
        </p:txBody>
      </p:sp>
      <p:pic>
        <p:nvPicPr>
          <p:cNvPr id="6" name="Picture 2" descr="C:\Users\hahecht\Desktop\220px-Oliver_Cromwell_by_Samuel_Coop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74000" y="1825624"/>
            <a:ext cx="4038600" cy="490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6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p:txBody>
      </p:sp>
      <p:sp>
        <p:nvSpPr>
          <p:cNvPr id="4" name="Content Placeholder 3"/>
          <p:cNvSpPr>
            <a:spLocks noGrp="1"/>
          </p:cNvSpPr>
          <p:nvPr>
            <p:ph sz="half" idx="2"/>
          </p:nvPr>
        </p:nvSpPr>
        <p:spPr>
          <a:xfrm>
            <a:off x="7874000" y="1825624"/>
            <a:ext cx="4140200" cy="4397375"/>
          </a:xfrm>
        </p:spPr>
        <p:txBody>
          <a:bodyPr/>
          <a:lstStyle/>
          <a:p>
            <a:endParaRPr lang="en-US" dirty="0"/>
          </a:p>
        </p:txBody>
      </p:sp>
    </p:spTree>
    <p:extLst>
      <p:ext uri="{BB962C8B-B14F-4D97-AF65-F5344CB8AC3E}">
        <p14:creationId xmlns:p14="http://schemas.microsoft.com/office/powerpoint/2010/main" val="62286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a:p>
            <a:r>
              <a:rPr lang="en-US" dirty="0" smtClean="0"/>
              <a:t>Cromwell was a Puritan and very religious.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4000" y="2811234"/>
            <a:ext cx="4140200" cy="2426157"/>
          </a:xfrm>
        </p:spPr>
      </p:pic>
    </p:spTree>
    <p:extLst>
      <p:ext uri="{BB962C8B-B14F-4D97-AF65-F5344CB8AC3E}">
        <p14:creationId xmlns:p14="http://schemas.microsoft.com/office/powerpoint/2010/main" val="256341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a:p>
            <a:r>
              <a:rPr lang="en-US" dirty="0" smtClean="0"/>
              <a:t>Cromwell was a Puritan and very religious.  </a:t>
            </a:r>
          </a:p>
          <a:p>
            <a:r>
              <a:rPr lang="en-US" dirty="0" smtClean="0"/>
              <a:t>He believed in living life according to the Bible and that everyone should follow his example.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4000" y="2579006"/>
            <a:ext cx="4140200" cy="2890612"/>
          </a:xfrm>
        </p:spPr>
      </p:pic>
    </p:spTree>
    <p:extLst>
      <p:ext uri="{BB962C8B-B14F-4D97-AF65-F5344CB8AC3E}">
        <p14:creationId xmlns:p14="http://schemas.microsoft.com/office/powerpoint/2010/main" val="150995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a:p>
            <a:r>
              <a:rPr lang="en-US" dirty="0" smtClean="0"/>
              <a:t>Cromwell was a Puritan and very religious.  </a:t>
            </a:r>
          </a:p>
          <a:p>
            <a:r>
              <a:rPr lang="en-US" dirty="0" smtClean="0"/>
              <a:t>He believed in living life according to the Bible and that everyone should follow his example.</a:t>
            </a:r>
          </a:p>
          <a:p>
            <a:pPr lvl="1"/>
            <a:r>
              <a:rPr lang="en-US" sz="2800" dirty="0" smtClean="0"/>
              <a:t>Pointless enjoyment was frowned upon.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64317" y="1825624"/>
            <a:ext cx="3106650" cy="4473576"/>
          </a:xfrm>
        </p:spPr>
      </p:pic>
    </p:spTree>
    <p:extLst>
      <p:ext uri="{BB962C8B-B14F-4D97-AF65-F5344CB8AC3E}">
        <p14:creationId xmlns:p14="http://schemas.microsoft.com/office/powerpoint/2010/main" val="45270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453"/>
            <a:ext cx="12192000" cy="6829081"/>
          </a:xfrm>
          <a:prstGeom prst="rect">
            <a:avLst/>
          </a:prstGeom>
        </p:spPr>
      </p:pic>
      <p:sp>
        <p:nvSpPr>
          <p:cNvPr id="2" name="Title 1"/>
          <p:cNvSpPr>
            <a:spLocks noGrp="1"/>
          </p:cNvSpPr>
          <p:nvPr>
            <p:ph type="title"/>
          </p:nvPr>
        </p:nvSpPr>
        <p:spPr/>
        <p:txBody>
          <a:bodyPr/>
          <a:lstStyle/>
          <a:p>
            <a:pPr algn="ctr"/>
            <a:r>
              <a:rPr lang="en-US" b="1" dirty="0" smtClean="0"/>
              <a:t>The British Commonwealth</a:t>
            </a:r>
            <a:endParaRPr lang="en-US" b="1" dirty="0"/>
          </a:p>
        </p:txBody>
      </p:sp>
      <p:sp>
        <p:nvSpPr>
          <p:cNvPr id="3" name="Content Placeholder 2"/>
          <p:cNvSpPr>
            <a:spLocks noGrp="1"/>
          </p:cNvSpPr>
          <p:nvPr>
            <p:ph sz="half" idx="1"/>
          </p:nvPr>
        </p:nvSpPr>
        <p:spPr>
          <a:xfrm>
            <a:off x="1" y="1825624"/>
            <a:ext cx="7696198" cy="4990003"/>
          </a:xfrm>
        </p:spPr>
        <p:txBody>
          <a:bodyPr>
            <a:normAutofit/>
          </a:bodyPr>
          <a:lstStyle/>
          <a:p>
            <a:pPr marL="0" indent="0">
              <a:buNone/>
            </a:pPr>
            <a:r>
              <a:rPr lang="en-US" dirty="0" smtClean="0"/>
              <a:t>Life in the Commonwealth</a:t>
            </a:r>
          </a:p>
          <a:p>
            <a:r>
              <a:rPr lang="en-US" dirty="0" smtClean="0"/>
              <a:t>1653-1660</a:t>
            </a:r>
          </a:p>
          <a:p>
            <a:r>
              <a:rPr lang="en-US" dirty="0" smtClean="0"/>
              <a:t>Cromwell was a Puritan and very religious.  </a:t>
            </a:r>
          </a:p>
          <a:p>
            <a:r>
              <a:rPr lang="en-US" dirty="0" smtClean="0"/>
              <a:t>He believed in living life according to the Bible and that everyone should follow his example.</a:t>
            </a:r>
          </a:p>
          <a:p>
            <a:pPr lvl="1"/>
            <a:r>
              <a:rPr lang="en-US" sz="2800" dirty="0" smtClean="0"/>
              <a:t>Pointless enjoyment was frowned upon.</a:t>
            </a:r>
          </a:p>
          <a:p>
            <a:pPr lvl="1"/>
            <a:r>
              <a:rPr lang="en-US" sz="2800" dirty="0" smtClean="0"/>
              <a:t>Sunday became an absolute day of rest.</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4000" y="2641820"/>
            <a:ext cx="4140200" cy="2764984"/>
          </a:xfrm>
        </p:spPr>
      </p:pic>
    </p:spTree>
    <p:extLst>
      <p:ext uri="{BB962C8B-B14F-4D97-AF65-F5344CB8AC3E}">
        <p14:creationId xmlns:p14="http://schemas.microsoft.com/office/powerpoint/2010/main" val="1810510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1613</Words>
  <Application>Microsoft Office PowerPoint</Application>
  <PresentationFormat>Widescreen</PresentationFormat>
  <Paragraphs>165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Do Now:</vt:lpstr>
      <vt:lpstr>Objective: The Glorious Revolution</vt:lpstr>
      <vt:lpstr>The Glorious Revolution</vt:lpstr>
      <vt:lpstr>The British Commonwealth</vt:lpstr>
      <vt:lpstr>The British Commonwealth</vt:lpstr>
      <vt:lpstr>The British Commonwealth</vt:lpstr>
      <vt:lpstr>The British Commonwealth</vt:lpstr>
      <vt:lpstr>The British Commonwealth</vt:lpstr>
      <vt:lpstr>The British Commonwealth</vt:lpstr>
      <vt:lpstr>The British Commonwealth</vt:lpstr>
      <vt:lpstr>The British Commonwealth</vt:lpstr>
      <vt:lpstr>The British Commonwealth</vt:lpstr>
      <vt:lpstr>The Restoration</vt:lpstr>
      <vt:lpstr>The Restoration </vt:lpstr>
      <vt:lpstr>The Restoration </vt:lpstr>
      <vt:lpstr>The Restoration </vt:lpstr>
      <vt:lpstr>The Restoration</vt:lpstr>
      <vt:lpstr>James II</vt:lpstr>
      <vt:lpstr>James II</vt:lpstr>
      <vt:lpstr>1688 Revolution</vt:lpstr>
      <vt:lpstr>1688 Revolution</vt:lpstr>
      <vt:lpstr>1688 Revolution</vt:lpstr>
      <vt:lpstr>1688 Revolution</vt:lpstr>
      <vt:lpstr>Glorious Revolution</vt:lpstr>
      <vt:lpstr>Conclusion</vt:lpstr>
      <vt:lpstr>PowerPoint Presentation</vt:lpstr>
      <vt:lpstr>PowerPoint Presentation</vt:lpstr>
      <vt:lpstr>PowerPoint Presentation</vt:lpstr>
    </vt:vector>
  </TitlesOfParts>
  <Company>Henrico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Hana A. Hecht (hahecht)</dc:creator>
  <cp:lastModifiedBy>Hana A. Hecht (hahecht)</cp:lastModifiedBy>
  <cp:revision>14</cp:revision>
  <dcterms:created xsi:type="dcterms:W3CDTF">2015-12-04T19:41:52Z</dcterms:created>
  <dcterms:modified xsi:type="dcterms:W3CDTF">2015-12-07T16:07:26Z</dcterms:modified>
</cp:coreProperties>
</file>