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4" r:id="rId6"/>
    <p:sldId id="277" r:id="rId7"/>
    <p:sldId id="278" r:id="rId8"/>
    <p:sldId id="279" r:id="rId9"/>
    <p:sldId id="280" r:id="rId10"/>
    <p:sldId id="265" r:id="rId11"/>
    <p:sldId id="281" r:id="rId12"/>
    <p:sldId id="282" r:id="rId13"/>
    <p:sldId id="284" r:id="rId14"/>
    <p:sldId id="290" r:id="rId15"/>
    <p:sldId id="291" r:id="rId16"/>
    <p:sldId id="273" r:id="rId17"/>
    <p:sldId id="274" r:id="rId18"/>
    <p:sldId id="275" r:id="rId19"/>
    <p:sldId id="283" r:id="rId20"/>
    <p:sldId id="285" r:id="rId21"/>
    <p:sldId id="286" r:id="rId22"/>
    <p:sldId id="288" r:id="rId23"/>
    <p:sldId id="289" r:id="rId24"/>
    <p:sldId id="276" r:id="rId25"/>
    <p:sldId id="259" r:id="rId26"/>
    <p:sldId id="257" r:id="rId27"/>
    <p:sldId id="25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p:cViewPr varScale="1">
        <p:scale>
          <a:sx n="57" d="100"/>
          <a:sy n="57" d="100"/>
        </p:scale>
        <p:origin x="30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68E6C7-D92C-48C3-9DE7-EAAF40CEAC7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375285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8E6C7-D92C-48C3-9DE7-EAAF40CEAC7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334388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8E6C7-D92C-48C3-9DE7-EAAF40CEAC7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123718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68E6C7-D92C-48C3-9DE7-EAAF40CEAC7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415222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8E6C7-D92C-48C3-9DE7-EAAF40CEAC79}"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80414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68E6C7-D92C-48C3-9DE7-EAAF40CEAC79}"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30592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68E6C7-D92C-48C3-9DE7-EAAF40CEAC79}"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307465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68E6C7-D92C-48C3-9DE7-EAAF40CEAC79}"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245912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8E6C7-D92C-48C3-9DE7-EAAF40CEAC79}"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425194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8E6C7-D92C-48C3-9DE7-EAAF40CEAC79}"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322118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8E6C7-D92C-48C3-9DE7-EAAF40CEAC79}"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21CBD-F24A-4359-9C55-10364DCC0C9D}" type="slidenum">
              <a:rPr lang="en-US" smtClean="0"/>
              <a:t>‹#›</a:t>
            </a:fld>
            <a:endParaRPr lang="en-US"/>
          </a:p>
        </p:txBody>
      </p:sp>
    </p:spTree>
    <p:extLst>
      <p:ext uri="{BB962C8B-B14F-4D97-AF65-F5344CB8AC3E}">
        <p14:creationId xmlns:p14="http://schemas.microsoft.com/office/powerpoint/2010/main" val="2399090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8E6C7-D92C-48C3-9DE7-EAAF40CEAC79}"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21CBD-F24A-4359-9C55-10364DCC0C9D}" type="slidenum">
              <a:rPr lang="en-US" smtClean="0"/>
              <a:t>‹#›</a:t>
            </a:fld>
            <a:endParaRPr lang="en-US"/>
          </a:p>
        </p:txBody>
      </p:sp>
    </p:spTree>
    <p:extLst>
      <p:ext uri="{BB962C8B-B14F-4D97-AF65-F5344CB8AC3E}">
        <p14:creationId xmlns:p14="http://schemas.microsoft.com/office/powerpoint/2010/main" val="238354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FrenchRevolutionWifeSwap.mp4" TargetMode="External"/><Relationship Id="rId2" Type="http://schemas.openxmlformats.org/officeDocument/2006/relationships/image" Target="../media/image1.wmf"/><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otnADq4Y0-A" TargetMode="External"/><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799" y="381000"/>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1143000" y="1524000"/>
            <a:ext cx="6553200" cy="3276600"/>
          </a:xfrm>
        </p:spPr>
        <p:txBody>
          <a:bodyPr>
            <a:normAutofit/>
          </a:bodyPr>
          <a:lstStyle/>
          <a:p>
            <a:r>
              <a:rPr lang="en-US" dirty="0" smtClean="0">
                <a:solidFill>
                  <a:schemeClr val="tx1"/>
                </a:solidFill>
              </a:rPr>
              <a:t>Grab today’s Agenda (</a:t>
            </a:r>
            <a:r>
              <a:rPr lang="en-US" dirty="0" smtClean="0">
                <a:solidFill>
                  <a:schemeClr val="tx1"/>
                </a:solidFill>
              </a:rPr>
              <a:t>5:6)</a:t>
            </a:r>
            <a:endParaRPr lang="en-US" dirty="0" smtClean="0">
              <a:solidFill>
                <a:schemeClr val="tx1"/>
              </a:solidFill>
            </a:endParaRPr>
          </a:p>
          <a:p>
            <a:endParaRPr lang="en-US" dirty="0" smtClean="0">
              <a:solidFill>
                <a:schemeClr val="tx1"/>
              </a:solidFill>
            </a:endParaRPr>
          </a:p>
          <a:p>
            <a:r>
              <a:rPr lang="en-US" dirty="0" smtClean="0">
                <a:solidFill>
                  <a:schemeClr val="tx1"/>
                </a:solidFill>
              </a:rPr>
              <a:t>Based on your homework, was the French Revolution really a revolution?  Be prepared to defend your position (write your answer on your Agenda).</a:t>
            </a:r>
            <a:endParaRPr lang="en-US" dirty="0">
              <a:solidFill>
                <a:schemeClr val="tx1"/>
              </a:solidFill>
            </a:endParaRPr>
          </a:p>
        </p:txBody>
      </p:sp>
    </p:spTree>
    <p:extLst>
      <p:ext uri="{BB962C8B-B14F-4D97-AF65-F5344CB8AC3E}">
        <p14:creationId xmlns:p14="http://schemas.microsoft.com/office/powerpoint/2010/main" val="2129562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600200"/>
            <a:ext cx="9041061" cy="5181600"/>
          </a:xfrm>
        </p:spPr>
        <p:txBody>
          <a:bodyPr>
            <a:normAutofit/>
          </a:bodyPr>
          <a:lstStyle/>
          <a:p>
            <a:pPr marL="0" indent="0">
              <a:buNone/>
            </a:pPr>
            <a:r>
              <a:rPr lang="en-US" sz="2800" dirty="0" smtClean="0"/>
              <a:t>U.S. Constitution</a:t>
            </a:r>
          </a:p>
          <a:p>
            <a:r>
              <a:rPr lang="en-US" sz="2800" dirty="0" smtClean="0"/>
              <a:t>The U.S. Constitution and Bill of Rights incorporated  Enlightenment ideas.</a:t>
            </a:r>
          </a:p>
          <a:p>
            <a:r>
              <a:rPr lang="en-US" sz="2800" dirty="0" smtClean="0"/>
              <a:t>The influences of the Enlightenment on the U.S. Constitution…</a:t>
            </a:r>
          </a:p>
          <a:p>
            <a:pPr lvl="1"/>
            <a:r>
              <a:rPr lang="en-US" dirty="0" smtClean="0"/>
              <a:t>The best form of government includes a separation of powers; legislative, executive, judicial (?)</a:t>
            </a:r>
          </a:p>
        </p:txBody>
      </p:sp>
    </p:spTree>
    <p:extLst>
      <p:ext uri="{BB962C8B-B14F-4D97-AF65-F5344CB8AC3E}">
        <p14:creationId xmlns:p14="http://schemas.microsoft.com/office/powerpoint/2010/main" val="408890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600200"/>
            <a:ext cx="9041061" cy="5181600"/>
          </a:xfrm>
        </p:spPr>
        <p:txBody>
          <a:bodyPr>
            <a:normAutofit/>
          </a:bodyPr>
          <a:lstStyle/>
          <a:p>
            <a:pPr marL="0" indent="0">
              <a:buNone/>
            </a:pPr>
            <a:r>
              <a:rPr lang="en-US" sz="2800" dirty="0" smtClean="0"/>
              <a:t>U.S. Constitution</a:t>
            </a:r>
          </a:p>
          <a:p>
            <a:r>
              <a:rPr lang="en-US" sz="2800" dirty="0" smtClean="0"/>
              <a:t>The U.S. Constitution and Bill of Rights incorporated  Enlightenment ideas.</a:t>
            </a:r>
          </a:p>
          <a:p>
            <a:r>
              <a:rPr lang="en-US" sz="2800" dirty="0"/>
              <a:t>The influences of the Enlightenment on the U.S. Constitution…</a:t>
            </a:r>
          </a:p>
          <a:p>
            <a:pPr lvl="1"/>
            <a:r>
              <a:rPr lang="en-US" dirty="0" smtClean="0"/>
              <a:t>The best form of government includes a separation of powers; legislative, executive, judicial (Montesquieu)</a:t>
            </a:r>
          </a:p>
          <a:p>
            <a:pPr lvl="1"/>
            <a:r>
              <a:rPr lang="en-US" dirty="0" smtClean="0"/>
              <a:t>Religious toleration should triumph over religious fanaticism; there should be a separation of church and state (?)</a:t>
            </a:r>
          </a:p>
        </p:txBody>
      </p:sp>
    </p:spTree>
    <p:extLst>
      <p:ext uri="{BB962C8B-B14F-4D97-AF65-F5344CB8AC3E}">
        <p14:creationId xmlns:p14="http://schemas.microsoft.com/office/powerpoint/2010/main" val="275946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600200"/>
            <a:ext cx="9041061" cy="5181600"/>
          </a:xfrm>
        </p:spPr>
        <p:txBody>
          <a:bodyPr>
            <a:normAutofit/>
          </a:bodyPr>
          <a:lstStyle/>
          <a:p>
            <a:pPr marL="0" indent="0">
              <a:buNone/>
            </a:pPr>
            <a:r>
              <a:rPr lang="en-US" sz="2800" dirty="0" smtClean="0"/>
              <a:t>U.S. Constitution</a:t>
            </a:r>
          </a:p>
          <a:p>
            <a:r>
              <a:rPr lang="en-US" sz="2800" dirty="0" smtClean="0"/>
              <a:t>The U.S. Constitution and Bill of Rights incorporated  Enlightenment ideas.</a:t>
            </a:r>
          </a:p>
          <a:p>
            <a:r>
              <a:rPr lang="en-US" sz="2800" dirty="0"/>
              <a:t>The influences of the Enlightenment on the U.S. Constitution…</a:t>
            </a:r>
          </a:p>
          <a:p>
            <a:pPr lvl="1"/>
            <a:r>
              <a:rPr lang="en-US" dirty="0" smtClean="0"/>
              <a:t>The best form of government includes a separation of powers; legislative, executive, judicial (Montesquieu)</a:t>
            </a:r>
          </a:p>
          <a:p>
            <a:pPr lvl="1"/>
            <a:r>
              <a:rPr lang="en-US" dirty="0" smtClean="0"/>
              <a:t>Religious toleration should triumph over religious fanaticism; there should be a separation of church and state (Voltaire)</a:t>
            </a:r>
          </a:p>
        </p:txBody>
      </p:sp>
    </p:spTree>
    <p:extLst>
      <p:ext uri="{BB962C8B-B14F-4D97-AF65-F5344CB8AC3E}">
        <p14:creationId xmlns:p14="http://schemas.microsoft.com/office/powerpoint/2010/main" val="275946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Situation in France</a:t>
            </a:r>
            <a:endParaRPr lang="en-US" dirty="0"/>
          </a:p>
        </p:txBody>
      </p:sp>
      <p:sp>
        <p:nvSpPr>
          <p:cNvPr id="3" name="Content Placeholder 2"/>
          <p:cNvSpPr>
            <a:spLocks noGrp="1"/>
          </p:cNvSpPr>
          <p:nvPr>
            <p:ph sz="half" idx="1"/>
          </p:nvPr>
        </p:nvSpPr>
        <p:spPr/>
        <p:txBody>
          <a:bodyPr>
            <a:noAutofit/>
          </a:bodyPr>
          <a:lstStyle/>
          <a:p>
            <a:pPr marL="0" indent="0">
              <a:buNone/>
            </a:pPr>
            <a:r>
              <a:rPr lang="en-US" sz="2200" dirty="0" smtClean="0"/>
              <a:t>Society</a:t>
            </a:r>
          </a:p>
          <a:p>
            <a:r>
              <a:rPr lang="en-US" sz="2200" dirty="0" smtClean="0"/>
              <a:t>Third Estate – the poor; about 90% of the population; heavily taxed</a:t>
            </a:r>
            <a:endParaRPr lang="en-US" sz="2200" dirty="0"/>
          </a:p>
        </p:txBody>
      </p:sp>
      <p:pic>
        <p:nvPicPr>
          <p:cNvPr id="7" name="Picture 2" descr="\\w-sch-staff-12\UserDesktops\hahecht\Desktop\LeNainPaysans.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317978"/>
            <a:ext cx="4038600" cy="3090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96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Situation in France</a:t>
            </a:r>
            <a:endParaRPr lang="en-US" dirty="0"/>
          </a:p>
        </p:txBody>
      </p:sp>
      <p:sp>
        <p:nvSpPr>
          <p:cNvPr id="3" name="Content Placeholder 2"/>
          <p:cNvSpPr>
            <a:spLocks noGrp="1"/>
          </p:cNvSpPr>
          <p:nvPr>
            <p:ph sz="half" idx="1"/>
          </p:nvPr>
        </p:nvSpPr>
        <p:spPr/>
        <p:txBody>
          <a:bodyPr>
            <a:noAutofit/>
          </a:bodyPr>
          <a:lstStyle/>
          <a:p>
            <a:pPr marL="0" indent="0">
              <a:buNone/>
            </a:pPr>
            <a:r>
              <a:rPr lang="en-US" sz="2200" dirty="0" smtClean="0"/>
              <a:t>Society</a:t>
            </a:r>
          </a:p>
          <a:p>
            <a:r>
              <a:rPr lang="en-US" sz="2200" dirty="0" smtClean="0"/>
              <a:t>Third Estate – the poor; about 90% of the population; heavily taxed</a:t>
            </a:r>
            <a:endParaRPr lang="en-US" sz="2200" dirty="0"/>
          </a:p>
          <a:p>
            <a:r>
              <a:rPr lang="en-US" sz="2200" dirty="0" smtClean="0"/>
              <a:t>Second Estate – the nobles; about 8 % of the population; taxed somewhat but were able to enjoy the luxuries taxes paid for</a:t>
            </a:r>
          </a:p>
        </p:txBody>
      </p:sp>
      <p:pic>
        <p:nvPicPr>
          <p:cNvPr id="7" name="Picture 2" descr="\\w-sch-staff-12\UserDesktops\hahecht\Desktop\2nd estat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71826" y="1600200"/>
            <a:ext cx="3591347"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263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Situation in France</a:t>
            </a:r>
            <a:endParaRPr lang="en-US" dirty="0"/>
          </a:p>
        </p:txBody>
      </p:sp>
      <p:sp>
        <p:nvSpPr>
          <p:cNvPr id="3" name="Content Placeholder 2"/>
          <p:cNvSpPr>
            <a:spLocks noGrp="1"/>
          </p:cNvSpPr>
          <p:nvPr>
            <p:ph sz="half" idx="1"/>
          </p:nvPr>
        </p:nvSpPr>
        <p:spPr/>
        <p:txBody>
          <a:bodyPr>
            <a:noAutofit/>
          </a:bodyPr>
          <a:lstStyle/>
          <a:p>
            <a:pPr marL="0" indent="0">
              <a:buNone/>
            </a:pPr>
            <a:r>
              <a:rPr lang="en-US" sz="2200" dirty="0" smtClean="0"/>
              <a:t>Society</a:t>
            </a:r>
          </a:p>
          <a:p>
            <a:r>
              <a:rPr lang="en-US" sz="2200" dirty="0" smtClean="0"/>
              <a:t>Third Estate – the poor; about 90% of the population; heavily taxed</a:t>
            </a:r>
            <a:endParaRPr lang="en-US" sz="2200" dirty="0"/>
          </a:p>
          <a:p>
            <a:r>
              <a:rPr lang="en-US" sz="2200" dirty="0" smtClean="0"/>
              <a:t>Second Estate – the nobles; about 8 % of the population; taxed somewhat but were able to enjoy the luxuries taxes paid for</a:t>
            </a:r>
          </a:p>
          <a:p>
            <a:r>
              <a:rPr lang="en-US" sz="2200" dirty="0" smtClean="0"/>
              <a:t>First Estate – the clergy; about 2% of the population; rarely taxed; enjoyed many exemptions from French law</a:t>
            </a:r>
            <a:endParaRPr lang="en-US" sz="2200" dirty="0"/>
          </a:p>
        </p:txBody>
      </p:sp>
      <p:pic>
        <p:nvPicPr>
          <p:cNvPr id="7" name="Picture 2" descr="\\w-sch-staff-12\UserDesktops\hahecht\Desktop\13thcenturyrabbis.jpe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35459" y="2209800"/>
            <a:ext cx="4095964"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263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Situation in France</a:t>
            </a:r>
            <a:endParaRPr lang="en-US" dirty="0"/>
          </a:p>
        </p:txBody>
      </p:sp>
      <p:sp>
        <p:nvSpPr>
          <p:cNvPr id="3" name="Content Placeholder 2"/>
          <p:cNvSpPr>
            <a:spLocks noGrp="1"/>
          </p:cNvSpPr>
          <p:nvPr>
            <p:ph sz="half" idx="1"/>
          </p:nvPr>
        </p:nvSpPr>
        <p:spPr/>
        <p:txBody>
          <a:bodyPr/>
          <a:lstStyle/>
          <a:p>
            <a:pPr marL="0" indent="0">
              <a:buNone/>
            </a:pPr>
            <a:r>
              <a:rPr lang="en-US" dirty="0" smtClean="0"/>
              <a:t>Louis XIV</a:t>
            </a:r>
          </a:p>
          <a:p>
            <a:r>
              <a:rPr lang="en-US" dirty="0" smtClean="0"/>
              <a:t>1643-1715</a:t>
            </a:r>
            <a:endParaRPr lang="en-US" dirty="0"/>
          </a:p>
          <a:p>
            <a:r>
              <a:rPr lang="en-US" dirty="0" smtClean="0"/>
              <a:t>Palace of Versailles</a:t>
            </a:r>
          </a:p>
          <a:p>
            <a:r>
              <a:rPr lang="en-US" dirty="0" smtClean="0"/>
              <a:t>“</a:t>
            </a:r>
            <a:r>
              <a:rPr lang="en-US" dirty="0" err="1" smtClean="0"/>
              <a:t>L’etat</a:t>
            </a:r>
            <a:r>
              <a:rPr lang="en-US" dirty="0" smtClean="0"/>
              <a:t>, </a:t>
            </a:r>
            <a:r>
              <a:rPr lang="en-US" dirty="0" err="1" smtClean="0"/>
              <a:t>c’est</a:t>
            </a:r>
            <a:r>
              <a:rPr lang="en-US" dirty="0" smtClean="0"/>
              <a:t> </a:t>
            </a:r>
            <a:r>
              <a:rPr lang="en-US" dirty="0" err="1" smtClean="0"/>
              <a:t>moi</a:t>
            </a:r>
            <a:r>
              <a:rPr lang="en-US" dirty="0" smtClean="0"/>
              <a:t>!”  (“I am the State!”)</a:t>
            </a:r>
            <a:endParaRPr lang="en-US" dirty="0"/>
          </a:p>
        </p:txBody>
      </p:sp>
      <p:pic>
        <p:nvPicPr>
          <p:cNvPr id="7" name="Picture 2" descr="C:\Users\hahecht\Desktop\Louis_XIV_of_Franc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76906" y="1600200"/>
            <a:ext cx="3457494" cy="4919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39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Situation in France</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Louis XV</a:t>
            </a:r>
          </a:p>
          <a:p>
            <a:r>
              <a:rPr lang="en-US" dirty="0" smtClean="0"/>
              <a:t>1715-1774</a:t>
            </a:r>
            <a:endParaRPr lang="en-US" dirty="0"/>
          </a:p>
          <a:p>
            <a:r>
              <a:rPr lang="en-US" dirty="0" smtClean="0"/>
              <a:t>Seven Years’ War</a:t>
            </a:r>
          </a:p>
          <a:p>
            <a:pPr lvl="1"/>
            <a:r>
              <a:rPr lang="en-US" dirty="0" smtClean="0"/>
              <a:t>Great Britain vs. France</a:t>
            </a:r>
          </a:p>
          <a:p>
            <a:pPr lvl="1"/>
            <a:r>
              <a:rPr lang="en-US" dirty="0" smtClean="0"/>
              <a:t>Fought in Europe and in North America</a:t>
            </a:r>
          </a:p>
          <a:p>
            <a:pPr lvl="1"/>
            <a:r>
              <a:rPr lang="en-US" dirty="0" smtClean="0"/>
              <a:t>France lost</a:t>
            </a:r>
          </a:p>
          <a:p>
            <a:r>
              <a:rPr lang="en-US" dirty="0" smtClean="0"/>
              <a:t>“</a:t>
            </a:r>
            <a:r>
              <a:rPr lang="en-US" dirty="0" err="1" smtClean="0"/>
              <a:t>Apres</a:t>
            </a:r>
            <a:r>
              <a:rPr lang="en-US" dirty="0" smtClean="0"/>
              <a:t> </a:t>
            </a:r>
            <a:r>
              <a:rPr lang="en-US" dirty="0" err="1" smtClean="0"/>
              <a:t>moi</a:t>
            </a:r>
            <a:r>
              <a:rPr lang="en-US" dirty="0" smtClean="0"/>
              <a:t>, de deluge”  (“After me, the deluge [flood]!”)</a:t>
            </a:r>
            <a:endParaRPr lang="en-US" dirty="0"/>
          </a:p>
        </p:txBody>
      </p:sp>
      <p:pic>
        <p:nvPicPr>
          <p:cNvPr id="8" name="Picture 2" descr="C:\Users\hahecht\Desktop\220px-LouisXV-Rigaud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29200" y="1495092"/>
            <a:ext cx="3499320" cy="5058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59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Situation in France </a:t>
            </a:r>
            <a:endParaRPr lang="en-US" dirty="0"/>
          </a:p>
        </p:txBody>
      </p:sp>
      <p:sp>
        <p:nvSpPr>
          <p:cNvPr id="3" name="Content Placeholder 2"/>
          <p:cNvSpPr>
            <a:spLocks noGrp="1"/>
          </p:cNvSpPr>
          <p:nvPr>
            <p:ph sz="half" idx="1"/>
          </p:nvPr>
        </p:nvSpPr>
        <p:spPr>
          <a:xfrm>
            <a:off x="457200" y="1600200"/>
            <a:ext cx="4267200" cy="5181600"/>
          </a:xfrm>
        </p:spPr>
        <p:txBody>
          <a:bodyPr>
            <a:normAutofit fontScale="85000" lnSpcReduction="10000"/>
          </a:bodyPr>
          <a:lstStyle/>
          <a:p>
            <a:pPr marL="0" indent="0">
              <a:buNone/>
            </a:pPr>
            <a:r>
              <a:rPr lang="en-US" dirty="0" smtClean="0"/>
              <a:t>Louis XVI and Marie Antoinette</a:t>
            </a:r>
          </a:p>
          <a:p>
            <a:r>
              <a:rPr lang="en-US" dirty="0" smtClean="0"/>
              <a:t>1773-1793</a:t>
            </a:r>
            <a:endParaRPr lang="en-US" dirty="0"/>
          </a:p>
          <a:p>
            <a:r>
              <a:rPr lang="en-US" dirty="0" smtClean="0"/>
              <a:t>Supported the colonists in the American Revolution, 1775-1783</a:t>
            </a:r>
          </a:p>
          <a:p>
            <a:pPr lvl="1"/>
            <a:r>
              <a:rPr lang="en-US" dirty="0" smtClean="0"/>
              <a:t>Not because they supported the ideals of the American Revolution</a:t>
            </a:r>
          </a:p>
          <a:p>
            <a:pPr lvl="1"/>
            <a:r>
              <a:rPr lang="en-US" dirty="0" smtClean="0"/>
              <a:t>They hated the British and would do anything to limit their power.</a:t>
            </a:r>
          </a:p>
          <a:p>
            <a:pPr lvl="1"/>
            <a:r>
              <a:rPr lang="en-US" dirty="0" smtClean="0"/>
              <a:t>Americans/French won</a:t>
            </a:r>
            <a:endParaRPr lang="en-US" u="sng" dirty="0" smtClean="0"/>
          </a:p>
          <a:p>
            <a:r>
              <a:rPr lang="en-US" dirty="0" smtClean="0"/>
              <a:t>But they were not in touch with the people.</a:t>
            </a:r>
          </a:p>
          <a:p>
            <a:r>
              <a:rPr lang="en-US" dirty="0" smtClean="0">
                <a:hlinkClick r:id="rId3" action="ppaction://hlinkfile"/>
              </a:rPr>
              <a:t>Horrible Histories:  Wife Swap</a:t>
            </a:r>
            <a:endParaRPr lang="en-US" dirty="0"/>
          </a:p>
        </p:txBody>
      </p:sp>
      <p:pic>
        <p:nvPicPr>
          <p:cNvPr id="5122" name="Picture 2" descr="C:\Users\hahecht\Desktop\200px-Antoine-Fran%C3%A7ois_Callet_-_Louis_XVI,_roi_de_France_et_de_Navarre_(1754-1793),_rev%C3%AAtu_du_grand_costume_royal_en_1779_-_Google_Art_Projec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074738"/>
            <a:ext cx="2540000" cy="35814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hahecht\Desktop\vlbmarose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7930" y="3238500"/>
            <a:ext cx="2514600" cy="3409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19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t>
            </a:r>
            <a:r>
              <a:rPr lang="en-US" dirty="0" err="1"/>
              <a:t>Liberte</a:t>
            </a:r>
            <a:r>
              <a:rPr lang="en-US" dirty="0"/>
              <a:t>’, </a:t>
            </a:r>
            <a:r>
              <a:rPr lang="en-US" dirty="0" err="1"/>
              <a:t>Egalite</a:t>
            </a:r>
            <a:r>
              <a:rPr lang="en-US" dirty="0"/>
              <a:t>’, </a:t>
            </a:r>
            <a:r>
              <a:rPr lang="en-US" dirty="0" err="1"/>
              <a:t>Fraternite</a:t>
            </a:r>
            <a:r>
              <a:rPr lang="en-US" dirty="0"/>
              <a:t>’” </a:t>
            </a:r>
          </a:p>
        </p:txBody>
      </p:sp>
      <p:sp>
        <p:nvSpPr>
          <p:cNvPr id="3" name="Content Placeholder 2"/>
          <p:cNvSpPr>
            <a:spLocks noGrp="1"/>
          </p:cNvSpPr>
          <p:nvPr>
            <p:ph sz="half" idx="1"/>
          </p:nvPr>
        </p:nvSpPr>
        <p:spPr>
          <a:xfrm>
            <a:off x="457200" y="1600200"/>
            <a:ext cx="5105400" cy="5181600"/>
          </a:xfrm>
        </p:spPr>
        <p:txBody>
          <a:bodyPr>
            <a:normAutofit fontScale="70000" lnSpcReduction="20000"/>
          </a:bodyPr>
          <a:lstStyle/>
          <a:p>
            <a:pPr marL="0" indent="0">
              <a:buNone/>
            </a:pPr>
            <a:r>
              <a:rPr lang="en-US" dirty="0" smtClean="0"/>
              <a:t>Declaration of the Rights of Man and Citizen (</a:t>
            </a:r>
            <a:r>
              <a:rPr lang="en-US" dirty="0" err="1" smtClean="0"/>
              <a:t>DoRoMaC</a:t>
            </a:r>
            <a:r>
              <a:rPr lang="en-US" dirty="0" smtClean="0"/>
              <a:t>)</a:t>
            </a:r>
          </a:p>
          <a:p>
            <a:r>
              <a:rPr lang="en-US" dirty="0" smtClean="0"/>
              <a:t>To deal with the frustration, all three estates tried to meet – Estates General.  The first two Estates ignored the Third Estate.</a:t>
            </a:r>
          </a:p>
          <a:p>
            <a:r>
              <a:rPr lang="en-US" dirty="0" smtClean="0"/>
              <a:t>So the Third Estate met in a National Assembly and drafted a declaration that expresses Enlightenment ideas about equal rights for all.  </a:t>
            </a:r>
          </a:p>
          <a:p>
            <a:r>
              <a:rPr lang="en-US" dirty="0" smtClean="0"/>
              <a:t>These freedoms included:</a:t>
            </a:r>
          </a:p>
          <a:p>
            <a:pPr lvl="1"/>
            <a:r>
              <a:rPr lang="en-US" dirty="0" smtClean="0"/>
              <a:t>All men are equal</a:t>
            </a:r>
          </a:p>
          <a:p>
            <a:pPr lvl="1"/>
            <a:r>
              <a:rPr lang="en-US" dirty="0" smtClean="0"/>
              <a:t>Rights to liberty, property, security, and resistance to oppression</a:t>
            </a:r>
          </a:p>
          <a:p>
            <a:pPr lvl="1"/>
            <a:r>
              <a:rPr lang="en-US" dirty="0" smtClean="0"/>
              <a:t>The people are sovereign</a:t>
            </a:r>
          </a:p>
          <a:p>
            <a:pPr lvl="1"/>
            <a:r>
              <a:rPr lang="en-US" dirty="0" smtClean="0"/>
              <a:t>Due process</a:t>
            </a:r>
          </a:p>
          <a:p>
            <a:pPr lvl="1"/>
            <a:r>
              <a:rPr lang="en-US" dirty="0" smtClean="0"/>
              <a:t>Free speech</a:t>
            </a:r>
          </a:p>
          <a:p>
            <a:pPr lvl="1"/>
            <a:r>
              <a:rPr lang="en-US" dirty="0" smtClean="0"/>
              <a:t>Freedom of religion</a:t>
            </a:r>
          </a:p>
        </p:txBody>
      </p:sp>
      <p:pic>
        <p:nvPicPr>
          <p:cNvPr id="6" name="Picture 2" descr="C:\Users\hahecht\Desktop\UB1LF00Z[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715000" y="1676400"/>
            <a:ext cx="321945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37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799" y="685800"/>
            <a:ext cx="7772400" cy="1470025"/>
          </a:xfrm>
        </p:spPr>
        <p:txBody>
          <a:bodyPr>
            <a:normAutofit/>
          </a:bodyPr>
          <a:lstStyle/>
          <a:p>
            <a:r>
              <a:rPr lang="en-US" dirty="0" smtClean="0"/>
              <a:t>Objective:</a:t>
            </a:r>
            <a:br>
              <a:rPr lang="en-US" dirty="0" smtClean="0"/>
            </a:br>
            <a:r>
              <a:rPr lang="en-US" b="1" dirty="0" smtClean="0"/>
              <a:t>The French Revolution</a:t>
            </a:r>
            <a:endParaRPr lang="en-US" dirty="0"/>
          </a:p>
        </p:txBody>
      </p:sp>
      <p:sp>
        <p:nvSpPr>
          <p:cNvPr id="3" name="Subtitle 2"/>
          <p:cNvSpPr>
            <a:spLocks noGrp="1"/>
          </p:cNvSpPr>
          <p:nvPr>
            <p:ph type="subTitle" idx="1"/>
          </p:nvPr>
        </p:nvSpPr>
        <p:spPr>
          <a:xfrm>
            <a:off x="228600" y="2057400"/>
            <a:ext cx="8610600" cy="4572000"/>
          </a:xfrm>
        </p:spPr>
        <p:txBody>
          <a:bodyPr>
            <a:normAutofit/>
          </a:bodyPr>
          <a:lstStyle/>
          <a:p>
            <a:r>
              <a:rPr lang="en-US" b="1" dirty="0" smtClean="0">
                <a:solidFill>
                  <a:schemeClr val="tx1"/>
                </a:solidFill>
              </a:rPr>
              <a:t>WHII.6d and e</a:t>
            </a:r>
          </a:p>
          <a:p>
            <a:r>
              <a:rPr lang="en-US" dirty="0" smtClean="0">
                <a:solidFill>
                  <a:schemeClr val="tx1"/>
                </a:solidFill>
              </a:rPr>
              <a:t>TSWDK of scientific, political, economic, and religious changes during the 16</a:t>
            </a:r>
            <a:r>
              <a:rPr lang="en-US" baseline="30000" dirty="0" smtClean="0">
                <a:solidFill>
                  <a:schemeClr val="tx1"/>
                </a:solidFill>
              </a:rPr>
              <a:t>th</a:t>
            </a:r>
            <a:r>
              <a:rPr lang="en-US" dirty="0" smtClean="0">
                <a:solidFill>
                  <a:schemeClr val="tx1"/>
                </a:solidFill>
              </a:rPr>
              <a:t>, 17</a:t>
            </a:r>
            <a:r>
              <a:rPr lang="en-US" baseline="30000" dirty="0" smtClean="0">
                <a:solidFill>
                  <a:schemeClr val="tx1"/>
                </a:solidFill>
              </a:rPr>
              <a:t>th</a:t>
            </a:r>
            <a:r>
              <a:rPr lang="en-US" dirty="0" smtClean="0">
                <a:solidFill>
                  <a:schemeClr val="tx1"/>
                </a:solidFill>
              </a:rPr>
              <a:t>, and 18</a:t>
            </a:r>
            <a:r>
              <a:rPr lang="en-US" baseline="30000" dirty="0" smtClean="0">
                <a:solidFill>
                  <a:schemeClr val="tx1"/>
                </a:solidFill>
              </a:rPr>
              <a:t>th</a:t>
            </a:r>
            <a:r>
              <a:rPr lang="en-US" dirty="0" smtClean="0">
                <a:solidFill>
                  <a:schemeClr val="tx1"/>
                </a:solidFill>
              </a:rPr>
              <a:t> centuries by explaining the political, religious, and social ideas of the Enlightenment and the ways in which they influenced the founders of the United States, and by describing the French Revolution.</a:t>
            </a:r>
            <a:endParaRPr lang="en-US" dirty="0">
              <a:solidFill>
                <a:schemeClr val="tx1"/>
              </a:solidFill>
            </a:endParaRPr>
          </a:p>
        </p:txBody>
      </p:sp>
    </p:spTree>
    <p:extLst>
      <p:ext uri="{BB962C8B-B14F-4D97-AF65-F5344CB8AC3E}">
        <p14:creationId xmlns:p14="http://schemas.microsoft.com/office/powerpoint/2010/main" val="3435672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t>
            </a:r>
            <a:r>
              <a:rPr lang="en-US" dirty="0" err="1"/>
              <a:t>Liberte</a:t>
            </a:r>
            <a:r>
              <a:rPr lang="en-US" dirty="0"/>
              <a:t>’, </a:t>
            </a:r>
            <a:r>
              <a:rPr lang="en-US" dirty="0" err="1"/>
              <a:t>Egalite</a:t>
            </a:r>
            <a:r>
              <a:rPr lang="en-US" dirty="0"/>
              <a:t>’, </a:t>
            </a:r>
            <a:r>
              <a:rPr lang="en-US" dirty="0" err="1"/>
              <a:t>Fraternite</a:t>
            </a:r>
            <a:r>
              <a:rPr lang="en-US" dirty="0"/>
              <a:t>’” </a:t>
            </a:r>
          </a:p>
        </p:txBody>
      </p:sp>
      <p:sp>
        <p:nvSpPr>
          <p:cNvPr id="3" name="Content Placeholder 2"/>
          <p:cNvSpPr>
            <a:spLocks noGrp="1"/>
          </p:cNvSpPr>
          <p:nvPr>
            <p:ph sz="half" idx="1"/>
          </p:nvPr>
        </p:nvSpPr>
        <p:spPr/>
        <p:txBody>
          <a:bodyPr>
            <a:normAutofit fontScale="77500" lnSpcReduction="20000"/>
          </a:bodyPr>
          <a:lstStyle/>
          <a:p>
            <a:pPr marL="0" indent="0">
              <a:buNone/>
            </a:pPr>
            <a:r>
              <a:rPr lang="en-US" dirty="0" smtClean="0"/>
              <a:t>Storming the Bastille!!</a:t>
            </a:r>
          </a:p>
          <a:p>
            <a:r>
              <a:rPr lang="en-US" dirty="0" smtClean="0"/>
              <a:t>The Bastille was a medieval fortress (armory) and prison in Paris.  It represented royal authority in the center of Paris.</a:t>
            </a:r>
          </a:p>
          <a:p>
            <a:r>
              <a:rPr lang="en-US" dirty="0" smtClean="0"/>
              <a:t>By July 1789, the people had had enough.  So, in anger, on July 14, the people stormed the Bastille. </a:t>
            </a:r>
          </a:p>
          <a:p>
            <a:r>
              <a:rPr lang="en-US" dirty="0" smtClean="0"/>
              <a:t>There were only 7 prisoners, who were freed; but the main purpose was to steal guns.</a:t>
            </a:r>
          </a:p>
          <a:p>
            <a:r>
              <a:rPr lang="en-US" dirty="0" smtClean="0"/>
              <a:t>Signified the beginning of the French Revolution.</a:t>
            </a:r>
            <a:endParaRPr lang="en-US" dirty="0"/>
          </a:p>
        </p:txBody>
      </p:sp>
      <p:pic>
        <p:nvPicPr>
          <p:cNvPr id="6" name="Picture 2" descr="C:\Users\hahecht\Desktop\Prise_de_la_Bastille[1].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346646"/>
            <a:ext cx="4038600" cy="3033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t>
            </a:r>
            <a:r>
              <a:rPr lang="en-US" dirty="0" err="1"/>
              <a:t>Liberte</a:t>
            </a:r>
            <a:r>
              <a:rPr lang="en-US" dirty="0"/>
              <a:t>’, </a:t>
            </a:r>
            <a:r>
              <a:rPr lang="en-US" dirty="0" err="1"/>
              <a:t>Egalite</a:t>
            </a:r>
            <a:r>
              <a:rPr lang="en-US" dirty="0"/>
              <a:t>’, </a:t>
            </a:r>
            <a:r>
              <a:rPr lang="en-US" dirty="0" err="1"/>
              <a:t>Fraternite</a:t>
            </a:r>
            <a:r>
              <a:rPr lang="en-US" dirty="0"/>
              <a:t>’” </a:t>
            </a:r>
          </a:p>
        </p:txBody>
      </p:sp>
      <p:sp>
        <p:nvSpPr>
          <p:cNvPr id="3" name="Content Placeholder 2"/>
          <p:cNvSpPr>
            <a:spLocks noGrp="1"/>
          </p:cNvSpPr>
          <p:nvPr>
            <p:ph sz="half" idx="1"/>
          </p:nvPr>
        </p:nvSpPr>
        <p:spPr>
          <a:xfrm>
            <a:off x="457199" y="1600200"/>
            <a:ext cx="4563251" cy="5181600"/>
          </a:xfrm>
        </p:spPr>
        <p:txBody>
          <a:bodyPr>
            <a:noAutofit/>
          </a:bodyPr>
          <a:lstStyle/>
          <a:p>
            <a:pPr marL="0" indent="0">
              <a:buNone/>
            </a:pPr>
            <a:r>
              <a:rPr lang="en-US" sz="2000" dirty="0" smtClean="0"/>
              <a:t>The Reign of Terror</a:t>
            </a:r>
          </a:p>
          <a:p>
            <a:r>
              <a:rPr lang="en-US" sz="2000" dirty="0" smtClean="0"/>
              <a:t>Executing the King</a:t>
            </a:r>
          </a:p>
          <a:p>
            <a:pPr lvl="1"/>
            <a:r>
              <a:rPr lang="en-US" sz="2000" dirty="0" smtClean="0"/>
              <a:t>Some of the French leaders believed that Louis XVI was conspiring with the Austrians (Marie Antoinette was Austrian) and the Prussians to return to the throne (which he was).</a:t>
            </a:r>
          </a:p>
          <a:p>
            <a:pPr lvl="1"/>
            <a:r>
              <a:rPr lang="en-US" sz="2000" dirty="0" smtClean="0"/>
              <a:t>So they arrested him for acting out against the revolution, found him guilty, and executed him in January 1793 (via guillotine).</a:t>
            </a:r>
          </a:p>
          <a:p>
            <a:r>
              <a:rPr lang="en-US" sz="2000" dirty="0" smtClean="0"/>
              <a:t>Marie Antoinette lost her head that October.</a:t>
            </a:r>
          </a:p>
          <a:p>
            <a:r>
              <a:rPr lang="en-US" sz="2000" dirty="0" smtClean="0"/>
              <a:t>The execution of Louis XIV began the “Reign of Terror.”</a:t>
            </a:r>
          </a:p>
        </p:txBody>
      </p:sp>
      <p:pic>
        <p:nvPicPr>
          <p:cNvPr id="6" name="Picture 2" descr="C:\Users\hahecht\Desktop\reign-of-terror[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20451" y="1600200"/>
            <a:ext cx="3294098"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32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t>
            </a:r>
            <a:r>
              <a:rPr lang="en-US" dirty="0" err="1"/>
              <a:t>Liberte</a:t>
            </a:r>
            <a:r>
              <a:rPr lang="en-US" dirty="0"/>
              <a:t>’, </a:t>
            </a:r>
            <a:r>
              <a:rPr lang="en-US" dirty="0" err="1"/>
              <a:t>Egalite</a:t>
            </a:r>
            <a:r>
              <a:rPr lang="en-US" dirty="0"/>
              <a:t>’, </a:t>
            </a:r>
            <a:r>
              <a:rPr lang="en-US" dirty="0" err="1"/>
              <a:t>Fraternite</a:t>
            </a:r>
            <a:r>
              <a:rPr lang="en-US" dirty="0"/>
              <a:t>’” </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The Reign of Terror (continued)</a:t>
            </a:r>
          </a:p>
          <a:p>
            <a:r>
              <a:rPr lang="en-US" dirty="0" smtClean="0"/>
              <a:t>Jean Paul Marat, one of the leaders of the revolutionaries in the French Revolution said, “Let the blood of these traitors flow.  That is the only way to save the country!”</a:t>
            </a:r>
          </a:p>
          <a:p>
            <a:r>
              <a:rPr lang="en-US" dirty="0" smtClean="0"/>
              <a:t>The Reign of Terror lasted for two years – 1793-1794</a:t>
            </a:r>
          </a:p>
        </p:txBody>
      </p:sp>
      <p:pic>
        <p:nvPicPr>
          <p:cNvPr id="6" name="Picture 2" descr="C:\Users\hahecht\Desktop\200px-Jean-Paul_Marat_portre[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97500" y="2301081"/>
            <a:ext cx="25400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54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a:t>
            </a:r>
            <a:r>
              <a:rPr lang="en-US" dirty="0" err="1"/>
              <a:t>Liberte</a:t>
            </a:r>
            <a:r>
              <a:rPr lang="en-US" dirty="0"/>
              <a:t>’, </a:t>
            </a:r>
            <a:r>
              <a:rPr lang="en-US" dirty="0" err="1"/>
              <a:t>Egalite</a:t>
            </a:r>
            <a:r>
              <a:rPr lang="en-US" dirty="0"/>
              <a:t>’, </a:t>
            </a:r>
            <a:r>
              <a:rPr lang="en-US" dirty="0" err="1"/>
              <a:t>Fraternite</a:t>
            </a:r>
            <a:r>
              <a:rPr lang="en-US" dirty="0"/>
              <a:t>’” </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The Reign of Terror (continued)</a:t>
            </a:r>
          </a:p>
          <a:p>
            <a:r>
              <a:rPr lang="en-US" dirty="0" err="1" smtClean="0"/>
              <a:t>Maximillian</a:t>
            </a:r>
            <a:r>
              <a:rPr lang="en-US" dirty="0" smtClean="0"/>
              <a:t> Robespierre, leader of the revolution during this reign of terror killed anyone that disagreed with him, which ranged anywhere from 16,000 to 40,000 beheadings!</a:t>
            </a:r>
          </a:p>
          <a:p>
            <a:r>
              <a:rPr lang="en-US" dirty="0" smtClean="0"/>
              <a:t>Reign of Terror ended with the execution (via guillotine) of Robespierre</a:t>
            </a:r>
          </a:p>
        </p:txBody>
      </p:sp>
      <p:pic>
        <p:nvPicPr>
          <p:cNvPr id="6" name="Picture 2" descr="C:\Users\hahecht\Desktop\aug10_1792[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52999" y="2057400"/>
            <a:ext cx="4067175"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6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3"/>
              </a:rPr>
              <a:t>Horrible Histories:  French Revolution Report</a:t>
            </a:r>
            <a:endParaRPr lang="en-US" dirty="0" smtClean="0"/>
          </a:p>
          <a:p>
            <a:r>
              <a:rPr lang="en-US" dirty="0" smtClean="0"/>
              <a:t>Enlightenment ideas influenced the leaders of the American Revolution and the writing of the Declaration of Independence.</a:t>
            </a:r>
          </a:p>
          <a:p>
            <a:r>
              <a:rPr lang="en-US" dirty="0" smtClean="0"/>
              <a:t>Political philosophies of the Enlightenment fueled revolutions in North America and France.</a:t>
            </a:r>
          </a:p>
          <a:p>
            <a:r>
              <a:rPr lang="en-US" dirty="0" smtClean="0"/>
              <a:t>The ideas of the Enlightenment and the events of the American Revolution led the French people to view their government in new ways.</a:t>
            </a:r>
          </a:p>
          <a:p>
            <a:r>
              <a:rPr lang="en-US" dirty="0" smtClean="0"/>
              <a:t>Influenced by the events in Great Britain and her colonies, the French tried and executed their monarchs for violating the rights of the people.</a:t>
            </a:r>
          </a:p>
          <a:p>
            <a:r>
              <a:rPr lang="en-US" dirty="0" smtClean="0"/>
              <a:t>The trial and execution of Louis XVI and Marie Antoinette marked the end of absolute monarchy in France.</a:t>
            </a:r>
            <a:endParaRPr lang="en-US" dirty="0"/>
          </a:p>
        </p:txBody>
      </p:sp>
    </p:spTree>
    <p:extLst>
      <p:ext uri="{BB962C8B-B14F-4D97-AF65-F5344CB8AC3E}">
        <p14:creationId xmlns:p14="http://schemas.microsoft.com/office/powerpoint/2010/main" val="253103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5672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7435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134851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French Revolution</a:t>
            </a:r>
            <a:endParaRPr lang="en-US" dirty="0"/>
          </a:p>
        </p:txBody>
      </p:sp>
      <p:sp>
        <p:nvSpPr>
          <p:cNvPr id="3" name="Content Placeholder 2"/>
          <p:cNvSpPr>
            <a:spLocks noGrp="1"/>
          </p:cNvSpPr>
          <p:nvPr>
            <p:ph idx="1"/>
          </p:nvPr>
        </p:nvSpPr>
        <p:spPr/>
        <p:txBody>
          <a:bodyPr/>
          <a:lstStyle/>
          <a:p>
            <a:r>
              <a:rPr lang="en-US" dirty="0" smtClean="0"/>
              <a:t>The American Revolution</a:t>
            </a:r>
          </a:p>
          <a:p>
            <a:r>
              <a:rPr lang="en-US" dirty="0" smtClean="0"/>
              <a:t>The Situation in France</a:t>
            </a:r>
          </a:p>
          <a:p>
            <a:r>
              <a:rPr lang="en-US" dirty="0" smtClean="0"/>
              <a:t>“</a:t>
            </a:r>
            <a:r>
              <a:rPr lang="en-US" dirty="0" err="1" smtClean="0"/>
              <a:t>Liberte</a:t>
            </a:r>
            <a:r>
              <a:rPr lang="en-US" dirty="0" smtClean="0"/>
              <a:t>’, </a:t>
            </a:r>
            <a:r>
              <a:rPr lang="en-US" dirty="0" err="1" smtClean="0"/>
              <a:t>Egalite</a:t>
            </a:r>
            <a:r>
              <a:rPr lang="en-US" dirty="0" smtClean="0"/>
              <a:t>’, </a:t>
            </a:r>
            <a:r>
              <a:rPr lang="en-US" dirty="0" err="1" smtClean="0"/>
              <a:t>Fraternite</a:t>
            </a:r>
            <a:r>
              <a:rPr lang="en-US" dirty="0" smtClean="0"/>
              <a:t>’”</a:t>
            </a:r>
            <a:endParaRPr lang="en-US" dirty="0"/>
          </a:p>
        </p:txBody>
      </p:sp>
    </p:spTree>
    <p:extLst>
      <p:ext uri="{BB962C8B-B14F-4D97-AF65-F5344CB8AC3E}">
        <p14:creationId xmlns:p14="http://schemas.microsoft.com/office/powerpoint/2010/main" val="1880707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sz="half" idx="1"/>
          </p:nvPr>
        </p:nvSpPr>
        <p:spPr>
          <a:xfrm>
            <a:off x="457200" y="1600200"/>
            <a:ext cx="4686300" cy="5181600"/>
          </a:xfrm>
        </p:spPr>
        <p:txBody>
          <a:bodyPr>
            <a:normAutofit fontScale="85000" lnSpcReduction="10000"/>
          </a:bodyPr>
          <a:lstStyle/>
          <a:p>
            <a:pPr marL="0" indent="0">
              <a:buNone/>
            </a:pPr>
            <a:r>
              <a:rPr lang="en-US" dirty="0" smtClean="0"/>
              <a:t>The Colonies</a:t>
            </a:r>
          </a:p>
          <a:p>
            <a:r>
              <a:rPr lang="en-US" dirty="0" smtClean="0"/>
              <a:t>The Virginia Colony was founded in 1607 with the Charters of the Virginia Company of London.  Amongst other things, the colony was founded with the understanding that the colonists would retain the rights of Englishmen, which included:</a:t>
            </a:r>
          </a:p>
          <a:p>
            <a:pPr lvl="1"/>
            <a:r>
              <a:rPr lang="en-US" dirty="0" smtClean="0"/>
              <a:t>Jury trial</a:t>
            </a:r>
          </a:p>
          <a:p>
            <a:pPr lvl="1"/>
            <a:r>
              <a:rPr lang="en-US" dirty="0" smtClean="0"/>
              <a:t>Due process</a:t>
            </a:r>
          </a:p>
          <a:p>
            <a:pPr lvl="1"/>
            <a:r>
              <a:rPr lang="en-US" dirty="0" smtClean="0"/>
              <a:t>Taxation </a:t>
            </a:r>
            <a:r>
              <a:rPr lang="en-US" dirty="0"/>
              <a:t>by </a:t>
            </a:r>
            <a:r>
              <a:rPr lang="en-US" dirty="0" smtClean="0"/>
              <a:t>consent</a:t>
            </a:r>
          </a:p>
          <a:p>
            <a:r>
              <a:rPr lang="en-US" dirty="0" smtClean="0"/>
              <a:t>The rest of the 13 colonies were founded with these same rights.</a:t>
            </a:r>
          </a:p>
        </p:txBody>
      </p:sp>
      <p:pic>
        <p:nvPicPr>
          <p:cNvPr id="7" name="Picture 2" descr="C:\Users\hahecht\Desktop\13map.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43500" y="1720056"/>
            <a:ext cx="3048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70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295400"/>
            <a:ext cx="9041061" cy="5486400"/>
          </a:xfrm>
        </p:spPr>
        <p:txBody>
          <a:bodyPr>
            <a:normAutofit/>
          </a:bodyPr>
          <a:lstStyle/>
          <a:p>
            <a:pPr marL="0" indent="0">
              <a:buNone/>
            </a:pPr>
            <a:r>
              <a:rPr lang="en-US" sz="2400" dirty="0" smtClean="0"/>
              <a:t>Revolution</a:t>
            </a:r>
          </a:p>
          <a:p>
            <a:r>
              <a:rPr lang="en-US" sz="2400" dirty="0" smtClean="0"/>
              <a:t>Political philosophies of the Enlightenment fueled revolution in the colonies.</a:t>
            </a:r>
          </a:p>
          <a:p>
            <a:r>
              <a:rPr lang="en-US" sz="2400" dirty="0" smtClean="0"/>
              <a:t>The influences of the Enlightenment on the Revolution…</a:t>
            </a:r>
          </a:p>
          <a:p>
            <a:pPr lvl="1"/>
            <a:r>
              <a:rPr lang="en-US" sz="2400" dirty="0" smtClean="0"/>
              <a:t>The purpose of government is for self-protection (?)</a:t>
            </a:r>
          </a:p>
          <a:p>
            <a:pPr marL="0" indent="0">
              <a:buNone/>
            </a:pPr>
            <a:endParaRPr lang="en-US" dirty="0" smtClean="0"/>
          </a:p>
        </p:txBody>
      </p:sp>
    </p:spTree>
    <p:extLst>
      <p:ext uri="{BB962C8B-B14F-4D97-AF65-F5344CB8AC3E}">
        <p14:creationId xmlns:p14="http://schemas.microsoft.com/office/powerpoint/2010/main" val="50084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295400"/>
            <a:ext cx="9041061" cy="5486400"/>
          </a:xfrm>
        </p:spPr>
        <p:txBody>
          <a:bodyPr>
            <a:normAutofit/>
          </a:bodyPr>
          <a:lstStyle/>
          <a:p>
            <a:pPr marL="0" indent="0">
              <a:buNone/>
            </a:pPr>
            <a:r>
              <a:rPr lang="en-US" sz="2400" dirty="0" smtClean="0"/>
              <a:t>Revolution</a:t>
            </a:r>
          </a:p>
          <a:p>
            <a:r>
              <a:rPr lang="en-US" sz="2400" dirty="0" smtClean="0"/>
              <a:t>Political philosophies of the Enlightenment fueled revolution in the colonies.</a:t>
            </a:r>
          </a:p>
          <a:p>
            <a:r>
              <a:rPr lang="en-US" sz="2400" dirty="0"/>
              <a:t>The influences of the Enlightenment on the Revolution…</a:t>
            </a:r>
          </a:p>
          <a:p>
            <a:pPr lvl="1"/>
            <a:r>
              <a:rPr lang="en-US" sz="2400" dirty="0" smtClean="0"/>
              <a:t>The purpose of government is for self-protection (Hobbes)</a:t>
            </a:r>
          </a:p>
          <a:p>
            <a:pPr lvl="1"/>
            <a:r>
              <a:rPr lang="en-US" sz="2400" dirty="0" smtClean="0"/>
              <a:t>The people are sovereign and consent for protection of natural rights to life, liberty, and property (?)</a:t>
            </a:r>
          </a:p>
          <a:p>
            <a:pPr marL="0" indent="0">
              <a:buNone/>
            </a:pPr>
            <a:endParaRPr lang="en-US" dirty="0" smtClean="0"/>
          </a:p>
        </p:txBody>
      </p:sp>
    </p:spTree>
    <p:extLst>
      <p:ext uri="{BB962C8B-B14F-4D97-AF65-F5344CB8AC3E}">
        <p14:creationId xmlns:p14="http://schemas.microsoft.com/office/powerpoint/2010/main" val="142284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295400"/>
            <a:ext cx="9041061" cy="5486400"/>
          </a:xfrm>
        </p:spPr>
        <p:txBody>
          <a:bodyPr>
            <a:normAutofit/>
          </a:bodyPr>
          <a:lstStyle/>
          <a:p>
            <a:pPr marL="0" indent="0">
              <a:buNone/>
            </a:pPr>
            <a:r>
              <a:rPr lang="en-US" sz="2400" dirty="0" smtClean="0"/>
              <a:t>Revolution</a:t>
            </a:r>
          </a:p>
          <a:p>
            <a:r>
              <a:rPr lang="en-US" sz="2400" dirty="0" smtClean="0"/>
              <a:t>Political philosophies of the Enlightenment fueled revolution in the colonies.</a:t>
            </a:r>
          </a:p>
          <a:p>
            <a:r>
              <a:rPr lang="en-US" sz="2400" dirty="0"/>
              <a:t>The influences of the Enlightenment on the Revolution…</a:t>
            </a:r>
          </a:p>
          <a:p>
            <a:pPr lvl="1"/>
            <a:r>
              <a:rPr lang="en-US" sz="2400" dirty="0" smtClean="0"/>
              <a:t>The purpose of government is for self-protection (Hobbes)</a:t>
            </a:r>
          </a:p>
          <a:p>
            <a:pPr lvl="1"/>
            <a:r>
              <a:rPr lang="en-US" sz="2400" dirty="0" smtClean="0"/>
              <a:t>The people are sovereign and consent for protection of natural rights to life, liberty, and property (Locke)</a:t>
            </a:r>
          </a:p>
          <a:p>
            <a:pPr lvl="1"/>
            <a:r>
              <a:rPr lang="en-US" sz="2400" dirty="0" smtClean="0"/>
              <a:t>The government is a contract between rulers and the people (?)</a:t>
            </a:r>
          </a:p>
          <a:p>
            <a:pPr marL="0" indent="0">
              <a:buNone/>
            </a:pPr>
            <a:endParaRPr lang="en-US" dirty="0" smtClean="0"/>
          </a:p>
        </p:txBody>
      </p:sp>
    </p:spTree>
    <p:extLst>
      <p:ext uri="{BB962C8B-B14F-4D97-AF65-F5344CB8AC3E}">
        <p14:creationId xmlns:p14="http://schemas.microsoft.com/office/powerpoint/2010/main" val="142284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295400"/>
            <a:ext cx="9041061" cy="5486400"/>
          </a:xfrm>
        </p:spPr>
        <p:txBody>
          <a:bodyPr>
            <a:normAutofit/>
          </a:bodyPr>
          <a:lstStyle/>
          <a:p>
            <a:pPr marL="0" indent="0">
              <a:buNone/>
            </a:pPr>
            <a:r>
              <a:rPr lang="en-US" sz="2400" dirty="0" smtClean="0"/>
              <a:t>Revolution</a:t>
            </a:r>
          </a:p>
          <a:p>
            <a:r>
              <a:rPr lang="en-US" sz="2400" dirty="0" smtClean="0"/>
              <a:t>Political philosophies of the Enlightenment fueled revolution in the colonies.</a:t>
            </a:r>
          </a:p>
          <a:p>
            <a:r>
              <a:rPr lang="en-US" sz="2400" dirty="0"/>
              <a:t>The influences of the Enlightenment on the Revolution…</a:t>
            </a:r>
          </a:p>
          <a:p>
            <a:pPr lvl="1"/>
            <a:r>
              <a:rPr lang="en-US" sz="2400" dirty="0" smtClean="0"/>
              <a:t>The purpose of government is for self-protection (Hobbes)</a:t>
            </a:r>
          </a:p>
          <a:p>
            <a:pPr lvl="1"/>
            <a:r>
              <a:rPr lang="en-US" sz="2400" dirty="0" smtClean="0"/>
              <a:t>The people are sovereign and consent for protection of natural rights to life, liberty, and property (Locke)</a:t>
            </a:r>
          </a:p>
          <a:p>
            <a:pPr lvl="1"/>
            <a:r>
              <a:rPr lang="en-US" sz="2400" dirty="0" smtClean="0"/>
              <a:t>The government is a contract between rulers and the people (Rousseau)</a:t>
            </a:r>
          </a:p>
          <a:p>
            <a:pPr lvl="1"/>
            <a:r>
              <a:rPr lang="en-US" sz="2400" dirty="0" smtClean="0"/>
              <a:t>If a government breaks its contract with the people, the people have a right to revolt and change their government to one that will not break its contract (?)</a:t>
            </a:r>
          </a:p>
          <a:p>
            <a:pPr marL="0" indent="0">
              <a:buNone/>
            </a:pPr>
            <a:endParaRPr lang="en-US" dirty="0" smtClean="0"/>
          </a:p>
        </p:txBody>
      </p:sp>
    </p:spTree>
    <p:extLst>
      <p:ext uri="{BB962C8B-B14F-4D97-AF65-F5344CB8AC3E}">
        <p14:creationId xmlns:p14="http://schemas.microsoft.com/office/powerpoint/2010/main" val="142284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YCLYZ667\MC900018789[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51469" y="0"/>
            <a:ext cx="9041061" cy="6781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American Revolution</a:t>
            </a:r>
            <a:endParaRPr lang="en-US" dirty="0"/>
          </a:p>
        </p:txBody>
      </p:sp>
      <p:sp>
        <p:nvSpPr>
          <p:cNvPr id="3" name="Content Placeholder 2"/>
          <p:cNvSpPr>
            <a:spLocks noGrp="1"/>
          </p:cNvSpPr>
          <p:nvPr>
            <p:ph idx="1"/>
          </p:nvPr>
        </p:nvSpPr>
        <p:spPr>
          <a:xfrm>
            <a:off x="51469" y="1295400"/>
            <a:ext cx="9041061" cy="5486400"/>
          </a:xfrm>
        </p:spPr>
        <p:txBody>
          <a:bodyPr>
            <a:normAutofit/>
          </a:bodyPr>
          <a:lstStyle/>
          <a:p>
            <a:pPr marL="0" indent="0">
              <a:buNone/>
            </a:pPr>
            <a:r>
              <a:rPr lang="en-US" sz="2400" dirty="0" smtClean="0"/>
              <a:t>Revolution</a:t>
            </a:r>
          </a:p>
          <a:p>
            <a:r>
              <a:rPr lang="en-US" sz="2400" dirty="0" smtClean="0"/>
              <a:t>Political philosophies of the Enlightenment fueled revolution in the colonies.</a:t>
            </a:r>
          </a:p>
          <a:p>
            <a:r>
              <a:rPr lang="en-US" sz="2400" dirty="0"/>
              <a:t>The influences of the Enlightenment on the Revolution…</a:t>
            </a:r>
          </a:p>
          <a:p>
            <a:pPr lvl="1"/>
            <a:r>
              <a:rPr lang="en-US" sz="2400" dirty="0" smtClean="0"/>
              <a:t>The purpose of government is for self-protection (Hobbes)</a:t>
            </a:r>
          </a:p>
          <a:p>
            <a:pPr lvl="1"/>
            <a:r>
              <a:rPr lang="en-US" sz="2400" dirty="0" smtClean="0"/>
              <a:t>The people are sovereign and consent for protection of natural rights to life, liberty, and property (Locke)</a:t>
            </a:r>
          </a:p>
          <a:p>
            <a:pPr lvl="1"/>
            <a:r>
              <a:rPr lang="en-US" sz="2400" dirty="0" smtClean="0"/>
              <a:t>The government is a contract between rulers and the people (Rousseau)</a:t>
            </a:r>
          </a:p>
          <a:p>
            <a:pPr lvl="1"/>
            <a:r>
              <a:rPr lang="en-US" sz="2400" dirty="0" smtClean="0"/>
              <a:t>If a government breaks its contract with the people, the people have a right to revolt and change their government to one that will not break its contract (Locke)</a:t>
            </a:r>
          </a:p>
          <a:p>
            <a:pPr marL="0" indent="0">
              <a:buNone/>
            </a:pPr>
            <a:endParaRPr lang="en-US" dirty="0" smtClean="0"/>
          </a:p>
        </p:txBody>
      </p:sp>
    </p:spTree>
    <p:extLst>
      <p:ext uri="{BB962C8B-B14F-4D97-AF65-F5344CB8AC3E}">
        <p14:creationId xmlns:p14="http://schemas.microsoft.com/office/powerpoint/2010/main" val="223905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5848</TotalTime>
  <Words>1459</Words>
  <Application>Microsoft Office PowerPoint</Application>
  <PresentationFormat>On-screen Show (4:3)</PresentationFormat>
  <Paragraphs>142</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Do Now:</vt:lpstr>
      <vt:lpstr>Objective: The French Revolution</vt:lpstr>
      <vt:lpstr>The French Revolution</vt:lpstr>
      <vt:lpstr>The American Revolution</vt:lpstr>
      <vt:lpstr>The American Revolution</vt:lpstr>
      <vt:lpstr>The American Revolution</vt:lpstr>
      <vt:lpstr>The American Revolution</vt:lpstr>
      <vt:lpstr>The American Revolution</vt:lpstr>
      <vt:lpstr>The American Revolution</vt:lpstr>
      <vt:lpstr>The American Revolution</vt:lpstr>
      <vt:lpstr>The American Revolution</vt:lpstr>
      <vt:lpstr>The American Revolution</vt:lpstr>
      <vt:lpstr>The Situation in France</vt:lpstr>
      <vt:lpstr>The Situation in France</vt:lpstr>
      <vt:lpstr>The Situation in France</vt:lpstr>
      <vt:lpstr>The Situation in France</vt:lpstr>
      <vt:lpstr>The Situation in France</vt:lpstr>
      <vt:lpstr>The Situation in France </vt:lpstr>
      <vt:lpstr>“Liberte’, Egalite’, Fraternite’” </vt:lpstr>
      <vt:lpstr>“Liberte’, Egalite’, Fraternite’” </vt:lpstr>
      <vt:lpstr>“Liberte’, Egalite’, Fraternite’” </vt:lpstr>
      <vt:lpstr>“Liberte’, Egalite’, Fraternite’” </vt:lpstr>
      <vt:lpstr>“Liberte’, Egalite’, Fraternite’” </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Default Name</dc:creator>
  <cp:lastModifiedBy>Hana A. Hecht (hahecht)</cp:lastModifiedBy>
  <cp:revision>27</cp:revision>
  <dcterms:created xsi:type="dcterms:W3CDTF">2012-12-03T04:15:14Z</dcterms:created>
  <dcterms:modified xsi:type="dcterms:W3CDTF">2015-12-09T15:16:43Z</dcterms:modified>
</cp:coreProperties>
</file>