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76" r:id="rId6"/>
    <p:sldId id="277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56" r:id="rId21"/>
    <p:sldId id="257" r:id="rId22"/>
    <p:sldId id="25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A116-DD4F-43BB-8841-DDD6421F778D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2A2B-3F92-4F35-AC35-D1E68D9AF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6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A116-DD4F-43BB-8841-DDD6421F778D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2A2B-3F92-4F35-AC35-D1E68D9AF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12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A116-DD4F-43BB-8841-DDD6421F778D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2A2B-3F92-4F35-AC35-D1E68D9AF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A116-DD4F-43BB-8841-DDD6421F778D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2A2B-3F92-4F35-AC35-D1E68D9AF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4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A116-DD4F-43BB-8841-DDD6421F778D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2A2B-3F92-4F35-AC35-D1E68D9AF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7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A116-DD4F-43BB-8841-DDD6421F778D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2A2B-3F92-4F35-AC35-D1E68D9AF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35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A116-DD4F-43BB-8841-DDD6421F778D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2A2B-3F92-4F35-AC35-D1E68D9AF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6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A116-DD4F-43BB-8841-DDD6421F778D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2A2B-3F92-4F35-AC35-D1E68D9AF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54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A116-DD4F-43BB-8841-DDD6421F778D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2A2B-3F92-4F35-AC35-D1E68D9AF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5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A116-DD4F-43BB-8841-DDD6421F778D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2A2B-3F92-4F35-AC35-D1E68D9AF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A116-DD4F-43BB-8841-DDD6421F778D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2A2B-3F92-4F35-AC35-D1E68D9AF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94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EA116-DD4F-43BB-8841-DDD6421F778D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42A2B-3F92-4F35-AC35-D1E68D9AF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7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RxofEmo3H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2014-2015/World%20History%20II/Units/Unit%205/Class%20Things/The%20Sorcerer's%20Apprentice%20.mp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../../../../2014-2015/World%20History%20II/Units/Unit%205/Class%20Things/What's%20Opera%20Doc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z4MQ7GzE6H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xeLnNLWoQ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w-sch-staff-12\UserDesktops\hahecht\Desktop\Oer-Weimarer_Musenhof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0"/>
            <a:ext cx="9190038" cy="71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781" y="990600"/>
            <a:ext cx="7772400" cy="1470025"/>
          </a:xfrm>
        </p:spPr>
        <p:txBody>
          <a:bodyPr/>
          <a:lstStyle/>
          <a:p>
            <a:r>
              <a:rPr lang="en-US" dirty="0" smtClean="0"/>
              <a:t>Do Now: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3124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Grab today’s Agenda (5:8).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While you listen to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this</a:t>
            </a:r>
            <a:r>
              <a:rPr lang="en-US" dirty="0" smtClean="0">
                <a:solidFill>
                  <a:schemeClr val="tx1"/>
                </a:solidFill>
              </a:rPr>
              <a:t> music, consider the following  questions: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What is culture?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Why is it important?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37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w-sch-staff-12\UserDesktops\hahecht\Desktop\Oer-Weimarer_Musenhof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0"/>
            <a:ext cx="9190038" cy="71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172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Literature</a:t>
            </a:r>
          </a:p>
          <a:p>
            <a:r>
              <a:rPr lang="en-US" sz="2400" dirty="0" smtClean="0"/>
              <a:t>New forms of literature evolved, such as the novel.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Novel = a fictitious narrative of book length, typically representing character and action with some degree of realism.</a:t>
            </a:r>
            <a:endParaRPr lang="en-US" dirty="0"/>
          </a:p>
        </p:txBody>
      </p:sp>
      <p:pic>
        <p:nvPicPr>
          <p:cNvPr id="7" name="Picture 2" descr="\\w-sch-staff-12\UserDesktops\hahecht\Desktop\220px-PaineAgeReason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436" y="1981200"/>
            <a:ext cx="1789364" cy="288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40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w-sch-staff-12\UserDesktops\hahecht\Desktop\Oer-Weimarer_Musenhof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0"/>
            <a:ext cx="9190038" cy="71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Literature</a:t>
            </a:r>
          </a:p>
          <a:p>
            <a:r>
              <a:rPr lang="en-US" dirty="0" smtClean="0"/>
              <a:t>Miguel de Cervantes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1547-1616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Spanish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Novelist, poet, and playwright</a:t>
            </a:r>
          </a:p>
        </p:txBody>
      </p:sp>
      <p:pic>
        <p:nvPicPr>
          <p:cNvPr id="7" name="Picture 2" descr="\\w-sch-staff-12\UserDesktops\hahecht\Desktop\220px-Cervates_jauregu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2028031"/>
            <a:ext cx="2794000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78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w-sch-staff-12\UserDesktops\hahecht\Desktop\Oer-Weimarer_Musenhof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0"/>
            <a:ext cx="9190038" cy="71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Literature</a:t>
            </a:r>
          </a:p>
          <a:p>
            <a:r>
              <a:rPr lang="en-US" dirty="0" smtClean="0"/>
              <a:t>Miguel de Cervantes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1547-1616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Spanish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Novelist, poet, and playwright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i="1" dirty="0" smtClean="0"/>
              <a:t>Don Quixote</a:t>
            </a:r>
            <a:endParaRPr lang="en-US" i="1" dirty="0"/>
          </a:p>
        </p:txBody>
      </p:sp>
      <p:pic>
        <p:nvPicPr>
          <p:cNvPr id="8" name="Picture 2" descr="\\w-sch-staff-12\UserDesktops\hahecht\Desktop\donquixot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997" y="1600200"/>
            <a:ext cx="374900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13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w-sch-staff-12\UserDesktops\hahecht\Desktop\Oer-Weimarer_Musenhof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0"/>
            <a:ext cx="9190038" cy="71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Art</a:t>
            </a:r>
          </a:p>
          <a:p>
            <a:r>
              <a:rPr lang="en-US" dirty="0" smtClean="0"/>
              <a:t>Paintings depicted classical subjects</a:t>
            </a:r>
            <a:endParaRPr lang="en-US" dirty="0"/>
          </a:p>
        </p:txBody>
      </p:sp>
      <p:pic>
        <p:nvPicPr>
          <p:cNvPr id="7" name="Picture 2" descr="\\w-sch-staff-12\UserDesktops\hahecht\Desktop\David_-_The_Death_of_Socrat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35593"/>
            <a:ext cx="4038600" cy="265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22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w-sch-staff-12\UserDesktops\hahecht\Desktop\Oer-Weimarer_Musenhof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0"/>
            <a:ext cx="9190038" cy="71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Art</a:t>
            </a:r>
          </a:p>
          <a:p>
            <a:r>
              <a:rPr lang="en-US" dirty="0" smtClean="0"/>
              <a:t>Paintings depicted classical subjects, public events</a:t>
            </a:r>
            <a:endParaRPr lang="en-US" dirty="0"/>
          </a:p>
        </p:txBody>
      </p:sp>
      <p:pic>
        <p:nvPicPr>
          <p:cNvPr id="7" name="Picture 2" descr="\\w-sch-staff-12\UserDesktops\hahecht\Desktop\Oer-Weimarer_Musenho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02813"/>
            <a:ext cx="4038600" cy="312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54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w-sch-staff-12\UserDesktops\hahecht\Desktop\Oer-Weimarer_Musenhof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0"/>
            <a:ext cx="9190038" cy="71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Art</a:t>
            </a:r>
          </a:p>
          <a:p>
            <a:r>
              <a:rPr lang="en-US" dirty="0" smtClean="0"/>
              <a:t>Paintings depicted classical subjects, public events, natural scenes</a:t>
            </a:r>
            <a:endParaRPr lang="en-US" dirty="0"/>
          </a:p>
        </p:txBody>
      </p:sp>
      <p:pic>
        <p:nvPicPr>
          <p:cNvPr id="7" name="Picture 2" descr="\\w-sch-staff-12\UserDesktops\hahecht\Desktop\History-Of-American-Romanticis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477294"/>
            <a:ext cx="381000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54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w-sch-staff-12\UserDesktops\hahecht\Desktop\Oer-Weimarer_Musenhof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0"/>
            <a:ext cx="9190038" cy="71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Art</a:t>
            </a:r>
          </a:p>
          <a:p>
            <a:r>
              <a:rPr lang="en-US" dirty="0" smtClean="0"/>
              <a:t>Paintings depicted classical subjects, public events, natural scenes, and living people (portraits).</a:t>
            </a:r>
            <a:endParaRPr lang="en-US" dirty="0"/>
          </a:p>
        </p:txBody>
      </p:sp>
      <p:pic>
        <p:nvPicPr>
          <p:cNvPr id="7" name="Picture 2" descr="\\w-sch-staff-12\UserDesktops\hahecht\Desktop\pain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54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w-sch-staff-12\UserDesktops\hahecht\Desktop\Oer-Weimarer_Musenhof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0"/>
            <a:ext cx="9190038" cy="71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Art</a:t>
            </a:r>
          </a:p>
          <a:p>
            <a:r>
              <a:rPr lang="en-US" dirty="0" smtClean="0"/>
              <a:t>Eugene Delacroix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1798-1863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French</a:t>
            </a:r>
          </a:p>
        </p:txBody>
      </p:sp>
      <p:pic>
        <p:nvPicPr>
          <p:cNvPr id="7" name="Picture 2" descr="\\w-sch-staff-12\UserDesktops\hahecht\Desktop\Eugene_delacroix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88710"/>
            <a:ext cx="3607616" cy="478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94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w-sch-staff-12\UserDesktops\hahecht\Desktop\Oer-Weimarer_Musenhof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0"/>
            <a:ext cx="9190038" cy="71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Art</a:t>
            </a:r>
          </a:p>
          <a:p>
            <a:r>
              <a:rPr lang="en-US" dirty="0" smtClean="0"/>
              <a:t>Eugene Delacroix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1798-1863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French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Artist – Romantic painter</a:t>
            </a:r>
            <a:endParaRPr lang="en-US" dirty="0"/>
          </a:p>
        </p:txBody>
      </p:sp>
      <p:pic>
        <p:nvPicPr>
          <p:cNvPr id="8" name="Picture 2" descr="\\w-sch-staff-12\UserDesktops\hahecht\Desktop\Eugène_Delacroix_-_La_liberté_guidant_le_peup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64757"/>
            <a:ext cx="4038600" cy="319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75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w-sch-staff-12\UserDesktops\hahecht\Desktop\Oer-Weimarer_Musenhof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0"/>
            <a:ext cx="9190038" cy="71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16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17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and 18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centuries brought many changes in the arts, literature, and political philosophy.</a:t>
            </a:r>
          </a:p>
          <a:p>
            <a:r>
              <a:rPr lang="en-US" sz="2800" dirty="0" smtClean="0"/>
              <a:t>The culture of these centuries depicted the changing values of an evolving society.</a:t>
            </a:r>
          </a:p>
          <a:p>
            <a:r>
              <a:rPr lang="en-US" sz="2800" dirty="0" smtClean="0">
                <a:hlinkClick r:id="rId3" action="ppaction://hlinkfile"/>
              </a:rPr>
              <a:t>'</a:t>
            </a:r>
            <a:r>
              <a:rPr lang="en-US" sz="2800" dirty="0" err="1" smtClean="0">
                <a:hlinkClick r:id="rId3" action="ppaction://hlinkfile"/>
              </a:rPr>
              <a:t>Cuz</a:t>
            </a:r>
            <a:r>
              <a:rPr lang="en-US" sz="2800" dirty="0" smtClean="0">
                <a:hlinkClick r:id="rId3" action="ppaction://hlinkfile"/>
              </a:rPr>
              <a:t> Disney likes this culture...</a:t>
            </a:r>
            <a:endParaRPr lang="en-US" sz="2800" dirty="0" smtClean="0"/>
          </a:p>
          <a:p>
            <a:r>
              <a:rPr lang="en-US" sz="2800" dirty="0" smtClean="0">
                <a:hlinkClick r:id="rId4" action="ppaction://hlinkfile"/>
              </a:rPr>
              <a:t>... and Warner Bros. too!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882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w-sch-staff-12\UserDesktops\hahecht\Desktop\Oer-Weimarer_Musenhof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0"/>
            <a:ext cx="9190038" cy="71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781" y="685800"/>
            <a:ext cx="7772400" cy="1470025"/>
          </a:xfrm>
        </p:spPr>
        <p:txBody>
          <a:bodyPr/>
          <a:lstStyle/>
          <a:p>
            <a:r>
              <a:rPr lang="en-US" dirty="0" smtClean="0"/>
              <a:t>Objective: 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The Age of Reason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312420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WHII.6f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TSWDK of scientific, political, economic, and religious changes during the 16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, 17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, and 18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centuries by describing the expansion of the arts, philosophy, literature, and new technology.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w-sch-staff-12\UserDesktops\hahecht\Desktop\Oer-Weimarer_Musenhof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0"/>
            <a:ext cx="9190038" cy="71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1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w-sch-staff-12\UserDesktops\hahecht\Desktop\Oer-Weimarer_Musenhof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0"/>
            <a:ext cx="9190038" cy="71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1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w-sch-staff-12\UserDesktops\hahecht\Desktop\Oer-Weimarer_Musenhof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0"/>
            <a:ext cx="9190038" cy="71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3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w-sch-staff-12\UserDesktops\hahecht\Desktop\Oer-Weimarer_Musenhof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0"/>
            <a:ext cx="9190038" cy="71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Reason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Background Info</a:t>
            </a:r>
          </a:p>
          <a:p>
            <a:r>
              <a:rPr lang="en-US" dirty="0" smtClean="0"/>
              <a:t>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88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w-sch-staff-12\UserDesktops\hahecht\Desktop\Oer-Weimarer_Musenhof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0"/>
            <a:ext cx="9190038" cy="71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Background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Define</a:t>
            </a:r>
          </a:p>
          <a:p>
            <a:r>
              <a:rPr lang="en-US" sz="2400" dirty="0" smtClean="0"/>
              <a:t>17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 that succeeded the Renaissance and preceded the Age of Enlightenment.</a:t>
            </a:r>
          </a:p>
          <a:p>
            <a:r>
              <a:rPr lang="en-US" sz="2400" dirty="0" smtClean="0"/>
              <a:t>The Age of Reason saw a continuation of the move away from theology and faith-based arguments, and marks the shaking off of medieval approaches to philosophy.</a:t>
            </a:r>
          </a:p>
          <a:p>
            <a:r>
              <a:rPr lang="en-US" sz="2400" dirty="0" smtClean="0"/>
              <a:t>Dominated by mathematics and rationalism to philosophy.</a:t>
            </a:r>
          </a:p>
          <a:p>
            <a:r>
              <a:rPr lang="en-US" sz="2400" dirty="0" smtClean="0"/>
              <a:t>Along with the Age of Enlightenment, which the Age of Reason gave rise to, it is also known as the Early Modern period.</a:t>
            </a:r>
          </a:p>
        </p:txBody>
      </p:sp>
    </p:spTree>
    <p:extLst>
      <p:ext uri="{BB962C8B-B14F-4D97-AF65-F5344CB8AC3E}">
        <p14:creationId xmlns:p14="http://schemas.microsoft.com/office/powerpoint/2010/main" val="87788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w-sch-staff-12\UserDesktops\hahecht\Desktop\Oer-Weimarer_Musenhof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0"/>
            <a:ext cx="9190038" cy="71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Background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Stages</a:t>
            </a:r>
          </a:p>
          <a:p>
            <a:r>
              <a:rPr lang="en-US" sz="2400" dirty="0" smtClean="0"/>
              <a:t>The Scientific Revolution was stage one.  Brought to the forefront the ideas of mathematical calculation and natural law.</a:t>
            </a:r>
          </a:p>
          <a:p>
            <a:r>
              <a:rPr lang="en-US" sz="2400" dirty="0" smtClean="0"/>
              <a:t>The Enlightenment was stage two.  Was all about applying the same scientific theories to the issues of day; specifically law and government.</a:t>
            </a:r>
          </a:p>
        </p:txBody>
      </p:sp>
    </p:spTree>
    <p:extLst>
      <p:ext uri="{BB962C8B-B14F-4D97-AF65-F5344CB8AC3E}">
        <p14:creationId xmlns:p14="http://schemas.microsoft.com/office/powerpoint/2010/main" val="276729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w-sch-staff-12\UserDesktops\hahecht\Desktop\Oer-Weimarer_Musenhof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0"/>
            <a:ext cx="9190038" cy="71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Background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Society</a:t>
            </a:r>
          </a:p>
          <a:p>
            <a:r>
              <a:rPr lang="en-US" sz="2400" dirty="0" smtClean="0"/>
              <a:t>Absolutism was at its most extreme in France due to the policies and influences of Louis XIV.</a:t>
            </a:r>
          </a:p>
          <a:p>
            <a:r>
              <a:rPr lang="en-US" sz="2400" dirty="0" smtClean="0"/>
              <a:t>King’s power was not questioned; nobles had been reduced to being a class without power.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340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w-sch-staff-12\UserDesktops\hahecht\Desktop\Oer-Weimarer_Musenhof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0"/>
            <a:ext cx="9190038" cy="71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Music</a:t>
            </a:r>
          </a:p>
          <a:p>
            <a:r>
              <a:rPr lang="en-US" sz="2400" dirty="0" smtClean="0"/>
              <a:t>This new aristocracy lived in opulent surroundings with the quest for entertainment as a central part of their lives. </a:t>
            </a:r>
          </a:p>
          <a:p>
            <a:r>
              <a:rPr lang="en-US" sz="2400" dirty="0" smtClean="0"/>
              <a:t>Music became a passion for this class as chamber music and operas became popular.</a:t>
            </a:r>
            <a:endParaRPr lang="en-US" sz="2400" dirty="0"/>
          </a:p>
        </p:txBody>
      </p:sp>
      <p:pic>
        <p:nvPicPr>
          <p:cNvPr id="7" name="Picture 2" descr="\\w-sch-staff-12\UserDesktops\hahecht\Desktop\Aristocracy_--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962" y="2438399"/>
            <a:ext cx="4670038" cy="345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89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w-sch-staff-12\UserDesktops\hahecht\Desktop\Oer-Weimarer_Musenhof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0"/>
            <a:ext cx="9190038" cy="71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600200"/>
            <a:ext cx="6918726" cy="2750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Music</a:t>
            </a:r>
          </a:p>
          <a:p>
            <a:r>
              <a:rPr lang="en-US" sz="2400" dirty="0" smtClean="0"/>
              <a:t>Johann Sebastian Bach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1685-1750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German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Baroque composer</a:t>
            </a:r>
          </a:p>
        </p:txBody>
      </p:sp>
      <p:pic>
        <p:nvPicPr>
          <p:cNvPr id="7" name="Picture 2" descr="\\w-sch-staff-12\UserDesktops\hahecht\Desktop\Johann_Sebastian_Bac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19200"/>
            <a:ext cx="2041927" cy="251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3733800"/>
            <a:ext cx="9143999" cy="3139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The Baroque is often thought of as a period of artistic style that used exaggerated motion and clear, easily interpreted detail to produce drama, tension, and grandeur in sculpture, painting, architecture, literature, dance, and music.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The Baroque style was encouraged by the Catholic Church in response to the Protestant Reformation, that the arts should communicate religious themes in direct and emotional involvement.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The aristocracy also saw the dramatic style of Baroque as a means of impressing visitors and expressing triumph, power, and control.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>
                <a:hlinkClick r:id="rId4"/>
              </a:rPr>
              <a:t>Fantasia's Bach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453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w-sch-staff-12\UserDesktops\hahecht\Desktop\Oer-Weimarer_Musenhof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0"/>
            <a:ext cx="9190038" cy="71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593544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Music</a:t>
            </a:r>
          </a:p>
          <a:p>
            <a:r>
              <a:rPr lang="en-US" sz="2400" dirty="0" smtClean="0"/>
              <a:t>Wolfgang Amadeus Mozart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1756-1791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Austrian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Classical composer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 smtClean="0"/>
              <a:t>The Baroque period transitioned into the Classical period.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 smtClean="0"/>
              <a:t>Classical music was similar to Baroque but freer and simpler.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hlinkClick r:id="rId3"/>
              </a:rPr>
              <a:t>Mozart</a:t>
            </a:r>
            <a:endParaRPr lang="en-US" dirty="0"/>
          </a:p>
        </p:txBody>
      </p:sp>
      <p:pic>
        <p:nvPicPr>
          <p:cNvPr id="7" name="Picture 2" descr="\\w-sch-staff-12\UserDesktops\hahecht\Desktop\Wolfgang-amadeus-mozart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645" y="1600201"/>
            <a:ext cx="181436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16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593</Words>
  <Application>Microsoft Office PowerPoint</Application>
  <PresentationFormat>On-screen Show (4:3)</PresentationFormat>
  <Paragraphs>95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Courier New</vt:lpstr>
      <vt:lpstr>Office Theme</vt:lpstr>
      <vt:lpstr>Do Now:</vt:lpstr>
      <vt:lpstr>Objective:   The Age of Reason</vt:lpstr>
      <vt:lpstr>The Age of Reason</vt:lpstr>
      <vt:lpstr>Some Background Info</vt:lpstr>
      <vt:lpstr>Some Background Info</vt:lpstr>
      <vt:lpstr>Some Background Info</vt:lpstr>
      <vt:lpstr>The Culture</vt:lpstr>
      <vt:lpstr>The Culture</vt:lpstr>
      <vt:lpstr>Culture</vt:lpstr>
      <vt:lpstr>Culture</vt:lpstr>
      <vt:lpstr>Culture</vt:lpstr>
      <vt:lpstr>Culture</vt:lpstr>
      <vt:lpstr>Culture</vt:lpstr>
      <vt:lpstr>Culture</vt:lpstr>
      <vt:lpstr>Culture</vt:lpstr>
      <vt:lpstr>Culture</vt:lpstr>
      <vt:lpstr>Culture</vt:lpstr>
      <vt:lpstr>Culture</vt:lpstr>
      <vt:lpstr>Conclusion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Now:</dc:title>
  <dc:creator>Hana A. Hecht (hahecht)</dc:creator>
  <cp:lastModifiedBy>Hana A. Hecht (hahecht)</cp:lastModifiedBy>
  <cp:revision>21</cp:revision>
  <dcterms:created xsi:type="dcterms:W3CDTF">2013-12-10T16:34:40Z</dcterms:created>
  <dcterms:modified xsi:type="dcterms:W3CDTF">2015-12-13T19:45:42Z</dcterms:modified>
</cp:coreProperties>
</file>