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5" r:id="rId4"/>
    <p:sldId id="276"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7" r:id="rId20"/>
    <p:sldId id="278" r:id="rId21"/>
    <p:sldId id="279" r:id="rId22"/>
    <p:sldId id="280" r:id="rId23"/>
    <p:sldId id="281" r:id="rId24"/>
    <p:sldId id="287" r:id="rId25"/>
    <p:sldId id="283" r:id="rId26"/>
    <p:sldId id="285" r:id="rId27"/>
    <p:sldId id="284" r:id="rId28"/>
    <p:sldId id="288" r:id="rId29"/>
    <p:sldId id="289" r:id="rId30"/>
    <p:sldId id="290" r:id="rId31"/>
    <p:sldId id="291" r:id="rId32"/>
    <p:sldId id="292" r:id="rId33"/>
    <p:sldId id="293" r:id="rId34"/>
    <p:sldId id="294" r:id="rId35"/>
    <p:sldId id="295" r:id="rId36"/>
    <p:sldId id="259" r:id="rId37"/>
    <p:sldId id="257" r:id="rId38"/>
    <p:sldId id="258"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48" y="3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2B5C8D-7BFA-47AA-94E2-BE4A32EF5581}" type="doc">
      <dgm:prSet loTypeId="urn:microsoft.com/office/officeart/2005/8/layout/pyramid1" loCatId="pyramid" qsTypeId="urn:microsoft.com/office/officeart/2005/8/quickstyle/simple1" qsCatId="simple" csTypeId="urn:microsoft.com/office/officeart/2005/8/colors/accent1_2" csCatId="accent1" phldr="1"/>
      <dgm:spPr/>
    </dgm:pt>
    <dgm:pt modelId="{3DF4C2B3-668A-49F3-A388-488CF27F0512}">
      <dgm:prSet phldrT="[Text]"/>
      <dgm:spPr>
        <a:solidFill>
          <a:schemeClr val="accent6">
            <a:lumMod val="20000"/>
            <a:lumOff val="80000"/>
          </a:schemeClr>
        </a:solidFill>
      </dgm:spPr>
      <dgm:t>
        <a:bodyPr/>
        <a:lstStyle/>
        <a:p>
          <a:r>
            <a:rPr lang="en-US" dirty="0" smtClean="0"/>
            <a:t>Viceroys/colonial officers – originally given to conquistadores; “royal” authority in the colonies given by the crown; viceroys in the 18</a:t>
          </a:r>
          <a:r>
            <a:rPr lang="en-US" baseline="30000" dirty="0" smtClean="0"/>
            <a:t>th</a:t>
          </a:r>
          <a:r>
            <a:rPr lang="en-US" dirty="0" smtClean="0"/>
            <a:t> century were given to the nobility.</a:t>
          </a:r>
          <a:endParaRPr lang="en-US" dirty="0"/>
        </a:p>
      </dgm:t>
    </dgm:pt>
    <dgm:pt modelId="{AA5DA526-3210-47CD-902D-23495FB39AD2}" type="parTrans" cxnId="{DAF11714-816D-4D25-8EF6-077F6EB64A69}">
      <dgm:prSet/>
      <dgm:spPr/>
      <dgm:t>
        <a:bodyPr/>
        <a:lstStyle/>
        <a:p>
          <a:endParaRPr lang="en-US"/>
        </a:p>
      </dgm:t>
    </dgm:pt>
    <dgm:pt modelId="{68FD6573-9615-4821-B3ED-4A1FBAC98E9A}" type="sibTrans" cxnId="{DAF11714-816D-4D25-8EF6-077F6EB64A69}">
      <dgm:prSet/>
      <dgm:spPr/>
      <dgm:t>
        <a:bodyPr/>
        <a:lstStyle/>
        <a:p>
          <a:endParaRPr lang="en-US"/>
        </a:p>
      </dgm:t>
    </dgm:pt>
    <dgm:pt modelId="{B381E4BE-1A35-4AA3-8AC1-2A4698935F2E}">
      <dgm:prSet phldrT="[Text]"/>
      <dgm:spPr>
        <a:solidFill>
          <a:schemeClr val="accent4">
            <a:lumMod val="20000"/>
            <a:lumOff val="80000"/>
          </a:schemeClr>
        </a:solidFill>
      </dgm:spPr>
      <dgm:t>
        <a:bodyPr/>
        <a:lstStyle/>
        <a:p>
          <a:r>
            <a:rPr lang="en-US" dirty="0" err="1" smtClean="0"/>
            <a:t>Peninsulares</a:t>
          </a:r>
          <a:r>
            <a:rPr lang="en-US" dirty="0" smtClean="0"/>
            <a:t> – Spanish born; given highest position government posts and clergy</a:t>
          </a:r>
          <a:endParaRPr lang="en-US" dirty="0"/>
        </a:p>
      </dgm:t>
    </dgm:pt>
    <dgm:pt modelId="{846C4550-8297-43C1-BC45-76E8BB7D9422}" type="parTrans" cxnId="{0FB31C44-3A41-49D9-89B9-0D91A4C942C4}">
      <dgm:prSet/>
      <dgm:spPr/>
      <dgm:t>
        <a:bodyPr/>
        <a:lstStyle/>
        <a:p>
          <a:endParaRPr lang="en-US"/>
        </a:p>
      </dgm:t>
    </dgm:pt>
    <dgm:pt modelId="{715B8577-68C6-4BAC-A851-A29AEDC6A109}" type="sibTrans" cxnId="{0FB31C44-3A41-49D9-89B9-0D91A4C942C4}">
      <dgm:prSet/>
      <dgm:spPr/>
      <dgm:t>
        <a:bodyPr/>
        <a:lstStyle/>
        <a:p>
          <a:endParaRPr lang="en-US"/>
        </a:p>
      </dgm:t>
    </dgm:pt>
    <dgm:pt modelId="{242E0A91-3717-4BAC-B59F-5337593A25EE}">
      <dgm:prSet phldrT="[Text]"/>
      <dgm:spPr>
        <a:solidFill>
          <a:schemeClr val="accent3">
            <a:lumMod val="20000"/>
            <a:lumOff val="80000"/>
          </a:schemeClr>
        </a:solidFill>
      </dgm:spPr>
      <dgm:t>
        <a:bodyPr/>
        <a:lstStyle/>
        <a:p>
          <a:r>
            <a:rPr lang="en-US" dirty="0" smtClean="0"/>
            <a:t>Creole – Born in Latin America but of Spanish parents; given highest position landowners and merchants; 95% of whites in Spanish colonies</a:t>
          </a:r>
          <a:endParaRPr lang="en-US" dirty="0"/>
        </a:p>
      </dgm:t>
    </dgm:pt>
    <dgm:pt modelId="{D6FA30C0-EE7E-4730-9631-9C960E36EC2E}" type="parTrans" cxnId="{67903212-3187-4611-858C-93F9DBF419D3}">
      <dgm:prSet/>
      <dgm:spPr/>
      <dgm:t>
        <a:bodyPr/>
        <a:lstStyle/>
        <a:p>
          <a:endParaRPr lang="en-US"/>
        </a:p>
      </dgm:t>
    </dgm:pt>
    <dgm:pt modelId="{5746A3C1-F5C3-4D4E-9DC3-8DFCF7E18293}" type="sibTrans" cxnId="{67903212-3187-4611-858C-93F9DBF419D3}">
      <dgm:prSet/>
      <dgm:spPr/>
      <dgm:t>
        <a:bodyPr/>
        <a:lstStyle/>
        <a:p>
          <a:endParaRPr lang="en-US"/>
        </a:p>
      </dgm:t>
    </dgm:pt>
    <dgm:pt modelId="{CCE83E93-F0A8-4014-9F9A-0E3FB0BC16D2}">
      <dgm:prSet phldrT="[Text]"/>
      <dgm:spPr>
        <a:solidFill>
          <a:schemeClr val="accent2">
            <a:lumMod val="20000"/>
            <a:lumOff val="80000"/>
          </a:schemeClr>
        </a:solidFill>
      </dgm:spPr>
      <dgm:t>
        <a:bodyPr/>
        <a:lstStyle/>
        <a:p>
          <a:r>
            <a:rPr lang="en-US" dirty="0" smtClean="0"/>
            <a:t>Mulattos and Mestizos – Mulattos = mixed African and European; Mestizos = mixed Indian and European; Some were equal to whites, some had more freedom than slaves</a:t>
          </a:r>
          <a:endParaRPr lang="en-US" dirty="0"/>
        </a:p>
      </dgm:t>
    </dgm:pt>
    <dgm:pt modelId="{5E3BAC13-1578-4DC5-8EFB-9EB8D72269C9}" type="parTrans" cxnId="{F547B823-3952-43B1-8B4C-D270476FE8EC}">
      <dgm:prSet/>
      <dgm:spPr/>
      <dgm:t>
        <a:bodyPr/>
        <a:lstStyle/>
        <a:p>
          <a:endParaRPr lang="en-US"/>
        </a:p>
      </dgm:t>
    </dgm:pt>
    <dgm:pt modelId="{5E0870E2-0B1B-476D-9EA6-7A9FB14C2DFA}" type="sibTrans" cxnId="{F547B823-3952-43B1-8B4C-D270476FE8EC}">
      <dgm:prSet/>
      <dgm:spPr/>
      <dgm:t>
        <a:bodyPr/>
        <a:lstStyle/>
        <a:p>
          <a:endParaRPr lang="en-US"/>
        </a:p>
      </dgm:t>
    </dgm:pt>
    <dgm:pt modelId="{41F576E2-BA7D-45C6-88CF-385FB52A3DF1}">
      <dgm:prSet phldrT="[Text]"/>
      <dgm:spPr>
        <a:solidFill>
          <a:schemeClr val="tx2">
            <a:lumMod val="20000"/>
            <a:lumOff val="80000"/>
          </a:schemeClr>
        </a:solidFill>
      </dgm:spPr>
      <dgm:t>
        <a:bodyPr/>
        <a:lstStyle/>
        <a:p>
          <a:r>
            <a:rPr lang="en-US" dirty="0" smtClean="0"/>
            <a:t>African and Native-American Slaves – Millions died due to maltreatment or disease.  As a result, more slaves were imported than born in Latin America</a:t>
          </a:r>
          <a:endParaRPr lang="en-US" dirty="0"/>
        </a:p>
      </dgm:t>
    </dgm:pt>
    <dgm:pt modelId="{CE988B72-3859-40BB-89A0-F9005B8739A6}" type="parTrans" cxnId="{54FE4218-CCF9-49C9-A5EA-0CCFD3487D26}">
      <dgm:prSet/>
      <dgm:spPr/>
      <dgm:t>
        <a:bodyPr/>
        <a:lstStyle/>
        <a:p>
          <a:endParaRPr lang="en-US"/>
        </a:p>
      </dgm:t>
    </dgm:pt>
    <dgm:pt modelId="{2B3F4FFD-BD1E-45BF-8D86-041C7CC0E12B}" type="sibTrans" cxnId="{54FE4218-CCF9-49C9-A5EA-0CCFD3487D26}">
      <dgm:prSet/>
      <dgm:spPr/>
      <dgm:t>
        <a:bodyPr/>
        <a:lstStyle/>
        <a:p>
          <a:endParaRPr lang="en-US"/>
        </a:p>
      </dgm:t>
    </dgm:pt>
    <dgm:pt modelId="{C21F6437-801C-4F70-A52B-96ADF9DB6690}" type="pres">
      <dgm:prSet presAssocID="{1F2B5C8D-7BFA-47AA-94E2-BE4A32EF5581}" presName="Name0" presStyleCnt="0">
        <dgm:presLayoutVars>
          <dgm:dir/>
          <dgm:animLvl val="lvl"/>
          <dgm:resizeHandles val="exact"/>
        </dgm:presLayoutVars>
      </dgm:prSet>
      <dgm:spPr/>
    </dgm:pt>
    <dgm:pt modelId="{F547A6F6-59BF-426D-9797-E78174828CF3}" type="pres">
      <dgm:prSet presAssocID="{3DF4C2B3-668A-49F3-A388-488CF27F0512}" presName="Name8" presStyleCnt="0"/>
      <dgm:spPr/>
    </dgm:pt>
    <dgm:pt modelId="{73C5CFD4-E19E-4DC3-90A5-717FE1EE40E7}" type="pres">
      <dgm:prSet presAssocID="{3DF4C2B3-668A-49F3-A388-488CF27F0512}" presName="level" presStyleLbl="node1" presStyleIdx="0" presStyleCnt="5" custScaleX="259259">
        <dgm:presLayoutVars>
          <dgm:chMax val="1"/>
          <dgm:bulletEnabled val="1"/>
        </dgm:presLayoutVars>
      </dgm:prSet>
      <dgm:spPr/>
      <dgm:t>
        <a:bodyPr/>
        <a:lstStyle/>
        <a:p>
          <a:endParaRPr lang="en-US"/>
        </a:p>
      </dgm:t>
    </dgm:pt>
    <dgm:pt modelId="{9082B9CA-89F7-4F3B-9EE7-A38F888FDD80}" type="pres">
      <dgm:prSet presAssocID="{3DF4C2B3-668A-49F3-A388-488CF27F0512}" presName="levelTx" presStyleLbl="revTx" presStyleIdx="0" presStyleCnt="0">
        <dgm:presLayoutVars>
          <dgm:chMax val="1"/>
          <dgm:bulletEnabled val="1"/>
        </dgm:presLayoutVars>
      </dgm:prSet>
      <dgm:spPr/>
      <dgm:t>
        <a:bodyPr/>
        <a:lstStyle/>
        <a:p>
          <a:endParaRPr lang="en-US"/>
        </a:p>
      </dgm:t>
    </dgm:pt>
    <dgm:pt modelId="{9B93C08F-BA0F-45BD-905A-862E27B69AF0}" type="pres">
      <dgm:prSet presAssocID="{B381E4BE-1A35-4AA3-8AC1-2A4698935F2E}" presName="Name8" presStyleCnt="0"/>
      <dgm:spPr/>
    </dgm:pt>
    <dgm:pt modelId="{BCC5289A-7753-435A-B457-D4D2D6F8B8A1}" type="pres">
      <dgm:prSet presAssocID="{B381E4BE-1A35-4AA3-8AC1-2A4698935F2E}" presName="level" presStyleLbl="node1" presStyleIdx="1" presStyleCnt="5">
        <dgm:presLayoutVars>
          <dgm:chMax val="1"/>
          <dgm:bulletEnabled val="1"/>
        </dgm:presLayoutVars>
      </dgm:prSet>
      <dgm:spPr/>
      <dgm:t>
        <a:bodyPr/>
        <a:lstStyle/>
        <a:p>
          <a:endParaRPr lang="en-US"/>
        </a:p>
      </dgm:t>
    </dgm:pt>
    <dgm:pt modelId="{27CFEC31-8E26-4C0B-AD5A-151F9A08DB59}" type="pres">
      <dgm:prSet presAssocID="{B381E4BE-1A35-4AA3-8AC1-2A4698935F2E}" presName="levelTx" presStyleLbl="revTx" presStyleIdx="0" presStyleCnt="0">
        <dgm:presLayoutVars>
          <dgm:chMax val="1"/>
          <dgm:bulletEnabled val="1"/>
        </dgm:presLayoutVars>
      </dgm:prSet>
      <dgm:spPr/>
      <dgm:t>
        <a:bodyPr/>
        <a:lstStyle/>
        <a:p>
          <a:endParaRPr lang="en-US"/>
        </a:p>
      </dgm:t>
    </dgm:pt>
    <dgm:pt modelId="{A426FD0E-217C-4BF5-A1F3-585CA66A45DB}" type="pres">
      <dgm:prSet presAssocID="{242E0A91-3717-4BAC-B59F-5337593A25EE}" presName="Name8" presStyleCnt="0"/>
      <dgm:spPr/>
    </dgm:pt>
    <dgm:pt modelId="{D20413FB-CABE-4B42-8429-6FB99292C3C3}" type="pres">
      <dgm:prSet presAssocID="{242E0A91-3717-4BAC-B59F-5337593A25EE}" presName="level" presStyleLbl="node1" presStyleIdx="2" presStyleCnt="5">
        <dgm:presLayoutVars>
          <dgm:chMax val="1"/>
          <dgm:bulletEnabled val="1"/>
        </dgm:presLayoutVars>
      </dgm:prSet>
      <dgm:spPr/>
      <dgm:t>
        <a:bodyPr/>
        <a:lstStyle/>
        <a:p>
          <a:endParaRPr lang="en-US"/>
        </a:p>
      </dgm:t>
    </dgm:pt>
    <dgm:pt modelId="{3D7B3D8E-EF8E-4EC9-AE96-26CFBE88F85B}" type="pres">
      <dgm:prSet presAssocID="{242E0A91-3717-4BAC-B59F-5337593A25EE}" presName="levelTx" presStyleLbl="revTx" presStyleIdx="0" presStyleCnt="0">
        <dgm:presLayoutVars>
          <dgm:chMax val="1"/>
          <dgm:bulletEnabled val="1"/>
        </dgm:presLayoutVars>
      </dgm:prSet>
      <dgm:spPr/>
      <dgm:t>
        <a:bodyPr/>
        <a:lstStyle/>
        <a:p>
          <a:endParaRPr lang="en-US"/>
        </a:p>
      </dgm:t>
    </dgm:pt>
    <dgm:pt modelId="{5D3D20B8-4E34-43D1-B82D-FAB84FC464B3}" type="pres">
      <dgm:prSet presAssocID="{CCE83E93-F0A8-4014-9F9A-0E3FB0BC16D2}" presName="Name8" presStyleCnt="0"/>
      <dgm:spPr/>
    </dgm:pt>
    <dgm:pt modelId="{FD3E423C-ED6D-4502-BDCD-6B55B22543C6}" type="pres">
      <dgm:prSet presAssocID="{CCE83E93-F0A8-4014-9F9A-0E3FB0BC16D2}" presName="level" presStyleLbl="node1" presStyleIdx="3" presStyleCnt="5">
        <dgm:presLayoutVars>
          <dgm:chMax val="1"/>
          <dgm:bulletEnabled val="1"/>
        </dgm:presLayoutVars>
      </dgm:prSet>
      <dgm:spPr/>
      <dgm:t>
        <a:bodyPr/>
        <a:lstStyle/>
        <a:p>
          <a:endParaRPr lang="en-US"/>
        </a:p>
      </dgm:t>
    </dgm:pt>
    <dgm:pt modelId="{EE7BD020-B046-43B0-ACDB-6565239DF203}" type="pres">
      <dgm:prSet presAssocID="{CCE83E93-F0A8-4014-9F9A-0E3FB0BC16D2}" presName="levelTx" presStyleLbl="revTx" presStyleIdx="0" presStyleCnt="0">
        <dgm:presLayoutVars>
          <dgm:chMax val="1"/>
          <dgm:bulletEnabled val="1"/>
        </dgm:presLayoutVars>
      </dgm:prSet>
      <dgm:spPr/>
      <dgm:t>
        <a:bodyPr/>
        <a:lstStyle/>
        <a:p>
          <a:endParaRPr lang="en-US"/>
        </a:p>
      </dgm:t>
    </dgm:pt>
    <dgm:pt modelId="{4F877503-4666-4CFC-B752-4EE41603ABA0}" type="pres">
      <dgm:prSet presAssocID="{41F576E2-BA7D-45C6-88CF-385FB52A3DF1}" presName="Name8" presStyleCnt="0"/>
      <dgm:spPr/>
    </dgm:pt>
    <dgm:pt modelId="{01A922CF-6D27-48F5-A137-DE6B6E43E12F}" type="pres">
      <dgm:prSet presAssocID="{41F576E2-BA7D-45C6-88CF-385FB52A3DF1}" presName="level" presStyleLbl="node1" presStyleIdx="4" presStyleCnt="5">
        <dgm:presLayoutVars>
          <dgm:chMax val="1"/>
          <dgm:bulletEnabled val="1"/>
        </dgm:presLayoutVars>
      </dgm:prSet>
      <dgm:spPr/>
      <dgm:t>
        <a:bodyPr/>
        <a:lstStyle/>
        <a:p>
          <a:endParaRPr lang="en-US"/>
        </a:p>
      </dgm:t>
    </dgm:pt>
    <dgm:pt modelId="{102F315C-BECA-4174-9ADB-ACDD68EBCEEC}" type="pres">
      <dgm:prSet presAssocID="{41F576E2-BA7D-45C6-88CF-385FB52A3DF1}" presName="levelTx" presStyleLbl="revTx" presStyleIdx="0" presStyleCnt="0">
        <dgm:presLayoutVars>
          <dgm:chMax val="1"/>
          <dgm:bulletEnabled val="1"/>
        </dgm:presLayoutVars>
      </dgm:prSet>
      <dgm:spPr/>
      <dgm:t>
        <a:bodyPr/>
        <a:lstStyle/>
        <a:p>
          <a:endParaRPr lang="en-US"/>
        </a:p>
      </dgm:t>
    </dgm:pt>
  </dgm:ptLst>
  <dgm:cxnLst>
    <dgm:cxn modelId="{DB10C10A-C224-46C0-8D53-C8A69CED16DF}" type="presOf" srcId="{41F576E2-BA7D-45C6-88CF-385FB52A3DF1}" destId="{102F315C-BECA-4174-9ADB-ACDD68EBCEEC}" srcOrd="1" destOrd="0" presId="urn:microsoft.com/office/officeart/2005/8/layout/pyramid1"/>
    <dgm:cxn modelId="{2C4609DC-FF70-44B1-BDB7-8277012CE8BB}" type="presOf" srcId="{3DF4C2B3-668A-49F3-A388-488CF27F0512}" destId="{73C5CFD4-E19E-4DC3-90A5-717FE1EE40E7}" srcOrd="0" destOrd="0" presId="urn:microsoft.com/office/officeart/2005/8/layout/pyramid1"/>
    <dgm:cxn modelId="{381EA7C2-1E10-427D-90BE-698108F9C059}" type="presOf" srcId="{B381E4BE-1A35-4AA3-8AC1-2A4698935F2E}" destId="{BCC5289A-7753-435A-B457-D4D2D6F8B8A1}" srcOrd="0" destOrd="0" presId="urn:microsoft.com/office/officeart/2005/8/layout/pyramid1"/>
    <dgm:cxn modelId="{0FB31C44-3A41-49D9-89B9-0D91A4C942C4}" srcId="{1F2B5C8D-7BFA-47AA-94E2-BE4A32EF5581}" destId="{B381E4BE-1A35-4AA3-8AC1-2A4698935F2E}" srcOrd="1" destOrd="0" parTransId="{846C4550-8297-43C1-BC45-76E8BB7D9422}" sibTransId="{715B8577-68C6-4BAC-A851-A29AEDC6A109}"/>
    <dgm:cxn modelId="{DAF11714-816D-4D25-8EF6-077F6EB64A69}" srcId="{1F2B5C8D-7BFA-47AA-94E2-BE4A32EF5581}" destId="{3DF4C2B3-668A-49F3-A388-488CF27F0512}" srcOrd="0" destOrd="0" parTransId="{AA5DA526-3210-47CD-902D-23495FB39AD2}" sibTransId="{68FD6573-9615-4821-B3ED-4A1FBAC98E9A}"/>
    <dgm:cxn modelId="{F547B823-3952-43B1-8B4C-D270476FE8EC}" srcId="{1F2B5C8D-7BFA-47AA-94E2-BE4A32EF5581}" destId="{CCE83E93-F0A8-4014-9F9A-0E3FB0BC16D2}" srcOrd="3" destOrd="0" parTransId="{5E3BAC13-1578-4DC5-8EFB-9EB8D72269C9}" sibTransId="{5E0870E2-0B1B-476D-9EA6-7A9FB14C2DFA}"/>
    <dgm:cxn modelId="{67903212-3187-4611-858C-93F9DBF419D3}" srcId="{1F2B5C8D-7BFA-47AA-94E2-BE4A32EF5581}" destId="{242E0A91-3717-4BAC-B59F-5337593A25EE}" srcOrd="2" destOrd="0" parTransId="{D6FA30C0-EE7E-4730-9631-9C960E36EC2E}" sibTransId="{5746A3C1-F5C3-4D4E-9DC3-8DFCF7E18293}"/>
    <dgm:cxn modelId="{6568C26C-54F7-415E-BD39-7B1042E0B694}" type="presOf" srcId="{3DF4C2B3-668A-49F3-A388-488CF27F0512}" destId="{9082B9CA-89F7-4F3B-9EE7-A38F888FDD80}" srcOrd="1" destOrd="0" presId="urn:microsoft.com/office/officeart/2005/8/layout/pyramid1"/>
    <dgm:cxn modelId="{0BEBCA57-E0BC-48D0-84AA-61AE69AB67DA}" type="presOf" srcId="{41F576E2-BA7D-45C6-88CF-385FB52A3DF1}" destId="{01A922CF-6D27-48F5-A137-DE6B6E43E12F}" srcOrd="0" destOrd="0" presId="urn:microsoft.com/office/officeart/2005/8/layout/pyramid1"/>
    <dgm:cxn modelId="{54FE4218-CCF9-49C9-A5EA-0CCFD3487D26}" srcId="{1F2B5C8D-7BFA-47AA-94E2-BE4A32EF5581}" destId="{41F576E2-BA7D-45C6-88CF-385FB52A3DF1}" srcOrd="4" destOrd="0" parTransId="{CE988B72-3859-40BB-89A0-F9005B8739A6}" sibTransId="{2B3F4FFD-BD1E-45BF-8D86-041C7CC0E12B}"/>
    <dgm:cxn modelId="{9F45699B-0ECF-41B3-B14D-C9C257FBB7F7}" type="presOf" srcId="{CCE83E93-F0A8-4014-9F9A-0E3FB0BC16D2}" destId="{EE7BD020-B046-43B0-ACDB-6565239DF203}" srcOrd="1" destOrd="0" presId="urn:microsoft.com/office/officeart/2005/8/layout/pyramid1"/>
    <dgm:cxn modelId="{39912DCD-AF61-4A01-A78D-23D83F4DDA49}" type="presOf" srcId="{1F2B5C8D-7BFA-47AA-94E2-BE4A32EF5581}" destId="{C21F6437-801C-4F70-A52B-96ADF9DB6690}" srcOrd="0" destOrd="0" presId="urn:microsoft.com/office/officeart/2005/8/layout/pyramid1"/>
    <dgm:cxn modelId="{355A91CF-5B87-409C-A48B-51806497E3E7}" type="presOf" srcId="{242E0A91-3717-4BAC-B59F-5337593A25EE}" destId="{D20413FB-CABE-4B42-8429-6FB99292C3C3}" srcOrd="0" destOrd="0" presId="urn:microsoft.com/office/officeart/2005/8/layout/pyramid1"/>
    <dgm:cxn modelId="{51C8E5F8-430A-4BBE-AD32-41B7C4625884}" type="presOf" srcId="{242E0A91-3717-4BAC-B59F-5337593A25EE}" destId="{3D7B3D8E-EF8E-4EC9-AE96-26CFBE88F85B}" srcOrd="1" destOrd="0" presId="urn:microsoft.com/office/officeart/2005/8/layout/pyramid1"/>
    <dgm:cxn modelId="{1E28E661-FEB0-43DA-96B0-DD4D8EBA6201}" type="presOf" srcId="{B381E4BE-1A35-4AA3-8AC1-2A4698935F2E}" destId="{27CFEC31-8E26-4C0B-AD5A-151F9A08DB59}" srcOrd="1" destOrd="0" presId="urn:microsoft.com/office/officeart/2005/8/layout/pyramid1"/>
    <dgm:cxn modelId="{19115B85-1848-4B7C-91F1-BF96C527CADF}" type="presOf" srcId="{CCE83E93-F0A8-4014-9F9A-0E3FB0BC16D2}" destId="{FD3E423C-ED6D-4502-BDCD-6B55B22543C6}" srcOrd="0" destOrd="0" presId="urn:microsoft.com/office/officeart/2005/8/layout/pyramid1"/>
    <dgm:cxn modelId="{50AF0D42-83C3-46AD-B80D-EBF9BAEF67CC}" type="presParOf" srcId="{C21F6437-801C-4F70-A52B-96ADF9DB6690}" destId="{F547A6F6-59BF-426D-9797-E78174828CF3}" srcOrd="0" destOrd="0" presId="urn:microsoft.com/office/officeart/2005/8/layout/pyramid1"/>
    <dgm:cxn modelId="{9B48AA70-426B-41EB-95B9-FDDB0DE6E50F}" type="presParOf" srcId="{F547A6F6-59BF-426D-9797-E78174828CF3}" destId="{73C5CFD4-E19E-4DC3-90A5-717FE1EE40E7}" srcOrd="0" destOrd="0" presId="urn:microsoft.com/office/officeart/2005/8/layout/pyramid1"/>
    <dgm:cxn modelId="{929E752D-A11E-42DF-B269-71831281885F}" type="presParOf" srcId="{F547A6F6-59BF-426D-9797-E78174828CF3}" destId="{9082B9CA-89F7-4F3B-9EE7-A38F888FDD80}" srcOrd="1" destOrd="0" presId="urn:microsoft.com/office/officeart/2005/8/layout/pyramid1"/>
    <dgm:cxn modelId="{19505305-889E-44E5-9BDF-5254718D0CE5}" type="presParOf" srcId="{C21F6437-801C-4F70-A52B-96ADF9DB6690}" destId="{9B93C08F-BA0F-45BD-905A-862E27B69AF0}" srcOrd="1" destOrd="0" presId="urn:microsoft.com/office/officeart/2005/8/layout/pyramid1"/>
    <dgm:cxn modelId="{1F777BAC-6C73-45CC-9EE5-46E52CEFF91E}" type="presParOf" srcId="{9B93C08F-BA0F-45BD-905A-862E27B69AF0}" destId="{BCC5289A-7753-435A-B457-D4D2D6F8B8A1}" srcOrd="0" destOrd="0" presId="urn:microsoft.com/office/officeart/2005/8/layout/pyramid1"/>
    <dgm:cxn modelId="{84EB0525-8195-42DD-A28E-62E76E633B82}" type="presParOf" srcId="{9B93C08F-BA0F-45BD-905A-862E27B69AF0}" destId="{27CFEC31-8E26-4C0B-AD5A-151F9A08DB59}" srcOrd="1" destOrd="0" presId="urn:microsoft.com/office/officeart/2005/8/layout/pyramid1"/>
    <dgm:cxn modelId="{46AFA0A8-006C-4D90-9A3A-A5BAE2004B76}" type="presParOf" srcId="{C21F6437-801C-4F70-A52B-96ADF9DB6690}" destId="{A426FD0E-217C-4BF5-A1F3-585CA66A45DB}" srcOrd="2" destOrd="0" presId="urn:microsoft.com/office/officeart/2005/8/layout/pyramid1"/>
    <dgm:cxn modelId="{773D8A0A-E4BA-45D4-B8D0-ED621AC0BAE1}" type="presParOf" srcId="{A426FD0E-217C-4BF5-A1F3-585CA66A45DB}" destId="{D20413FB-CABE-4B42-8429-6FB99292C3C3}" srcOrd="0" destOrd="0" presId="urn:microsoft.com/office/officeart/2005/8/layout/pyramid1"/>
    <dgm:cxn modelId="{F35F6254-85E0-4AC1-A2BE-EC5A48EC666F}" type="presParOf" srcId="{A426FD0E-217C-4BF5-A1F3-585CA66A45DB}" destId="{3D7B3D8E-EF8E-4EC9-AE96-26CFBE88F85B}" srcOrd="1" destOrd="0" presId="urn:microsoft.com/office/officeart/2005/8/layout/pyramid1"/>
    <dgm:cxn modelId="{1B3A3115-032A-466D-B9E4-76BF0C5B6D8E}" type="presParOf" srcId="{C21F6437-801C-4F70-A52B-96ADF9DB6690}" destId="{5D3D20B8-4E34-43D1-B82D-FAB84FC464B3}" srcOrd="3" destOrd="0" presId="urn:microsoft.com/office/officeart/2005/8/layout/pyramid1"/>
    <dgm:cxn modelId="{80D82F99-7804-4437-B4DD-83BC7DD5004E}" type="presParOf" srcId="{5D3D20B8-4E34-43D1-B82D-FAB84FC464B3}" destId="{FD3E423C-ED6D-4502-BDCD-6B55B22543C6}" srcOrd="0" destOrd="0" presId="urn:microsoft.com/office/officeart/2005/8/layout/pyramid1"/>
    <dgm:cxn modelId="{D46F7980-66D8-4235-BA51-0E16725D7A1C}" type="presParOf" srcId="{5D3D20B8-4E34-43D1-B82D-FAB84FC464B3}" destId="{EE7BD020-B046-43B0-ACDB-6565239DF203}" srcOrd="1" destOrd="0" presId="urn:microsoft.com/office/officeart/2005/8/layout/pyramid1"/>
    <dgm:cxn modelId="{A3D095FF-AB1C-49E1-9BA3-83369A1A1BE3}" type="presParOf" srcId="{C21F6437-801C-4F70-A52B-96ADF9DB6690}" destId="{4F877503-4666-4CFC-B752-4EE41603ABA0}" srcOrd="4" destOrd="0" presId="urn:microsoft.com/office/officeart/2005/8/layout/pyramid1"/>
    <dgm:cxn modelId="{9392742E-4641-447B-9766-9268001CB2FB}" type="presParOf" srcId="{4F877503-4666-4CFC-B752-4EE41603ABA0}" destId="{01A922CF-6D27-48F5-A137-DE6B6E43E12F}" srcOrd="0" destOrd="0" presId="urn:microsoft.com/office/officeart/2005/8/layout/pyramid1"/>
    <dgm:cxn modelId="{7DD7A070-F136-4812-A723-7CF165CFA758}" type="presParOf" srcId="{4F877503-4666-4CFC-B752-4EE41603ABA0}" destId="{102F315C-BECA-4174-9ADB-ACDD68EBCEEC}"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C5CFD4-E19E-4DC3-90A5-717FE1EE40E7}">
      <dsp:nvSpPr>
        <dsp:cNvPr id="0" name=""/>
        <dsp:cNvSpPr/>
      </dsp:nvSpPr>
      <dsp:spPr>
        <a:xfrm>
          <a:off x="1981202" y="0"/>
          <a:ext cx="4267195" cy="905192"/>
        </a:xfrm>
        <a:prstGeom prst="trapezoid">
          <a:avLst>
            <a:gd name="adj" fmla="val 90915"/>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Viceroys/colonial officers – originally given to conquistadores; “royal” authority in the colonies given by the crown; viceroys in the 18</a:t>
          </a:r>
          <a:r>
            <a:rPr lang="en-US" sz="1500" kern="1200" baseline="30000" dirty="0" smtClean="0"/>
            <a:t>th</a:t>
          </a:r>
          <a:r>
            <a:rPr lang="en-US" sz="1500" kern="1200" dirty="0" smtClean="0"/>
            <a:t> century were given to the nobility.</a:t>
          </a:r>
          <a:endParaRPr lang="en-US" sz="1500" kern="1200" dirty="0"/>
        </a:p>
      </dsp:txBody>
      <dsp:txXfrm>
        <a:off x="1981202" y="0"/>
        <a:ext cx="4267195" cy="905192"/>
      </dsp:txXfrm>
    </dsp:sp>
    <dsp:sp modelId="{BCC5289A-7753-435A-B457-D4D2D6F8B8A1}">
      <dsp:nvSpPr>
        <dsp:cNvPr id="0" name=""/>
        <dsp:cNvSpPr/>
      </dsp:nvSpPr>
      <dsp:spPr>
        <a:xfrm>
          <a:off x="2468880" y="905192"/>
          <a:ext cx="3291840" cy="905192"/>
        </a:xfrm>
        <a:prstGeom prst="trapezoid">
          <a:avLst>
            <a:gd name="adj" fmla="val 90915"/>
          </a:avLst>
        </a:prstGeom>
        <a:solidFill>
          <a:schemeClr val="accent4">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err="1" smtClean="0"/>
            <a:t>Peninsulares</a:t>
          </a:r>
          <a:r>
            <a:rPr lang="en-US" sz="1500" kern="1200" dirty="0" smtClean="0"/>
            <a:t> – Spanish born; given highest position government posts and clergy</a:t>
          </a:r>
          <a:endParaRPr lang="en-US" sz="1500" kern="1200" dirty="0"/>
        </a:p>
      </dsp:txBody>
      <dsp:txXfrm>
        <a:off x="3044951" y="905192"/>
        <a:ext cx="2139696" cy="905192"/>
      </dsp:txXfrm>
    </dsp:sp>
    <dsp:sp modelId="{D20413FB-CABE-4B42-8429-6FB99292C3C3}">
      <dsp:nvSpPr>
        <dsp:cNvPr id="0" name=""/>
        <dsp:cNvSpPr/>
      </dsp:nvSpPr>
      <dsp:spPr>
        <a:xfrm>
          <a:off x="1645920" y="1810385"/>
          <a:ext cx="4937759" cy="905192"/>
        </a:xfrm>
        <a:prstGeom prst="trapezoid">
          <a:avLst>
            <a:gd name="adj" fmla="val 90915"/>
          </a:avLst>
        </a:prstGeom>
        <a:solidFill>
          <a:schemeClr val="accent3">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Creole – Born in Latin America but of Spanish parents; given highest position landowners and merchants; 95% of whites in Spanish colonies</a:t>
          </a:r>
          <a:endParaRPr lang="en-US" sz="1500" kern="1200" dirty="0"/>
        </a:p>
      </dsp:txBody>
      <dsp:txXfrm>
        <a:off x="2510028" y="1810385"/>
        <a:ext cx="3209544" cy="905192"/>
      </dsp:txXfrm>
    </dsp:sp>
    <dsp:sp modelId="{FD3E423C-ED6D-4502-BDCD-6B55B22543C6}">
      <dsp:nvSpPr>
        <dsp:cNvPr id="0" name=""/>
        <dsp:cNvSpPr/>
      </dsp:nvSpPr>
      <dsp:spPr>
        <a:xfrm>
          <a:off x="822960" y="2715577"/>
          <a:ext cx="6583680" cy="905192"/>
        </a:xfrm>
        <a:prstGeom prst="trapezoid">
          <a:avLst>
            <a:gd name="adj" fmla="val 90915"/>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Mulattos and Mestizos – Mulattos = mixed African and European; Mestizos = mixed Indian and European; Some were equal to whites, some had more freedom than slaves</a:t>
          </a:r>
          <a:endParaRPr lang="en-US" sz="1500" kern="1200" dirty="0"/>
        </a:p>
      </dsp:txBody>
      <dsp:txXfrm>
        <a:off x="1975103" y="2715577"/>
        <a:ext cx="4279392" cy="905192"/>
      </dsp:txXfrm>
    </dsp:sp>
    <dsp:sp modelId="{01A922CF-6D27-48F5-A137-DE6B6E43E12F}">
      <dsp:nvSpPr>
        <dsp:cNvPr id="0" name=""/>
        <dsp:cNvSpPr/>
      </dsp:nvSpPr>
      <dsp:spPr>
        <a:xfrm>
          <a:off x="0" y="3620770"/>
          <a:ext cx="8229600" cy="905192"/>
        </a:xfrm>
        <a:prstGeom prst="trapezoid">
          <a:avLst>
            <a:gd name="adj" fmla="val 90915"/>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African and Native-American Slaves – Millions died due to maltreatment or disease.  As a result, more slaves were imported than born in Latin America</a:t>
          </a:r>
          <a:endParaRPr lang="en-US" sz="1500" kern="1200" dirty="0"/>
        </a:p>
      </dsp:txBody>
      <dsp:txXfrm>
        <a:off x="1440179" y="3620770"/>
        <a:ext cx="5349240" cy="905192"/>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49801E-8AE1-454E-9D4F-3725471AD3B2}" type="datetimeFigureOut">
              <a:rPr lang="en-US" smtClean="0"/>
              <a:t>12/14/2015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33BB7-D86B-4B39-A65A-D32582B9C2E5}" type="slidenum">
              <a:rPr lang="en-US" smtClean="0"/>
              <a:t>‹#›</a:t>
            </a:fld>
            <a:endParaRPr lang="en-US"/>
          </a:p>
        </p:txBody>
      </p:sp>
    </p:spTree>
    <p:extLst>
      <p:ext uri="{BB962C8B-B14F-4D97-AF65-F5344CB8AC3E}">
        <p14:creationId xmlns:p14="http://schemas.microsoft.com/office/powerpoint/2010/main" val="1804471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49801E-8AE1-454E-9D4F-3725471AD3B2}" type="datetimeFigureOut">
              <a:rPr lang="en-US" smtClean="0"/>
              <a:t>12/14/2015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33BB7-D86B-4B39-A65A-D32582B9C2E5}" type="slidenum">
              <a:rPr lang="en-US" smtClean="0"/>
              <a:t>‹#›</a:t>
            </a:fld>
            <a:endParaRPr lang="en-US"/>
          </a:p>
        </p:txBody>
      </p:sp>
    </p:spTree>
    <p:extLst>
      <p:ext uri="{BB962C8B-B14F-4D97-AF65-F5344CB8AC3E}">
        <p14:creationId xmlns:p14="http://schemas.microsoft.com/office/powerpoint/2010/main" val="2529420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49801E-8AE1-454E-9D4F-3725471AD3B2}" type="datetimeFigureOut">
              <a:rPr lang="en-US" smtClean="0"/>
              <a:t>12/14/2015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33BB7-D86B-4B39-A65A-D32582B9C2E5}" type="slidenum">
              <a:rPr lang="en-US" smtClean="0"/>
              <a:t>‹#›</a:t>
            </a:fld>
            <a:endParaRPr lang="en-US"/>
          </a:p>
        </p:txBody>
      </p:sp>
    </p:spTree>
    <p:extLst>
      <p:ext uri="{BB962C8B-B14F-4D97-AF65-F5344CB8AC3E}">
        <p14:creationId xmlns:p14="http://schemas.microsoft.com/office/powerpoint/2010/main" val="474848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49801E-8AE1-454E-9D4F-3725471AD3B2}" type="datetimeFigureOut">
              <a:rPr lang="en-US" smtClean="0"/>
              <a:t>12/14/2015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33BB7-D86B-4B39-A65A-D32582B9C2E5}" type="slidenum">
              <a:rPr lang="en-US" smtClean="0"/>
              <a:t>‹#›</a:t>
            </a:fld>
            <a:endParaRPr lang="en-US"/>
          </a:p>
        </p:txBody>
      </p:sp>
    </p:spTree>
    <p:extLst>
      <p:ext uri="{BB962C8B-B14F-4D97-AF65-F5344CB8AC3E}">
        <p14:creationId xmlns:p14="http://schemas.microsoft.com/office/powerpoint/2010/main" val="2254958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49801E-8AE1-454E-9D4F-3725471AD3B2}" type="datetimeFigureOut">
              <a:rPr lang="en-US" smtClean="0"/>
              <a:t>12/14/2015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33BB7-D86B-4B39-A65A-D32582B9C2E5}" type="slidenum">
              <a:rPr lang="en-US" smtClean="0"/>
              <a:t>‹#›</a:t>
            </a:fld>
            <a:endParaRPr lang="en-US"/>
          </a:p>
        </p:txBody>
      </p:sp>
    </p:spTree>
    <p:extLst>
      <p:ext uri="{BB962C8B-B14F-4D97-AF65-F5344CB8AC3E}">
        <p14:creationId xmlns:p14="http://schemas.microsoft.com/office/powerpoint/2010/main" val="659434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49801E-8AE1-454E-9D4F-3725471AD3B2}" type="datetimeFigureOut">
              <a:rPr lang="en-US" smtClean="0"/>
              <a:t>12/14/2015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C33BB7-D86B-4B39-A65A-D32582B9C2E5}" type="slidenum">
              <a:rPr lang="en-US" smtClean="0"/>
              <a:t>‹#›</a:t>
            </a:fld>
            <a:endParaRPr lang="en-US"/>
          </a:p>
        </p:txBody>
      </p:sp>
    </p:spTree>
    <p:extLst>
      <p:ext uri="{BB962C8B-B14F-4D97-AF65-F5344CB8AC3E}">
        <p14:creationId xmlns:p14="http://schemas.microsoft.com/office/powerpoint/2010/main" val="2750941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49801E-8AE1-454E-9D4F-3725471AD3B2}" type="datetimeFigureOut">
              <a:rPr lang="en-US" smtClean="0"/>
              <a:t>12/14/2015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C33BB7-D86B-4B39-A65A-D32582B9C2E5}" type="slidenum">
              <a:rPr lang="en-US" smtClean="0"/>
              <a:t>‹#›</a:t>
            </a:fld>
            <a:endParaRPr lang="en-US"/>
          </a:p>
        </p:txBody>
      </p:sp>
    </p:spTree>
    <p:extLst>
      <p:ext uri="{BB962C8B-B14F-4D97-AF65-F5344CB8AC3E}">
        <p14:creationId xmlns:p14="http://schemas.microsoft.com/office/powerpoint/2010/main" val="971488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49801E-8AE1-454E-9D4F-3725471AD3B2}" type="datetimeFigureOut">
              <a:rPr lang="en-US" smtClean="0"/>
              <a:t>12/14/2015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C33BB7-D86B-4B39-A65A-D32582B9C2E5}" type="slidenum">
              <a:rPr lang="en-US" smtClean="0"/>
              <a:t>‹#›</a:t>
            </a:fld>
            <a:endParaRPr lang="en-US"/>
          </a:p>
        </p:txBody>
      </p:sp>
    </p:spTree>
    <p:extLst>
      <p:ext uri="{BB962C8B-B14F-4D97-AF65-F5344CB8AC3E}">
        <p14:creationId xmlns:p14="http://schemas.microsoft.com/office/powerpoint/2010/main" val="3394547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49801E-8AE1-454E-9D4F-3725471AD3B2}" type="datetimeFigureOut">
              <a:rPr lang="en-US" smtClean="0"/>
              <a:t>12/14/2015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C33BB7-D86B-4B39-A65A-D32582B9C2E5}" type="slidenum">
              <a:rPr lang="en-US" smtClean="0"/>
              <a:t>‹#›</a:t>
            </a:fld>
            <a:endParaRPr lang="en-US"/>
          </a:p>
        </p:txBody>
      </p:sp>
    </p:spTree>
    <p:extLst>
      <p:ext uri="{BB962C8B-B14F-4D97-AF65-F5344CB8AC3E}">
        <p14:creationId xmlns:p14="http://schemas.microsoft.com/office/powerpoint/2010/main" val="886670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49801E-8AE1-454E-9D4F-3725471AD3B2}" type="datetimeFigureOut">
              <a:rPr lang="en-US" smtClean="0"/>
              <a:t>12/14/2015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C33BB7-D86B-4B39-A65A-D32582B9C2E5}" type="slidenum">
              <a:rPr lang="en-US" smtClean="0"/>
              <a:t>‹#›</a:t>
            </a:fld>
            <a:endParaRPr lang="en-US"/>
          </a:p>
        </p:txBody>
      </p:sp>
    </p:spTree>
    <p:extLst>
      <p:ext uri="{BB962C8B-B14F-4D97-AF65-F5344CB8AC3E}">
        <p14:creationId xmlns:p14="http://schemas.microsoft.com/office/powerpoint/2010/main" val="432457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49801E-8AE1-454E-9D4F-3725471AD3B2}" type="datetimeFigureOut">
              <a:rPr lang="en-US" smtClean="0"/>
              <a:t>12/14/2015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C33BB7-D86B-4B39-A65A-D32582B9C2E5}" type="slidenum">
              <a:rPr lang="en-US" smtClean="0"/>
              <a:t>‹#›</a:t>
            </a:fld>
            <a:endParaRPr lang="en-US"/>
          </a:p>
        </p:txBody>
      </p:sp>
    </p:spTree>
    <p:extLst>
      <p:ext uri="{BB962C8B-B14F-4D97-AF65-F5344CB8AC3E}">
        <p14:creationId xmlns:p14="http://schemas.microsoft.com/office/powerpoint/2010/main" val="1883350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49801E-8AE1-454E-9D4F-3725471AD3B2}" type="datetimeFigureOut">
              <a:rPr lang="en-US" smtClean="0"/>
              <a:t>12/14/2015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C33BB7-D86B-4B39-A65A-D32582B9C2E5}" type="slidenum">
              <a:rPr lang="en-US" smtClean="0"/>
              <a:t>‹#›</a:t>
            </a:fld>
            <a:endParaRPr lang="en-US"/>
          </a:p>
        </p:txBody>
      </p:sp>
    </p:spTree>
    <p:extLst>
      <p:ext uri="{BB962C8B-B14F-4D97-AF65-F5344CB8AC3E}">
        <p14:creationId xmlns:p14="http://schemas.microsoft.com/office/powerpoint/2010/main" val="2405868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7" Type="http://schemas.openxmlformats.org/officeDocument/2006/relationships/image" Target="../media/image7.gif"/><Relationship Id="rId2" Type="http://schemas.openxmlformats.org/officeDocument/2006/relationships/image" Target="../media/image2.gif"/><Relationship Id="rId1" Type="http://schemas.openxmlformats.org/officeDocument/2006/relationships/slideLayout" Target="../slideLayouts/slideLayout2.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gif"/></Relationships>
</file>

<file path=ppt/slides/_rels/slide11.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image" Target="../media/image3.gif"/><Relationship Id="rId7" Type="http://schemas.openxmlformats.org/officeDocument/2006/relationships/image" Target="../media/image7.gif"/><Relationship Id="rId2" Type="http://schemas.openxmlformats.org/officeDocument/2006/relationships/image" Target="../media/image2.gif"/><Relationship Id="rId1" Type="http://schemas.openxmlformats.org/officeDocument/2006/relationships/slideLayout" Target="../slideLayouts/slideLayout2.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gif"/></Relationships>
</file>

<file path=ppt/slides/_rels/slide12.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image" Target="../media/image3.gif"/><Relationship Id="rId7" Type="http://schemas.openxmlformats.org/officeDocument/2006/relationships/image" Target="../media/image7.gif"/><Relationship Id="rId2" Type="http://schemas.openxmlformats.org/officeDocument/2006/relationships/image" Target="../media/image2.gif"/><Relationship Id="rId1" Type="http://schemas.openxmlformats.org/officeDocument/2006/relationships/slideLayout" Target="../slideLayouts/slideLayout2.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gif"/><Relationship Id="rId9" Type="http://schemas.openxmlformats.org/officeDocument/2006/relationships/image" Target="../media/image9.gif"/></Relationships>
</file>

<file path=ppt/slides/_rels/slide13.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image" Target="../media/image3.gif"/><Relationship Id="rId7" Type="http://schemas.openxmlformats.org/officeDocument/2006/relationships/image" Target="../media/image7.gif"/><Relationship Id="rId2" Type="http://schemas.openxmlformats.org/officeDocument/2006/relationships/image" Target="../media/image2.gif"/><Relationship Id="rId1" Type="http://schemas.openxmlformats.org/officeDocument/2006/relationships/slideLayout" Target="../slideLayouts/slideLayout2.xml"/><Relationship Id="rId6" Type="http://schemas.openxmlformats.org/officeDocument/2006/relationships/image" Target="../media/image6.gif"/><Relationship Id="rId5" Type="http://schemas.openxmlformats.org/officeDocument/2006/relationships/image" Target="../media/image5.gif"/><Relationship Id="rId10" Type="http://schemas.openxmlformats.org/officeDocument/2006/relationships/image" Target="../media/image10.gif"/><Relationship Id="rId4" Type="http://schemas.openxmlformats.org/officeDocument/2006/relationships/image" Target="../media/image4.gif"/><Relationship Id="rId9" Type="http://schemas.openxmlformats.org/officeDocument/2006/relationships/image" Target="../media/image9.gif"/></Relationships>
</file>

<file path=ppt/slides/_rels/slide14.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image" Target="../media/image3.gif"/><Relationship Id="rId7" Type="http://schemas.openxmlformats.org/officeDocument/2006/relationships/image" Target="../media/image7.gif"/><Relationship Id="rId2" Type="http://schemas.openxmlformats.org/officeDocument/2006/relationships/image" Target="../media/image2.gif"/><Relationship Id="rId1" Type="http://schemas.openxmlformats.org/officeDocument/2006/relationships/slideLayout" Target="../slideLayouts/slideLayout2.xml"/><Relationship Id="rId6" Type="http://schemas.openxmlformats.org/officeDocument/2006/relationships/image" Target="../media/image6.gif"/><Relationship Id="rId11" Type="http://schemas.openxmlformats.org/officeDocument/2006/relationships/image" Target="../media/image11.gif"/><Relationship Id="rId5" Type="http://schemas.openxmlformats.org/officeDocument/2006/relationships/image" Target="../media/image5.gif"/><Relationship Id="rId10" Type="http://schemas.openxmlformats.org/officeDocument/2006/relationships/image" Target="../media/image10.gif"/><Relationship Id="rId4" Type="http://schemas.openxmlformats.org/officeDocument/2006/relationships/image" Target="../media/image4.gif"/><Relationship Id="rId9" Type="http://schemas.openxmlformats.org/officeDocument/2006/relationships/image" Target="../media/image9.gif"/></Relationships>
</file>

<file path=ppt/slides/_rels/slide15.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image" Target="../media/image3.gif"/><Relationship Id="rId7" Type="http://schemas.openxmlformats.org/officeDocument/2006/relationships/image" Target="../media/image7.gif"/><Relationship Id="rId12" Type="http://schemas.openxmlformats.org/officeDocument/2006/relationships/image" Target="../media/image12.gif"/><Relationship Id="rId2" Type="http://schemas.openxmlformats.org/officeDocument/2006/relationships/image" Target="../media/image2.gif"/><Relationship Id="rId1" Type="http://schemas.openxmlformats.org/officeDocument/2006/relationships/slideLayout" Target="../slideLayouts/slideLayout2.xml"/><Relationship Id="rId6" Type="http://schemas.openxmlformats.org/officeDocument/2006/relationships/image" Target="../media/image6.gif"/><Relationship Id="rId11" Type="http://schemas.openxmlformats.org/officeDocument/2006/relationships/image" Target="../media/image11.gif"/><Relationship Id="rId5" Type="http://schemas.openxmlformats.org/officeDocument/2006/relationships/image" Target="../media/image5.gif"/><Relationship Id="rId10" Type="http://schemas.openxmlformats.org/officeDocument/2006/relationships/image" Target="../media/image10.gif"/><Relationship Id="rId4" Type="http://schemas.openxmlformats.org/officeDocument/2006/relationships/image" Target="../media/image4.gif"/><Relationship Id="rId9" Type="http://schemas.openxmlformats.org/officeDocument/2006/relationships/image" Target="../media/image9.gif"/></Relationships>
</file>

<file path=ppt/slides/_rels/slide16.xml.rels><?xml version="1.0" encoding="UTF-8" standalone="yes"?>
<Relationships xmlns="http://schemas.openxmlformats.org/package/2006/relationships"><Relationship Id="rId8" Type="http://schemas.openxmlformats.org/officeDocument/2006/relationships/image" Target="../media/image8.gif"/><Relationship Id="rId13" Type="http://schemas.openxmlformats.org/officeDocument/2006/relationships/image" Target="../media/image13.gif"/><Relationship Id="rId3" Type="http://schemas.openxmlformats.org/officeDocument/2006/relationships/image" Target="../media/image3.gif"/><Relationship Id="rId7" Type="http://schemas.openxmlformats.org/officeDocument/2006/relationships/image" Target="../media/image7.gif"/><Relationship Id="rId12" Type="http://schemas.openxmlformats.org/officeDocument/2006/relationships/image" Target="../media/image12.gif"/><Relationship Id="rId2" Type="http://schemas.openxmlformats.org/officeDocument/2006/relationships/image" Target="../media/image2.gif"/><Relationship Id="rId1" Type="http://schemas.openxmlformats.org/officeDocument/2006/relationships/slideLayout" Target="../slideLayouts/slideLayout2.xml"/><Relationship Id="rId6" Type="http://schemas.openxmlformats.org/officeDocument/2006/relationships/image" Target="../media/image6.gif"/><Relationship Id="rId11" Type="http://schemas.openxmlformats.org/officeDocument/2006/relationships/image" Target="../media/image11.gif"/><Relationship Id="rId5" Type="http://schemas.openxmlformats.org/officeDocument/2006/relationships/image" Target="../media/image5.gif"/><Relationship Id="rId10" Type="http://schemas.openxmlformats.org/officeDocument/2006/relationships/image" Target="../media/image10.gif"/><Relationship Id="rId4" Type="http://schemas.openxmlformats.org/officeDocument/2006/relationships/image" Target="../media/image4.gif"/><Relationship Id="rId9" Type="http://schemas.openxmlformats.org/officeDocument/2006/relationships/image" Target="../media/image9.gif"/></Relationships>
</file>

<file path=ppt/slides/_rels/slide17.xml.rels><?xml version="1.0" encoding="UTF-8" standalone="yes"?>
<Relationships xmlns="http://schemas.openxmlformats.org/package/2006/relationships"><Relationship Id="rId8" Type="http://schemas.openxmlformats.org/officeDocument/2006/relationships/image" Target="../media/image8.gif"/><Relationship Id="rId13" Type="http://schemas.openxmlformats.org/officeDocument/2006/relationships/image" Target="../media/image13.gif"/><Relationship Id="rId3" Type="http://schemas.openxmlformats.org/officeDocument/2006/relationships/image" Target="../media/image3.gif"/><Relationship Id="rId7" Type="http://schemas.openxmlformats.org/officeDocument/2006/relationships/image" Target="../media/image7.gif"/><Relationship Id="rId12" Type="http://schemas.openxmlformats.org/officeDocument/2006/relationships/image" Target="../media/image12.gif"/><Relationship Id="rId2" Type="http://schemas.openxmlformats.org/officeDocument/2006/relationships/image" Target="../media/image2.gif"/><Relationship Id="rId1" Type="http://schemas.openxmlformats.org/officeDocument/2006/relationships/slideLayout" Target="../slideLayouts/slideLayout2.xml"/><Relationship Id="rId6" Type="http://schemas.openxmlformats.org/officeDocument/2006/relationships/image" Target="../media/image6.gif"/><Relationship Id="rId11" Type="http://schemas.openxmlformats.org/officeDocument/2006/relationships/image" Target="../media/image11.gif"/><Relationship Id="rId5" Type="http://schemas.openxmlformats.org/officeDocument/2006/relationships/image" Target="../media/image5.gif"/><Relationship Id="rId10" Type="http://schemas.openxmlformats.org/officeDocument/2006/relationships/image" Target="../media/image10.gif"/><Relationship Id="rId4" Type="http://schemas.openxmlformats.org/officeDocument/2006/relationships/image" Target="../media/image4.gif"/><Relationship Id="rId9" Type="http://schemas.openxmlformats.org/officeDocument/2006/relationships/image" Target="../media/image9.gif"/><Relationship Id="rId14" Type="http://schemas.openxmlformats.org/officeDocument/2006/relationships/image" Target="../media/image14.gif"/></Relationships>
</file>

<file path=ppt/slides/_rels/slide18.xml.rels><?xml version="1.0" encoding="UTF-8" standalone="yes"?>
<Relationships xmlns="http://schemas.openxmlformats.org/package/2006/relationships"><Relationship Id="rId8" Type="http://schemas.openxmlformats.org/officeDocument/2006/relationships/image" Target="../media/image8.gif"/><Relationship Id="rId13" Type="http://schemas.openxmlformats.org/officeDocument/2006/relationships/image" Target="../media/image13.gif"/><Relationship Id="rId3" Type="http://schemas.openxmlformats.org/officeDocument/2006/relationships/image" Target="../media/image3.gif"/><Relationship Id="rId7" Type="http://schemas.openxmlformats.org/officeDocument/2006/relationships/image" Target="../media/image7.gif"/><Relationship Id="rId12" Type="http://schemas.openxmlformats.org/officeDocument/2006/relationships/image" Target="../media/image12.gif"/><Relationship Id="rId2" Type="http://schemas.openxmlformats.org/officeDocument/2006/relationships/image" Target="../media/image2.gif"/><Relationship Id="rId1" Type="http://schemas.openxmlformats.org/officeDocument/2006/relationships/slideLayout" Target="../slideLayouts/slideLayout2.xml"/><Relationship Id="rId6" Type="http://schemas.openxmlformats.org/officeDocument/2006/relationships/image" Target="../media/image6.gif"/><Relationship Id="rId11" Type="http://schemas.openxmlformats.org/officeDocument/2006/relationships/image" Target="../media/image11.gif"/><Relationship Id="rId5" Type="http://schemas.openxmlformats.org/officeDocument/2006/relationships/image" Target="../media/image5.gif"/><Relationship Id="rId15" Type="http://schemas.openxmlformats.org/officeDocument/2006/relationships/image" Target="../media/image15.gif"/><Relationship Id="rId10" Type="http://schemas.openxmlformats.org/officeDocument/2006/relationships/image" Target="../media/image10.gif"/><Relationship Id="rId4" Type="http://schemas.openxmlformats.org/officeDocument/2006/relationships/image" Target="../media/image4.gif"/><Relationship Id="rId9" Type="http://schemas.openxmlformats.org/officeDocument/2006/relationships/image" Target="../media/image9.gif"/><Relationship Id="rId14" Type="http://schemas.openxmlformats.org/officeDocument/2006/relationships/image" Target="../media/image14.gif"/></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www.youtube.com/watch?v=5A_o-nU5s2U" TargetMode="External"/><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youtube.com/watch?annotation_id=annotation_582937&amp;feature=iv&amp;src_vid=5A_o-nU5s2U&amp;v=ZBw35Ze3bg8" TargetMode="External"/><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 Id="rId5" Type="http://schemas.openxmlformats.org/officeDocument/2006/relationships/image" Target="../media/image5.gif"/><Relationship Id="rId4" Type="http://schemas.openxmlformats.org/officeDocument/2006/relationships/image" Target="../media/image4.gif"/></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ahecht\AppData\Local\Microsoft\Windows\Temporary Internet Files\Content.IE5\YCLYZ667\MC900433674[1].wm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84018" y="990600"/>
            <a:ext cx="8555181" cy="486498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75408" y="762000"/>
            <a:ext cx="7772400" cy="1470025"/>
          </a:xfrm>
        </p:spPr>
        <p:txBody>
          <a:bodyPr/>
          <a:lstStyle/>
          <a:p>
            <a:r>
              <a:rPr lang="en-US" dirty="0" smtClean="0"/>
              <a:t>Do Now:</a:t>
            </a:r>
            <a:endParaRPr lang="en-US" dirty="0"/>
          </a:p>
        </p:txBody>
      </p:sp>
      <p:sp>
        <p:nvSpPr>
          <p:cNvPr id="3" name="Subtitle 2"/>
          <p:cNvSpPr>
            <a:spLocks noGrp="1"/>
          </p:cNvSpPr>
          <p:nvPr>
            <p:ph type="subTitle" idx="1"/>
          </p:nvPr>
        </p:nvSpPr>
        <p:spPr>
          <a:xfrm>
            <a:off x="284017" y="1981200"/>
            <a:ext cx="8555181" cy="4572000"/>
          </a:xfrm>
        </p:spPr>
        <p:txBody>
          <a:bodyPr>
            <a:normAutofit fontScale="55000" lnSpcReduction="20000"/>
          </a:bodyPr>
          <a:lstStyle/>
          <a:p>
            <a:r>
              <a:rPr lang="en-US" dirty="0" smtClean="0">
                <a:solidFill>
                  <a:schemeClr val="tx1"/>
                </a:solidFill>
              </a:rPr>
              <a:t>Grab today’s Agenda (5:12).</a:t>
            </a:r>
          </a:p>
          <a:p>
            <a:r>
              <a:rPr lang="en-US" dirty="0" smtClean="0">
                <a:solidFill>
                  <a:schemeClr val="tx1"/>
                </a:solidFill>
              </a:rPr>
              <a:t>Locate and label the following places on the map provided:</a:t>
            </a:r>
          </a:p>
          <a:p>
            <a:r>
              <a:rPr lang="en-US" dirty="0" smtClean="0">
                <a:solidFill>
                  <a:schemeClr val="tx1"/>
                </a:solidFill>
              </a:rPr>
              <a:t>Argentina</a:t>
            </a:r>
          </a:p>
          <a:p>
            <a:r>
              <a:rPr lang="en-US" dirty="0" smtClean="0">
                <a:solidFill>
                  <a:schemeClr val="tx1"/>
                </a:solidFill>
              </a:rPr>
              <a:t>Brazil</a:t>
            </a:r>
          </a:p>
          <a:p>
            <a:r>
              <a:rPr lang="en-US" dirty="0" smtClean="0">
                <a:solidFill>
                  <a:schemeClr val="tx1"/>
                </a:solidFill>
              </a:rPr>
              <a:t>Buenos Aires</a:t>
            </a:r>
          </a:p>
          <a:p>
            <a:r>
              <a:rPr lang="en-US" dirty="0" smtClean="0">
                <a:solidFill>
                  <a:schemeClr val="tx1"/>
                </a:solidFill>
              </a:rPr>
              <a:t>Columbia</a:t>
            </a:r>
          </a:p>
          <a:p>
            <a:r>
              <a:rPr lang="en-US" dirty="0" smtClean="0">
                <a:solidFill>
                  <a:schemeClr val="tx1"/>
                </a:solidFill>
              </a:rPr>
              <a:t>Cuba</a:t>
            </a:r>
          </a:p>
          <a:p>
            <a:r>
              <a:rPr lang="en-US" dirty="0" smtClean="0">
                <a:solidFill>
                  <a:schemeClr val="tx1"/>
                </a:solidFill>
              </a:rPr>
              <a:t>Haiti</a:t>
            </a:r>
          </a:p>
          <a:p>
            <a:r>
              <a:rPr lang="en-US" dirty="0" smtClean="0">
                <a:solidFill>
                  <a:schemeClr val="tx1"/>
                </a:solidFill>
              </a:rPr>
              <a:t>Havana</a:t>
            </a:r>
          </a:p>
          <a:p>
            <a:r>
              <a:rPr lang="en-US" dirty="0" smtClean="0">
                <a:solidFill>
                  <a:schemeClr val="tx1"/>
                </a:solidFill>
              </a:rPr>
              <a:t>Lima</a:t>
            </a:r>
          </a:p>
          <a:p>
            <a:r>
              <a:rPr lang="en-US" dirty="0" smtClean="0">
                <a:solidFill>
                  <a:schemeClr val="tx1"/>
                </a:solidFill>
              </a:rPr>
              <a:t>Mexico</a:t>
            </a:r>
          </a:p>
          <a:p>
            <a:r>
              <a:rPr lang="en-US" dirty="0" smtClean="0">
                <a:solidFill>
                  <a:schemeClr val="tx1"/>
                </a:solidFill>
              </a:rPr>
              <a:t>Mexico City</a:t>
            </a:r>
          </a:p>
          <a:p>
            <a:r>
              <a:rPr lang="en-US" dirty="0" smtClean="0">
                <a:solidFill>
                  <a:schemeClr val="tx1"/>
                </a:solidFill>
              </a:rPr>
              <a:t>Peru</a:t>
            </a:r>
          </a:p>
          <a:p>
            <a:r>
              <a:rPr lang="en-US" dirty="0" smtClean="0">
                <a:solidFill>
                  <a:schemeClr val="tx1"/>
                </a:solidFill>
              </a:rPr>
              <a:t>Sao Paulo</a:t>
            </a:r>
          </a:p>
          <a:p>
            <a:r>
              <a:rPr lang="en-US" smtClean="0">
                <a:solidFill>
                  <a:schemeClr val="tx1"/>
                </a:solidFill>
              </a:rPr>
              <a:t>Venezuela</a:t>
            </a:r>
            <a:endParaRPr lang="en-US" dirty="0">
              <a:solidFill>
                <a:schemeClr val="tx1"/>
              </a:solidFill>
            </a:endParaRPr>
          </a:p>
        </p:txBody>
      </p:sp>
    </p:spTree>
    <p:extLst>
      <p:ext uri="{BB962C8B-B14F-4D97-AF65-F5344CB8AC3E}">
        <p14:creationId xmlns:p14="http://schemas.microsoft.com/office/powerpoint/2010/main" val="31370762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40000"/>
                    <a:lumOff val="60000"/>
                  </a:schemeClr>
                </a:solidFill>
              </a:rPr>
              <a:t>Cuba</a:t>
            </a:r>
            <a:endParaRPr lang="en-US" dirty="0">
              <a:solidFill>
                <a:schemeClr val="accent6">
                  <a:lumMod val="40000"/>
                  <a:lumOff val="60000"/>
                </a:schemeClr>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14087" y="1600200"/>
            <a:ext cx="3715826" cy="4525963"/>
          </a:xfrm>
        </p:spPr>
      </p:pic>
      <p:pic>
        <p:nvPicPr>
          <p:cNvPr id="2050" name="Picture 2" descr="C:\Users\hahecht\Desktop\Mexic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5626" y="1524000"/>
            <a:ext cx="3678553" cy="448056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C:\Users\hahecht\Desktop\Colombia.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18637" y="1524000"/>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C:\Users\hahecht\Desktop\Brazil.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18636" y="1524000"/>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C:\Users\hahecht\Desktop\Haiti.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17015" y="1478280"/>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descr="C:\Users\hahecht\Desktop\Cuba.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15394" y="1471795"/>
            <a:ext cx="3716087" cy="4526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5964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Venezuela</a:t>
            </a:r>
            <a:endParaRPr lang="en-US" dirty="0">
              <a:solidFill>
                <a:srgbClr val="FFFF0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14087" y="1600200"/>
            <a:ext cx="3715826" cy="4525963"/>
          </a:xfrm>
        </p:spPr>
      </p:pic>
      <p:pic>
        <p:nvPicPr>
          <p:cNvPr id="2050" name="Picture 2" descr="C:\Users\hahecht\Desktop\Mexic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5626" y="1524000"/>
            <a:ext cx="3678553" cy="448056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C:\Users\hahecht\Desktop\Colombia.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18637" y="1524000"/>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C:\Users\hahecht\Desktop\Brazil.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18636" y="1524000"/>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C:\Users\hahecht\Desktop\Haiti.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17015" y="1478280"/>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descr="C:\Users\hahecht\Desktop\Cuba.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15394" y="1471795"/>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7170" name="Picture 2" descr="C:\Users\hahecht\Desktop\Venezuela.gi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97560" y="1450718"/>
            <a:ext cx="3716086" cy="4526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0082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40000"/>
                    <a:lumOff val="60000"/>
                  </a:schemeClr>
                </a:solidFill>
              </a:rPr>
              <a:t>Peru</a:t>
            </a:r>
            <a:endParaRPr lang="en-US" dirty="0">
              <a:solidFill>
                <a:schemeClr val="accent1">
                  <a:lumMod val="40000"/>
                  <a:lumOff val="60000"/>
                </a:schemeClr>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14087" y="1600200"/>
            <a:ext cx="3715826" cy="4525963"/>
          </a:xfrm>
        </p:spPr>
      </p:pic>
      <p:pic>
        <p:nvPicPr>
          <p:cNvPr id="2050" name="Picture 2" descr="C:\Users\hahecht\Desktop\Mexic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5626" y="1524000"/>
            <a:ext cx="3678553" cy="448056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C:\Users\hahecht\Desktop\Colombia.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18637" y="1524000"/>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C:\Users\hahecht\Desktop\Brazil.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18636" y="1524000"/>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C:\Users\hahecht\Desktop\Haiti.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17015" y="1478280"/>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descr="C:\Users\hahecht\Desktop\Cuba.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15394" y="1471795"/>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7170" name="Picture 2" descr="C:\Users\hahecht\Desktop\Venezuela.gi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97560" y="1450718"/>
            <a:ext cx="3716086" cy="4526280"/>
          </a:xfrm>
          <a:prstGeom prst="rect">
            <a:avLst/>
          </a:prstGeom>
          <a:noFill/>
          <a:extLst>
            <a:ext uri="{909E8E84-426E-40DD-AFC4-6F175D3DCCD1}">
              <a14:hiddenFill xmlns:a14="http://schemas.microsoft.com/office/drawing/2010/main">
                <a:solidFill>
                  <a:srgbClr val="FFFFFF"/>
                </a:solidFill>
              </a14:hiddenFill>
            </a:ext>
          </a:extLst>
        </p:spPr>
      </p:pic>
      <p:pic>
        <p:nvPicPr>
          <p:cNvPr id="8194" name="Picture 2" descr="C:\Users\hahecht\Desktop\Peru.gif"/>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81346" y="1442287"/>
            <a:ext cx="3716087" cy="4526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2897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Argentina</a:t>
            </a:r>
            <a:endParaRPr lang="en-US" dirty="0">
              <a:solidFill>
                <a:srgbClr val="00B0F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14087" y="1600200"/>
            <a:ext cx="3715826" cy="4525963"/>
          </a:xfrm>
        </p:spPr>
      </p:pic>
      <p:pic>
        <p:nvPicPr>
          <p:cNvPr id="2050" name="Picture 2" descr="C:\Users\hahecht\Desktop\Mexic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5626" y="1524000"/>
            <a:ext cx="3678553" cy="448056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C:\Users\hahecht\Desktop\Colombia.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18637" y="1524000"/>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C:\Users\hahecht\Desktop\Brazil.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18636" y="1524000"/>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C:\Users\hahecht\Desktop\Haiti.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17015" y="1478280"/>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descr="C:\Users\hahecht\Desktop\Cuba.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15394" y="1471795"/>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7170" name="Picture 2" descr="C:\Users\hahecht\Desktop\Venezuela.gi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97560" y="1450718"/>
            <a:ext cx="3716086" cy="4526280"/>
          </a:xfrm>
          <a:prstGeom prst="rect">
            <a:avLst/>
          </a:prstGeom>
          <a:noFill/>
          <a:extLst>
            <a:ext uri="{909E8E84-426E-40DD-AFC4-6F175D3DCCD1}">
              <a14:hiddenFill xmlns:a14="http://schemas.microsoft.com/office/drawing/2010/main">
                <a:solidFill>
                  <a:srgbClr val="FFFFFF"/>
                </a:solidFill>
              </a14:hiddenFill>
            </a:ext>
          </a:extLst>
        </p:spPr>
      </p:pic>
      <p:pic>
        <p:nvPicPr>
          <p:cNvPr id="8194" name="Picture 2" descr="C:\Users\hahecht\Desktop\Peru.gif"/>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81346" y="1442287"/>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9218" name="Picture 2" descr="C:\Users\hahecht\Desktop\Argentina.gif"/>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81345" y="1452664"/>
            <a:ext cx="3716087" cy="4526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5096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Havana</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14087" y="1600200"/>
            <a:ext cx="3715826" cy="4525963"/>
          </a:xfrm>
        </p:spPr>
      </p:pic>
      <p:pic>
        <p:nvPicPr>
          <p:cNvPr id="2050" name="Picture 2" descr="C:\Users\hahecht\Desktop\Mexic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5626" y="1524000"/>
            <a:ext cx="3678553" cy="448056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C:\Users\hahecht\Desktop\Colombia.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18637" y="1524000"/>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C:\Users\hahecht\Desktop\Brazil.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18636" y="1524000"/>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C:\Users\hahecht\Desktop\Haiti.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17015" y="1478280"/>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descr="C:\Users\hahecht\Desktop\Cuba.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15394" y="1471795"/>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7170" name="Picture 2" descr="C:\Users\hahecht\Desktop\Venezuela.gi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97560" y="1450718"/>
            <a:ext cx="3716086" cy="4526280"/>
          </a:xfrm>
          <a:prstGeom prst="rect">
            <a:avLst/>
          </a:prstGeom>
          <a:noFill/>
          <a:extLst>
            <a:ext uri="{909E8E84-426E-40DD-AFC4-6F175D3DCCD1}">
              <a14:hiddenFill xmlns:a14="http://schemas.microsoft.com/office/drawing/2010/main">
                <a:solidFill>
                  <a:srgbClr val="FFFFFF"/>
                </a:solidFill>
              </a14:hiddenFill>
            </a:ext>
          </a:extLst>
        </p:spPr>
      </p:pic>
      <p:pic>
        <p:nvPicPr>
          <p:cNvPr id="8194" name="Picture 2" descr="C:\Users\hahecht\Desktop\Peru.gif"/>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81346" y="1442287"/>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9218" name="Picture 2" descr="C:\Users\hahecht\Desktop\Argentina.gif"/>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81345" y="1452664"/>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10242" name="Picture 2" descr="C:\Users\hahecht\Desktop\Havana.gif"/>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697559" y="1442287"/>
            <a:ext cx="3716087" cy="4526280"/>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Arrow Connector 4"/>
          <p:cNvCxnSpPr/>
          <p:nvPr/>
        </p:nvCxnSpPr>
        <p:spPr>
          <a:xfrm flipH="1">
            <a:off x="4267200" y="990600"/>
            <a:ext cx="288402" cy="990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03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Lima</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14087" y="1600200"/>
            <a:ext cx="3715826" cy="4525963"/>
          </a:xfrm>
        </p:spPr>
      </p:pic>
      <p:pic>
        <p:nvPicPr>
          <p:cNvPr id="2050" name="Picture 2" descr="C:\Users\hahecht\Desktop\Mexic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5626" y="1524000"/>
            <a:ext cx="3678553" cy="448056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C:\Users\hahecht\Desktop\Colombia.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18637" y="1524000"/>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C:\Users\hahecht\Desktop\Brazil.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18636" y="1524000"/>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C:\Users\hahecht\Desktop\Haiti.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17015" y="1478280"/>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descr="C:\Users\hahecht\Desktop\Cuba.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15394" y="1471795"/>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7170" name="Picture 2" descr="C:\Users\hahecht\Desktop\Venezuela.gi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97560" y="1450718"/>
            <a:ext cx="3716086" cy="4526280"/>
          </a:xfrm>
          <a:prstGeom prst="rect">
            <a:avLst/>
          </a:prstGeom>
          <a:noFill/>
          <a:extLst>
            <a:ext uri="{909E8E84-426E-40DD-AFC4-6F175D3DCCD1}">
              <a14:hiddenFill xmlns:a14="http://schemas.microsoft.com/office/drawing/2010/main">
                <a:solidFill>
                  <a:srgbClr val="FFFFFF"/>
                </a:solidFill>
              </a14:hiddenFill>
            </a:ext>
          </a:extLst>
        </p:spPr>
      </p:pic>
      <p:pic>
        <p:nvPicPr>
          <p:cNvPr id="8194" name="Picture 2" descr="C:\Users\hahecht\Desktop\Peru.gif"/>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81346" y="1442287"/>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9218" name="Picture 2" descr="C:\Users\hahecht\Desktop\Argentina.gif"/>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81345" y="1452664"/>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10242" name="Picture 2" descr="C:\Users\hahecht\Desktop\Havana.gif"/>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697559" y="1442287"/>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11266" name="Picture 2" descr="C:\Users\hahecht\Desktop\Lima.gif"/>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673462" y="1442287"/>
            <a:ext cx="3716086" cy="4526280"/>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p:cNvCxnSpPr/>
          <p:nvPr/>
        </p:nvCxnSpPr>
        <p:spPr>
          <a:xfrm flipH="1">
            <a:off x="4531505" y="990600"/>
            <a:ext cx="83397" cy="24384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0569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Buenos Aires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14087" y="1600200"/>
            <a:ext cx="3715826" cy="4525963"/>
          </a:xfrm>
        </p:spPr>
      </p:pic>
      <p:pic>
        <p:nvPicPr>
          <p:cNvPr id="2050" name="Picture 2" descr="C:\Users\hahecht\Desktop\Mexic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5626" y="1524000"/>
            <a:ext cx="3678553" cy="448056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C:\Users\hahecht\Desktop\Colombia.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18637" y="1524000"/>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C:\Users\hahecht\Desktop\Brazil.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18636" y="1524000"/>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C:\Users\hahecht\Desktop\Haiti.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17015" y="1478280"/>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descr="C:\Users\hahecht\Desktop\Cuba.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15394" y="1471795"/>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7170" name="Picture 2" descr="C:\Users\hahecht\Desktop\Venezuela.gi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97560" y="1450718"/>
            <a:ext cx="3716086" cy="4526280"/>
          </a:xfrm>
          <a:prstGeom prst="rect">
            <a:avLst/>
          </a:prstGeom>
          <a:noFill/>
          <a:extLst>
            <a:ext uri="{909E8E84-426E-40DD-AFC4-6F175D3DCCD1}">
              <a14:hiddenFill xmlns:a14="http://schemas.microsoft.com/office/drawing/2010/main">
                <a:solidFill>
                  <a:srgbClr val="FFFFFF"/>
                </a:solidFill>
              </a14:hiddenFill>
            </a:ext>
          </a:extLst>
        </p:spPr>
      </p:pic>
      <p:pic>
        <p:nvPicPr>
          <p:cNvPr id="8194" name="Picture 2" descr="C:\Users\hahecht\Desktop\Peru.gif"/>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81346" y="1442287"/>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9218" name="Picture 2" descr="C:\Users\hahecht\Desktop\Argentina.gif"/>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81345" y="1452664"/>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10242" name="Picture 2" descr="C:\Users\hahecht\Desktop\Havana.gif"/>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697559" y="1442287"/>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11266" name="Picture 2" descr="C:\Users\hahecht\Desktop\Lima.gif"/>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673462" y="1442287"/>
            <a:ext cx="3716086" cy="4526280"/>
          </a:xfrm>
          <a:prstGeom prst="rect">
            <a:avLst/>
          </a:prstGeom>
          <a:noFill/>
          <a:extLst>
            <a:ext uri="{909E8E84-426E-40DD-AFC4-6F175D3DCCD1}">
              <a14:hiddenFill xmlns:a14="http://schemas.microsoft.com/office/drawing/2010/main">
                <a:solidFill>
                  <a:srgbClr val="FFFFFF"/>
                </a:solidFill>
              </a14:hiddenFill>
            </a:ext>
          </a:extLst>
        </p:spPr>
      </p:pic>
      <p:pic>
        <p:nvPicPr>
          <p:cNvPr id="12290" name="Picture 2" descr="C:\Users\hahecht\Desktop\BuenosAires.gif"/>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681346" y="1442287"/>
            <a:ext cx="3716087" cy="4526280"/>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Arrow Connector 7"/>
          <p:cNvCxnSpPr/>
          <p:nvPr/>
        </p:nvCxnSpPr>
        <p:spPr>
          <a:xfrm>
            <a:off x="4531505" y="1066800"/>
            <a:ext cx="802495" cy="35814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1033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Mexico City</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14087" y="1600200"/>
            <a:ext cx="3715826" cy="4525963"/>
          </a:xfrm>
        </p:spPr>
      </p:pic>
      <p:pic>
        <p:nvPicPr>
          <p:cNvPr id="2050" name="Picture 2" descr="C:\Users\hahecht\Desktop\Mexic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5626" y="1524000"/>
            <a:ext cx="3678553" cy="448056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C:\Users\hahecht\Desktop\Colombia.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18637" y="1524000"/>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C:\Users\hahecht\Desktop\Brazil.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18636" y="1524000"/>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C:\Users\hahecht\Desktop\Haiti.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17015" y="1478280"/>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descr="C:\Users\hahecht\Desktop\Cuba.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15394" y="1471795"/>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7170" name="Picture 2" descr="C:\Users\hahecht\Desktop\Venezuela.gi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97560" y="1450718"/>
            <a:ext cx="3716086" cy="4526280"/>
          </a:xfrm>
          <a:prstGeom prst="rect">
            <a:avLst/>
          </a:prstGeom>
          <a:noFill/>
          <a:extLst>
            <a:ext uri="{909E8E84-426E-40DD-AFC4-6F175D3DCCD1}">
              <a14:hiddenFill xmlns:a14="http://schemas.microsoft.com/office/drawing/2010/main">
                <a:solidFill>
                  <a:srgbClr val="FFFFFF"/>
                </a:solidFill>
              </a14:hiddenFill>
            </a:ext>
          </a:extLst>
        </p:spPr>
      </p:pic>
      <p:pic>
        <p:nvPicPr>
          <p:cNvPr id="8194" name="Picture 2" descr="C:\Users\hahecht\Desktop\Peru.gif"/>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81346" y="1442287"/>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9218" name="Picture 2" descr="C:\Users\hahecht\Desktop\Argentina.gif"/>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81345" y="1452664"/>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10242" name="Picture 2" descr="C:\Users\hahecht\Desktop\Havana.gif"/>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697559" y="1442287"/>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11266" name="Picture 2" descr="C:\Users\hahecht\Desktop\Lima.gif"/>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673462" y="1442287"/>
            <a:ext cx="3716086" cy="4526280"/>
          </a:xfrm>
          <a:prstGeom prst="rect">
            <a:avLst/>
          </a:prstGeom>
          <a:noFill/>
          <a:extLst>
            <a:ext uri="{909E8E84-426E-40DD-AFC4-6F175D3DCCD1}">
              <a14:hiddenFill xmlns:a14="http://schemas.microsoft.com/office/drawing/2010/main">
                <a:solidFill>
                  <a:srgbClr val="FFFFFF"/>
                </a:solidFill>
              </a14:hiddenFill>
            </a:ext>
          </a:extLst>
        </p:spPr>
      </p:pic>
      <p:pic>
        <p:nvPicPr>
          <p:cNvPr id="12290" name="Picture 2" descr="C:\Users\hahecht\Desktop\BuenosAires.gif"/>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681346" y="1442287"/>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13314" name="Picture 2" descr="C:\Users\hahecht\Desktop\MexicoCity.gif"/>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681346" y="1414172"/>
            <a:ext cx="3716087" cy="4526280"/>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Arrow Connector 4"/>
          <p:cNvCxnSpPr/>
          <p:nvPr/>
        </p:nvCxnSpPr>
        <p:spPr>
          <a:xfrm flipH="1">
            <a:off x="3581400" y="990600"/>
            <a:ext cx="950105" cy="1066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1832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Sao Paulo</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14087" y="1600200"/>
            <a:ext cx="3715826" cy="4525963"/>
          </a:xfrm>
        </p:spPr>
      </p:pic>
      <p:pic>
        <p:nvPicPr>
          <p:cNvPr id="2050" name="Picture 2" descr="C:\Users\hahecht\Desktop\Mexic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5626" y="1524000"/>
            <a:ext cx="3678553" cy="448056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C:\Users\hahecht\Desktop\Colombia.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18637" y="1524000"/>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C:\Users\hahecht\Desktop\Brazil.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18636" y="1524000"/>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C:\Users\hahecht\Desktop\Haiti.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17015" y="1478280"/>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descr="C:\Users\hahecht\Desktop\Cuba.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15394" y="1471795"/>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7170" name="Picture 2" descr="C:\Users\hahecht\Desktop\Venezuela.gi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97560" y="1450718"/>
            <a:ext cx="3716086" cy="4526280"/>
          </a:xfrm>
          <a:prstGeom prst="rect">
            <a:avLst/>
          </a:prstGeom>
          <a:noFill/>
          <a:extLst>
            <a:ext uri="{909E8E84-426E-40DD-AFC4-6F175D3DCCD1}">
              <a14:hiddenFill xmlns:a14="http://schemas.microsoft.com/office/drawing/2010/main">
                <a:solidFill>
                  <a:srgbClr val="FFFFFF"/>
                </a:solidFill>
              </a14:hiddenFill>
            </a:ext>
          </a:extLst>
        </p:spPr>
      </p:pic>
      <p:pic>
        <p:nvPicPr>
          <p:cNvPr id="8194" name="Picture 2" descr="C:\Users\hahecht\Desktop\Peru.gif"/>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81346" y="1442287"/>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9218" name="Picture 2" descr="C:\Users\hahecht\Desktop\Argentina.gif"/>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81345" y="1452664"/>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10242" name="Picture 2" descr="C:\Users\hahecht\Desktop\Havana.gif"/>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697559" y="1442287"/>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11266" name="Picture 2" descr="C:\Users\hahecht\Desktop\Lima.gif"/>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673462" y="1442287"/>
            <a:ext cx="3716086" cy="4526280"/>
          </a:xfrm>
          <a:prstGeom prst="rect">
            <a:avLst/>
          </a:prstGeom>
          <a:noFill/>
          <a:extLst>
            <a:ext uri="{909E8E84-426E-40DD-AFC4-6F175D3DCCD1}">
              <a14:hiddenFill xmlns:a14="http://schemas.microsoft.com/office/drawing/2010/main">
                <a:solidFill>
                  <a:srgbClr val="FFFFFF"/>
                </a:solidFill>
              </a14:hiddenFill>
            </a:ext>
          </a:extLst>
        </p:spPr>
      </p:pic>
      <p:pic>
        <p:nvPicPr>
          <p:cNvPr id="12290" name="Picture 2" descr="C:\Users\hahecht\Desktop\BuenosAires.gif"/>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681346" y="1442287"/>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13314" name="Picture 2" descr="C:\Users\hahecht\Desktop\MexicoCity.gif"/>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681346" y="1414172"/>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14338" name="Picture 2" descr="C:\Users\hahecht\Desktop\SaoPaulo.gif"/>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681346" y="1414172"/>
            <a:ext cx="3716087" cy="4526280"/>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p:cNvCxnSpPr/>
          <p:nvPr/>
        </p:nvCxnSpPr>
        <p:spPr>
          <a:xfrm>
            <a:off x="4539389" y="1143000"/>
            <a:ext cx="1328011" cy="2895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1897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YCLYZ667\MC900433674[1].wm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84018" y="990600"/>
            <a:ext cx="8555181" cy="486498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Rigid class structure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8538674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67642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ahecht\AppData\Local\Microsoft\Windows\Temporary Internet Files\Content.IE5\YCLYZ667\MC900433674[1].wm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84018" y="990600"/>
            <a:ext cx="8555181" cy="486498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75408" y="685800"/>
            <a:ext cx="7772400" cy="1470025"/>
          </a:xfrm>
        </p:spPr>
        <p:txBody>
          <a:bodyPr/>
          <a:lstStyle/>
          <a:p>
            <a:r>
              <a:rPr lang="en-US" dirty="0" smtClean="0"/>
              <a:t>Objective:</a:t>
            </a:r>
            <a:br>
              <a:rPr lang="en-US" dirty="0" smtClean="0"/>
            </a:br>
            <a:r>
              <a:rPr lang="en-US" b="1" dirty="0" smtClean="0"/>
              <a:t>Revolution in Latin America</a:t>
            </a:r>
            <a:endParaRPr lang="en-US" dirty="0"/>
          </a:p>
        </p:txBody>
      </p:sp>
      <p:sp>
        <p:nvSpPr>
          <p:cNvPr id="3" name="Subtitle 2"/>
          <p:cNvSpPr>
            <a:spLocks noGrp="1"/>
          </p:cNvSpPr>
          <p:nvPr>
            <p:ph type="subTitle" idx="1"/>
          </p:nvPr>
        </p:nvSpPr>
        <p:spPr>
          <a:xfrm>
            <a:off x="284017" y="2514600"/>
            <a:ext cx="8555181" cy="3962400"/>
          </a:xfrm>
        </p:spPr>
        <p:txBody>
          <a:bodyPr>
            <a:normAutofit lnSpcReduction="10000"/>
          </a:bodyPr>
          <a:lstStyle/>
          <a:p>
            <a:r>
              <a:rPr lang="en-US" b="1" dirty="0" smtClean="0">
                <a:solidFill>
                  <a:schemeClr val="tx1"/>
                </a:solidFill>
              </a:rPr>
              <a:t>WHII.7a, b, and d</a:t>
            </a:r>
          </a:p>
          <a:p>
            <a:r>
              <a:rPr lang="en-US" dirty="0" smtClean="0">
                <a:solidFill>
                  <a:schemeClr val="tx1"/>
                </a:solidFill>
              </a:rPr>
              <a:t>TSWDK of the Latin American revolutions of the 19</a:t>
            </a:r>
            <a:r>
              <a:rPr lang="en-US" baseline="30000" dirty="0" smtClean="0">
                <a:solidFill>
                  <a:schemeClr val="tx1"/>
                </a:solidFill>
              </a:rPr>
              <a:t>th</a:t>
            </a:r>
            <a:r>
              <a:rPr lang="en-US" dirty="0" smtClean="0">
                <a:solidFill>
                  <a:schemeClr val="tx1"/>
                </a:solidFill>
              </a:rPr>
              <a:t> centuries by describing the colonial system as it existed by </a:t>
            </a:r>
            <a:r>
              <a:rPr lang="en-US" dirty="0">
                <a:solidFill>
                  <a:schemeClr val="tx1"/>
                </a:solidFill>
              </a:rPr>
              <a:t>1800, by identifying the impact of the American and French Revolutions on Latin America, </a:t>
            </a:r>
            <a:r>
              <a:rPr lang="en-US" dirty="0" smtClean="0">
                <a:solidFill>
                  <a:schemeClr val="tx1"/>
                </a:solidFill>
              </a:rPr>
              <a:t>and by </a:t>
            </a:r>
            <a:r>
              <a:rPr lang="en-US" dirty="0">
                <a:solidFill>
                  <a:schemeClr val="tx1"/>
                </a:solidFill>
              </a:rPr>
              <a:t>explaining the contributions of Toussaint </a:t>
            </a:r>
            <a:r>
              <a:rPr lang="en-US" dirty="0" err="1">
                <a:solidFill>
                  <a:schemeClr val="tx1"/>
                </a:solidFill>
              </a:rPr>
              <a:t>L’Ouverture</a:t>
            </a:r>
            <a:r>
              <a:rPr lang="en-US" dirty="0">
                <a:solidFill>
                  <a:schemeClr val="tx1"/>
                </a:solidFill>
              </a:rPr>
              <a:t> and Simon Bolivar, and by assessing the impact of the Monroe Doctrine.</a:t>
            </a:r>
          </a:p>
          <a:p>
            <a:endParaRPr lang="en-US" dirty="0">
              <a:solidFill>
                <a:schemeClr val="tx1"/>
              </a:solidFill>
            </a:endParaRPr>
          </a:p>
        </p:txBody>
      </p:sp>
    </p:spTree>
    <p:extLst>
      <p:ext uri="{BB962C8B-B14F-4D97-AF65-F5344CB8AC3E}">
        <p14:creationId xmlns:p14="http://schemas.microsoft.com/office/powerpoint/2010/main" val="21832420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YCLYZ667\MC900433674[1].wm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84018" y="990600"/>
            <a:ext cx="8555181" cy="486498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dirty="0" smtClean="0"/>
              <a:t>Watch </a:t>
            </a:r>
            <a:r>
              <a:rPr lang="en-US" dirty="0" smtClean="0">
                <a:hlinkClick r:id="rId3"/>
              </a:rPr>
              <a:t>Crash Course: Haitian Revolution</a:t>
            </a:r>
            <a:r>
              <a:rPr lang="en-US" dirty="0">
                <a:hlinkClick r:id="rId3"/>
              </a:rPr>
              <a:t> </a:t>
            </a:r>
            <a:r>
              <a:rPr lang="en-US" dirty="0" smtClean="0"/>
              <a:t>(link on Weebly </a:t>
            </a:r>
            <a:r>
              <a:rPr lang="en-US" dirty="0" smtClean="0">
                <a:sym typeface="Wingdings" panose="05000000000000000000" pitchFamily="2" charset="2"/>
              </a:rPr>
              <a:t> Unit 5  Lesson 12) </a:t>
            </a:r>
            <a:r>
              <a:rPr lang="en-US" dirty="0" smtClean="0"/>
              <a:t>and answer the questions under “Haitian Revolution” on your Agenda.</a:t>
            </a:r>
          </a:p>
        </p:txBody>
      </p:sp>
    </p:spTree>
    <p:extLst>
      <p:ext uri="{BB962C8B-B14F-4D97-AF65-F5344CB8AC3E}">
        <p14:creationId xmlns:p14="http://schemas.microsoft.com/office/powerpoint/2010/main" val="30970140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YCLYZ667\MC900433674[1].wm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84018" y="990600"/>
            <a:ext cx="8555181" cy="486498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l"/>
            <a:r>
              <a:rPr lang="en-US" dirty="0" smtClean="0"/>
              <a:t>Haitian Revolution</a:t>
            </a:r>
            <a:endParaRPr lang="en-US" dirty="0"/>
          </a:p>
        </p:txBody>
      </p:sp>
      <p:sp>
        <p:nvSpPr>
          <p:cNvPr id="3" name="Content Placeholder 2"/>
          <p:cNvSpPr>
            <a:spLocks noGrp="1"/>
          </p:cNvSpPr>
          <p:nvPr>
            <p:ph idx="1"/>
          </p:nvPr>
        </p:nvSpPr>
        <p:spPr>
          <a:xfrm>
            <a:off x="284018" y="1600200"/>
            <a:ext cx="8707582" cy="5257800"/>
          </a:xfrm>
        </p:spPr>
        <p:txBody>
          <a:bodyPr>
            <a:normAutofit fontScale="55000" lnSpcReduction="20000"/>
          </a:bodyPr>
          <a:lstStyle/>
          <a:p>
            <a:pPr marL="0" indent="0">
              <a:buNone/>
            </a:pPr>
            <a:r>
              <a:rPr lang="en-US" dirty="0" smtClean="0"/>
              <a:t>Colony</a:t>
            </a:r>
          </a:p>
          <a:p>
            <a:r>
              <a:rPr lang="en-US" dirty="0" smtClean="0"/>
              <a:t>French</a:t>
            </a:r>
          </a:p>
          <a:p>
            <a:r>
              <a:rPr lang="en-US" dirty="0" smtClean="0"/>
              <a:t>Produced sugar and coffee</a:t>
            </a:r>
          </a:p>
          <a:p>
            <a:pPr marL="0" indent="0">
              <a:buNone/>
            </a:pPr>
            <a:endParaRPr lang="en-US" dirty="0"/>
          </a:p>
          <a:p>
            <a:pPr marL="0" indent="0">
              <a:buNone/>
            </a:pPr>
            <a:r>
              <a:rPr lang="en-US" dirty="0" smtClean="0"/>
              <a:t>How much of Europe’s sugar and coffee did Haiti produce?</a:t>
            </a:r>
          </a:p>
          <a:p>
            <a:pPr marL="0" indent="0">
              <a:buNone/>
            </a:pPr>
            <a:r>
              <a:rPr lang="en-US" dirty="0" smtClean="0"/>
              <a:t>40% of Europe’s sugar; 60% of Europe’s coffee</a:t>
            </a:r>
          </a:p>
          <a:p>
            <a:pPr marL="0" indent="0">
              <a:buNone/>
            </a:pPr>
            <a:r>
              <a:rPr lang="en-US" dirty="0" smtClean="0"/>
              <a:t>What was their slave population like?</a:t>
            </a:r>
          </a:p>
          <a:p>
            <a:pPr marL="0" indent="0">
              <a:buNone/>
            </a:pPr>
            <a:r>
              <a:rPr lang="en-US" dirty="0" smtClean="0"/>
              <a:t>Most slaves other than Brazil; 90% of population was slaves, mostly African born.</a:t>
            </a:r>
          </a:p>
          <a:p>
            <a:pPr marL="0" indent="0">
              <a:buNone/>
            </a:pPr>
            <a:r>
              <a:rPr lang="en-US" dirty="0" smtClean="0"/>
              <a:t>What was life like for a slave on a sugar plantation?</a:t>
            </a:r>
          </a:p>
          <a:p>
            <a:pPr marL="0" indent="0">
              <a:buNone/>
            </a:pPr>
            <a:r>
              <a:rPr lang="en-US" dirty="0" smtClean="0"/>
              <a:t>Brutal.  Yellow fever, small pox, and miserable working conditions.</a:t>
            </a:r>
          </a:p>
          <a:p>
            <a:pPr marL="0" indent="0">
              <a:buNone/>
            </a:pPr>
            <a:r>
              <a:rPr lang="en-US" dirty="0" smtClean="0"/>
              <a:t>How did the class system in Haiti compare to the class system in the rest of Latin America?</a:t>
            </a:r>
          </a:p>
          <a:p>
            <a:r>
              <a:rPr lang="en-US" dirty="0" smtClean="0"/>
              <a:t>Like the rest of Latin America, the Big White planters were at the top and they owned the plantations and the slaves.  Unlike the rest of Latin America, these planters were mostly absentee landlords (Petite Blanc), and let others do the work for them.</a:t>
            </a:r>
          </a:p>
          <a:p>
            <a:r>
              <a:rPr lang="en-US" dirty="0" smtClean="0"/>
              <a:t>Unlike the rest of Latin America, below the white planters were wealthy people of color, who were the result of mixed parentage.</a:t>
            </a:r>
          </a:p>
          <a:p>
            <a:r>
              <a:rPr lang="en-US" dirty="0" smtClean="0"/>
              <a:t>Unlike the rest of Latin America, there were poor whites below these wealthy people of color.  These poor whites worked as artisans and laborers.</a:t>
            </a:r>
          </a:p>
          <a:p>
            <a:r>
              <a:rPr lang="en-US" dirty="0" smtClean="0"/>
              <a:t>And, of course, like the rest of Latin America, the slaves were at the bottom.</a:t>
            </a:r>
            <a:endParaRPr lang="en-US" dirty="0"/>
          </a:p>
        </p:txBody>
      </p:sp>
      <p:pic>
        <p:nvPicPr>
          <p:cNvPr id="5" name="Picture 2" descr="C:\Users\hahecht\Desktop\Haiti.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1"/>
            <a:ext cx="3200400" cy="2608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5283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5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fade">
                                      <p:cBhvr>
                                        <p:cTn id="62" dur="500"/>
                                        <p:tgtEl>
                                          <p:spTgt spid="3">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Effect transition="in" filter="fade">
                                      <p:cBhvr>
                                        <p:cTn id="67" dur="500"/>
                                        <p:tgtEl>
                                          <p:spTgt spid="3">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4" end="14"/>
                                            </p:txEl>
                                          </p:spTgt>
                                        </p:tgtEl>
                                        <p:attrNameLst>
                                          <p:attrName>style.visibility</p:attrName>
                                        </p:attrNameLst>
                                      </p:cBhvr>
                                      <p:to>
                                        <p:strVal val="visible"/>
                                      </p:to>
                                    </p:set>
                                    <p:animEffect transition="in" filter="fade">
                                      <p:cBhvr>
                                        <p:cTn id="72"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YCLYZ667\MC900433674[1].wm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84018" y="990600"/>
            <a:ext cx="8555181" cy="486498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0"/>
            <a:ext cx="8229600" cy="1143000"/>
          </a:xfrm>
        </p:spPr>
        <p:txBody>
          <a:bodyPr/>
          <a:lstStyle/>
          <a:p>
            <a:r>
              <a:rPr lang="en-US" dirty="0" smtClean="0"/>
              <a:t>Haitian Revolution</a:t>
            </a:r>
            <a:endParaRPr lang="en-US" dirty="0"/>
          </a:p>
        </p:txBody>
      </p:sp>
      <p:sp>
        <p:nvSpPr>
          <p:cNvPr id="3" name="Content Placeholder 2"/>
          <p:cNvSpPr>
            <a:spLocks noGrp="1"/>
          </p:cNvSpPr>
          <p:nvPr>
            <p:ph idx="1"/>
          </p:nvPr>
        </p:nvSpPr>
        <p:spPr>
          <a:xfrm>
            <a:off x="0" y="838200"/>
            <a:ext cx="9144000" cy="6019800"/>
          </a:xfrm>
        </p:spPr>
        <p:txBody>
          <a:bodyPr>
            <a:normAutofit fontScale="55000" lnSpcReduction="20000"/>
          </a:bodyPr>
          <a:lstStyle/>
          <a:p>
            <a:pPr marL="0" indent="0">
              <a:buNone/>
            </a:pPr>
            <a:r>
              <a:rPr lang="en-US" dirty="0" smtClean="0"/>
              <a:t>What did each of the social classes have to complain about during the French Revolution?</a:t>
            </a:r>
          </a:p>
          <a:p>
            <a:r>
              <a:rPr lang="en-US" dirty="0" smtClean="0"/>
              <a:t>Slaves complained about slavery.</a:t>
            </a:r>
          </a:p>
          <a:p>
            <a:r>
              <a:rPr lang="en-US" dirty="0" smtClean="0"/>
              <a:t>Free people of color were still subject to legal discrimination.</a:t>
            </a:r>
          </a:p>
          <a:p>
            <a:r>
              <a:rPr lang="en-US" dirty="0" smtClean="0"/>
              <a:t>The poor whites, in addition to being poor, were resentful of all the privileges held by the wealthy people of color.</a:t>
            </a:r>
          </a:p>
          <a:p>
            <a:r>
              <a:rPr lang="en-US" dirty="0" smtClean="0"/>
              <a:t>The Petite Blanc complained about the government’s attempts to slightly improve the living and working conditions of slaves.</a:t>
            </a:r>
          </a:p>
          <a:p>
            <a:r>
              <a:rPr lang="en-US" dirty="0" smtClean="0"/>
              <a:t>And the absentee landlords complained about the French trading laws.</a:t>
            </a:r>
          </a:p>
          <a:p>
            <a:pPr marL="0" indent="0">
              <a:buNone/>
            </a:pPr>
            <a:r>
              <a:rPr lang="en-US" dirty="0" smtClean="0"/>
              <a:t>When and how did unrest begin in Haiti?</a:t>
            </a:r>
          </a:p>
          <a:p>
            <a:r>
              <a:rPr lang="en-US" dirty="0" smtClean="0"/>
              <a:t>It began in 1789 when some slaves heard a rumor that the King of France had freed them, which, even after they found out was not true, gave them hope.  </a:t>
            </a:r>
            <a:endParaRPr lang="en-US" dirty="0"/>
          </a:p>
          <a:p>
            <a:r>
              <a:rPr lang="en-US" dirty="0" smtClean="0"/>
              <a:t>The people in Haiti heard about the events in France and of the </a:t>
            </a:r>
            <a:r>
              <a:rPr lang="en-US" dirty="0" err="1" smtClean="0"/>
              <a:t>DoRoMaC</a:t>
            </a:r>
            <a:r>
              <a:rPr lang="en-US" dirty="0" smtClean="0"/>
              <a:t> and it gave hope to both free people of color and to slaves.</a:t>
            </a:r>
          </a:p>
          <a:p>
            <a:r>
              <a:rPr lang="en-US" dirty="0" smtClean="0"/>
              <a:t>The non-wealthy whites felt there was not enough discrimination in Haiti to distinguish white from color.  They identified with the Third Estate in France.  So they began lobbying for independence.  They felt that if they gained independence from France, they would have the economic freedom to succeed.</a:t>
            </a:r>
          </a:p>
          <a:p>
            <a:r>
              <a:rPr lang="en-US" dirty="0" smtClean="0"/>
              <a:t>So in 1791, these non-wealthy whites seized the capital.  The French government sent troops to Haiti.  </a:t>
            </a:r>
          </a:p>
          <a:p>
            <a:r>
              <a:rPr lang="en-US" dirty="0" smtClean="0"/>
              <a:t>At the same time, the National Assembly felt it was hypocritical to grant citizenship based on race so they granted citizenship to all free people of color.  The non-wealthy whites were not happy about this so fighting broke out between them and the newly freed people of color.</a:t>
            </a:r>
          </a:p>
          <a:p>
            <a:r>
              <a:rPr lang="en-US" dirty="0" smtClean="0"/>
              <a:t>The slaves didn’t want any of those two to gain independence so they started a slave revolt.</a:t>
            </a:r>
            <a:endParaRPr lang="en-US" dirty="0"/>
          </a:p>
        </p:txBody>
      </p:sp>
    </p:spTree>
    <p:extLst>
      <p:ext uri="{BB962C8B-B14F-4D97-AF65-F5344CB8AC3E}">
        <p14:creationId xmlns:p14="http://schemas.microsoft.com/office/powerpoint/2010/main" val="1552767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YCLYZ667\MC900433674[1].wm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84018" y="990600"/>
            <a:ext cx="8555181" cy="486498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Haitian Revolution</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Opportunity</a:t>
            </a:r>
          </a:p>
          <a:p>
            <a:r>
              <a:rPr lang="en-US" dirty="0" smtClean="0"/>
              <a:t>In 1789, the whites in Haiti used the French Revolution as an opportunity to gain their independence from France.</a:t>
            </a:r>
          </a:p>
          <a:p>
            <a:r>
              <a:rPr lang="en-US" dirty="0" smtClean="0"/>
              <a:t>They used the ideas of the Enlightenment, the American Revolution, and the French Revolution to fight for equality as their own independent nation.</a:t>
            </a:r>
          </a:p>
          <a:p>
            <a:r>
              <a:rPr lang="en-US" dirty="0" smtClean="0"/>
              <a:t>The African population heard the plight of the white Haitians for independence.  If the whites gained their independence from France, the slaves would never get their freedom.</a:t>
            </a:r>
            <a:endParaRPr lang="en-US" dirty="0"/>
          </a:p>
        </p:txBody>
      </p:sp>
    </p:spTree>
    <p:extLst>
      <p:ext uri="{BB962C8B-B14F-4D97-AF65-F5344CB8AC3E}">
        <p14:creationId xmlns:p14="http://schemas.microsoft.com/office/powerpoint/2010/main" val="2063955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hahecht\AppData\Local\Microsoft\Windows\Temporary Internet Files\Content.IE5\YCLYZ667\MC900433674[1].wm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84018" y="990600"/>
            <a:ext cx="8555181" cy="486498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Haiti</a:t>
            </a:r>
            <a:endParaRPr lang="en-US" dirty="0"/>
          </a:p>
        </p:txBody>
      </p:sp>
      <p:sp>
        <p:nvSpPr>
          <p:cNvPr id="3" name="Content Placeholder 2"/>
          <p:cNvSpPr>
            <a:spLocks noGrp="1"/>
          </p:cNvSpPr>
          <p:nvPr>
            <p:ph sz="half" idx="1"/>
          </p:nvPr>
        </p:nvSpPr>
        <p:spPr>
          <a:xfrm>
            <a:off x="457200" y="1600200"/>
            <a:ext cx="4724400" cy="5257800"/>
          </a:xfrm>
        </p:spPr>
        <p:txBody>
          <a:bodyPr>
            <a:normAutofit fontScale="92500" lnSpcReduction="10000"/>
          </a:bodyPr>
          <a:lstStyle/>
          <a:p>
            <a:pPr marL="0" indent="0">
              <a:buNone/>
            </a:pPr>
            <a:r>
              <a:rPr lang="en-US" dirty="0" smtClean="0"/>
              <a:t>Toussaint </a:t>
            </a:r>
            <a:r>
              <a:rPr lang="en-US" dirty="0" err="1" smtClean="0"/>
              <a:t>L’Ouverture</a:t>
            </a:r>
            <a:endParaRPr lang="en-US" dirty="0"/>
          </a:p>
          <a:p>
            <a:r>
              <a:rPr lang="en-US" dirty="0" smtClean="0"/>
              <a:t>Former slave</a:t>
            </a:r>
          </a:p>
          <a:p>
            <a:r>
              <a:rPr lang="en-US" dirty="0" smtClean="0"/>
              <a:t>In 1791 led Haitian rebellion against the French.</a:t>
            </a:r>
          </a:p>
          <a:p>
            <a:r>
              <a:rPr lang="en-US" dirty="0" smtClean="0"/>
              <a:t>Defeated the armies of three foreign powers; Spain, France, and Britain.</a:t>
            </a:r>
          </a:p>
          <a:p>
            <a:r>
              <a:rPr lang="en-US" dirty="0" smtClean="0"/>
              <a:t>“Black Napoleon”</a:t>
            </a:r>
          </a:p>
          <a:p>
            <a:pPr marL="0" indent="0">
              <a:buNone/>
            </a:pPr>
            <a:r>
              <a:rPr lang="en-US" dirty="0" smtClean="0"/>
              <a:t>Independence</a:t>
            </a:r>
          </a:p>
          <a:p>
            <a:r>
              <a:rPr lang="en-US" dirty="0" smtClean="0"/>
              <a:t>Haiti won their independence in 1791</a:t>
            </a:r>
          </a:p>
          <a:p>
            <a:r>
              <a:rPr lang="en-US" dirty="0" smtClean="0"/>
              <a:t>Slavery was abolished.</a:t>
            </a:r>
            <a:endParaRPr lang="en-US" dirty="0"/>
          </a:p>
        </p:txBody>
      </p:sp>
      <p:pic>
        <p:nvPicPr>
          <p:cNvPr id="8" name="Picture 2" descr="http://upload.wikimedia.org/wikipedia/commons/thumb/3/32/G%C3%A9n%C3%A9ral_Toussaint_Louverture.jpg/220px-G%C3%A9n%C3%A9ral_Toussaint_Louverture.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307238" y="1600200"/>
            <a:ext cx="2720524"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2987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YCLYZ667\MC900433674[1].wm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84018" y="990600"/>
            <a:ext cx="8555181" cy="486498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Haitian Revolution</a:t>
            </a:r>
            <a:endParaRPr lang="en-US" dirty="0"/>
          </a:p>
        </p:txBody>
      </p:sp>
      <p:sp>
        <p:nvSpPr>
          <p:cNvPr id="3" name="Content Placeholder 2"/>
          <p:cNvSpPr>
            <a:spLocks noGrp="1"/>
          </p:cNvSpPr>
          <p:nvPr>
            <p:ph idx="1"/>
          </p:nvPr>
        </p:nvSpPr>
        <p:spPr>
          <a:xfrm>
            <a:off x="457200" y="1600200"/>
            <a:ext cx="8229600" cy="5257800"/>
          </a:xfrm>
        </p:spPr>
        <p:txBody>
          <a:bodyPr>
            <a:normAutofit fontScale="62500" lnSpcReduction="20000"/>
          </a:bodyPr>
          <a:lstStyle/>
          <a:p>
            <a:pPr marL="0" indent="0">
              <a:buNone/>
            </a:pPr>
            <a:r>
              <a:rPr lang="en-US" dirty="0" smtClean="0"/>
              <a:t>What is the difference between the first half of the Haitian Revolution and the second half?</a:t>
            </a:r>
          </a:p>
          <a:p>
            <a:pPr marL="0" indent="0">
              <a:buNone/>
            </a:pPr>
            <a:r>
              <a:rPr lang="en-US" dirty="0" smtClean="0"/>
              <a:t>The first half was the fight to free the slaves and the second half was a fight for independence.</a:t>
            </a:r>
          </a:p>
          <a:p>
            <a:pPr marL="0" indent="0">
              <a:buNone/>
            </a:pPr>
            <a:r>
              <a:rPr lang="en-US" dirty="0" smtClean="0"/>
              <a:t>Explain how the former slaves in Haiti gave the United States the Louisiana Territory?</a:t>
            </a:r>
          </a:p>
          <a:p>
            <a:pPr marL="0" indent="0">
              <a:buNone/>
            </a:pPr>
            <a:r>
              <a:rPr lang="en-US" dirty="0" smtClean="0"/>
              <a:t>Napoleon needed money to fight his war so his plan was to reintroduce slavery into Haiti to produce more sugar for profit.  Unfortunately for Napoleon, the Haitians fought back and, with the help of yellow fever, were able to defeat Napoleon’s troops.  So Napoleon had to figure out another way to raise the money – selling the Louisiana Territory to the United States.</a:t>
            </a:r>
          </a:p>
          <a:p>
            <a:pPr marL="0" indent="0">
              <a:buNone/>
            </a:pPr>
            <a:r>
              <a:rPr lang="en-US" dirty="0" smtClean="0"/>
              <a:t>What is the significance of the Haitian Revolution?</a:t>
            </a:r>
          </a:p>
          <a:p>
            <a:r>
              <a:rPr lang="en-US" dirty="0" smtClean="0"/>
              <a:t>Haiti was the second free and independent nation in the Americas.</a:t>
            </a:r>
          </a:p>
          <a:p>
            <a:r>
              <a:rPr lang="en-US" dirty="0" smtClean="0"/>
              <a:t>It also had one of the most successful slave revolts ever.</a:t>
            </a:r>
          </a:p>
          <a:p>
            <a:r>
              <a:rPr lang="en-US" dirty="0" smtClean="0"/>
              <a:t>Haiti became the first modern nation to be governed by people of African descent.</a:t>
            </a:r>
          </a:p>
          <a:p>
            <a:r>
              <a:rPr lang="en-US" dirty="0" smtClean="0"/>
              <a:t>They foiled Napoleon’s attempts to build a big new world empire.</a:t>
            </a:r>
            <a:endParaRPr lang="en-US" dirty="0"/>
          </a:p>
        </p:txBody>
      </p:sp>
    </p:spTree>
    <p:extLst>
      <p:ext uri="{BB962C8B-B14F-4D97-AF65-F5344CB8AC3E}">
        <p14:creationId xmlns:p14="http://schemas.microsoft.com/office/powerpoint/2010/main" val="1189804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YCLYZ667\MC900433674[1].wm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84018" y="990600"/>
            <a:ext cx="8555181" cy="486498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dirty="0" smtClean="0"/>
              <a:t>Watch </a:t>
            </a:r>
            <a:r>
              <a:rPr lang="en-US" dirty="0" smtClean="0">
                <a:hlinkClick r:id="rId3"/>
              </a:rPr>
              <a:t>Crash Course: Latin American Revolutions </a:t>
            </a:r>
            <a:r>
              <a:rPr lang="en-US" dirty="0" smtClean="0"/>
              <a:t>(link on Weebly </a:t>
            </a:r>
            <a:r>
              <a:rPr lang="en-US" dirty="0" smtClean="0">
                <a:sym typeface="Wingdings" panose="05000000000000000000" pitchFamily="2" charset="2"/>
              </a:rPr>
              <a:t> Unit 5  Lesson 12) </a:t>
            </a:r>
            <a:r>
              <a:rPr lang="en-US" dirty="0" smtClean="0"/>
              <a:t>and answer the rest of the questions on your Agenda.</a:t>
            </a:r>
          </a:p>
        </p:txBody>
      </p:sp>
    </p:spTree>
    <p:extLst>
      <p:ext uri="{BB962C8B-B14F-4D97-AF65-F5344CB8AC3E}">
        <p14:creationId xmlns:p14="http://schemas.microsoft.com/office/powerpoint/2010/main" val="25529881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YCLYZ667\MC900433674[1].wm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84018" y="990600"/>
            <a:ext cx="8555181" cy="486498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229600" cy="4971344"/>
          </a:xfrm>
        </p:spPr>
        <p:txBody>
          <a:bodyPr>
            <a:normAutofit fontScale="77500" lnSpcReduction="20000"/>
          </a:bodyPr>
          <a:lstStyle/>
          <a:p>
            <a:pPr marL="0" indent="0">
              <a:buNone/>
            </a:pPr>
            <a:r>
              <a:rPr lang="en-US" dirty="0" smtClean="0"/>
              <a:t>Before independence, Latin American society was characterized by three institutions that exercised control over the population.  What were they?</a:t>
            </a:r>
          </a:p>
          <a:p>
            <a:r>
              <a:rPr lang="en-US" dirty="0" smtClean="0"/>
              <a:t>The Spanish crown.  As far as the crown was concerned, the job of the colony was to produce revenue.  So the rulers of the colonies had to be efficient and ruthless in order to pay their appropriate taxes.</a:t>
            </a:r>
          </a:p>
          <a:p>
            <a:r>
              <a:rPr lang="en-US" dirty="0" smtClean="0"/>
              <a:t>The Church.  The Church dictated every part of life.</a:t>
            </a:r>
          </a:p>
          <a:p>
            <a:r>
              <a:rPr lang="en-US" dirty="0" smtClean="0"/>
              <a:t>Patriarchy.  Land was inherited from father to son.</a:t>
            </a:r>
          </a:p>
          <a:p>
            <a:pPr marL="0" indent="0">
              <a:buNone/>
            </a:pPr>
            <a:r>
              <a:rPr lang="en-US" dirty="0" smtClean="0"/>
              <a:t>Describe the new culture emerging in Latin America.</a:t>
            </a:r>
          </a:p>
          <a:p>
            <a:pPr marL="0" indent="0">
              <a:buNone/>
            </a:pPr>
            <a:r>
              <a:rPr lang="en-US" dirty="0" smtClean="0"/>
              <a:t>Mixing whites from Spain (</a:t>
            </a:r>
            <a:r>
              <a:rPr lang="en-US" dirty="0" err="1" smtClean="0"/>
              <a:t>Peninsulares</a:t>
            </a:r>
            <a:r>
              <a:rPr lang="en-US" dirty="0" smtClean="0"/>
              <a:t>), white born in the Americas (Creoles), Native Americans, and African slaves.  The Christianity emerging from Latin America acquired some Native American undertones.</a:t>
            </a:r>
            <a:endParaRPr lang="en-US" dirty="0"/>
          </a:p>
        </p:txBody>
      </p:sp>
    </p:spTree>
    <p:extLst>
      <p:ext uri="{BB962C8B-B14F-4D97-AF65-F5344CB8AC3E}">
        <p14:creationId xmlns:p14="http://schemas.microsoft.com/office/powerpoint/2010/main" val="2812497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hahecht\AppData\Local\Microsoft\Windows\Temporary Internet Files\Content.IE5\YCLYZ667\MC900433674[1].wm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84018" y="990600"/>
            <a:ext cx="8555181" cy="486498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Mexico</a:t>
            </a:r>
            <a:endParaRPr lang="en-US" dirty="0"/>
          </a:p>
        </p:txBody>
      </p:sp>
      <p:sp>
        <p:nvSpPr>
          <p:cNvPr id="3" name="Content Placeholder 2"/>
          <p:cNvSpPr>
            <a:spLocks noGrp="1"/>
          </p:cNvSpPr>
          <p:nvPr>
            <p:ph sz="half" idx="1"/>
          </p:nvPr>
        </p:nvSpPr>
        <p:spPr/>
        <p:txBody>
          <a:bodyPr/>
          <a:lstStyle/>
          <a:p>
            <a:pPr marL="0" indent="0">
              <a:buNone/>
            </a:pPr>
            <a:r>
              <a:rPr lang="en-US" dirty="0" smtClean="0"/>
              <a:t>Colony</a:t>
            </a:r>
          </a:p>
          <a:p>
            <a:r>
              <a:rPr lang="en-US" dirty="0" smtClean="0"/>
              <a:t>Spanish</a:t>
            </a:r>
          </a:p>
          <a:p>
            <a:pPr marL="0" indent="0">
              <a:buNone/>
            </a:pPr>
            <a:r>
              <a:rPr lang="en-US" dirty="0" smtClean="0"/>
              <a:t>Opportunity</a:t>
            </a:r>
          </a:p>
          <a:p>
            <a:r>
              <a:rPr lang="en-US" dirty="0" smtClean="0"/>
              <a:t>Spanish involvement in the Napoleonic Wars diverted their attention from their colonies.</a:t>
            </a:r>
            <a:endParaRPr lang="en-US" dirty="0"/>
          </a:p>
        </p:txBody>
      </p:sp>
      <p:pic>
        <p:nvPicPr>
          <p:cNvPr id="9" name="Picture 2" descr="C:\Users\hahecht\Desktop\mexico.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48200" y="2431437"/>
            <a:ext cx="4038600" cy="2863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5876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hahecht\AppData\Local\Microsoft\Windows\Temporary Internet Files\Content.IE5\YCLYZ667\MC900433674[1].wm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84018" y="990600"/>
            <a:ext cx="8555181" cy="486498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Mexico</a:t>
            </a:r>
            <a:endParaRPr lang="en-US" dirty="0"/>
          </a:p>
        </p:txBody>
      </p:sp>
      <p:sp>
        <p:nvSpPr>
          <p:cNvPr id="3" name="Content Placeholder 2"/>
          <p:cNvSpPr>
            <a:spLocks noGrp="1"/>
          </p:cNvSpPr>
          <p:nvPr>
            <p:ph sz="half" idx="1"/>
          </p:nvPr>
        </p:nvSpPr>
        <p:spPr>
          <a:xfrm>
            <a:off x="457199" y="1600200"/>
            <a:ext cx="4495801" cy="4953000"/>
          </a:xfrm>
        </p:spPr>
        <p:txBody>
          <a:bodyPr>
            <a:normAutofit fontScale="85000" lnSpcReduction="10000"/>
          </a:bodyPr>
          <a:lstStyle/>
          <a:p>
            <a:pPr marL="0" indent="0">
              <a:buNone/>
            </a:pPr>
            <a:r>
              <a:rPr lang="en-US" dirty="0" smtClean="0"/>
              <a:t>Father Miguel Hidalgo</a:t>
            </a:r>
          </a:p>
          <a:p>
            <a:r>
              <a:rPr lang="en-US" dirty="0" smtClean="0"/>
              <a:t>Mexican priest and Creole</a:t>
            </a:r>
          </a:p>
          <a:p>
            <a:r>
              <a:rPr lang="en-US" dirty="0" smtClean="0"/>
              <a:t>Questioned the policies of both the clergy and the monarch</a:t>
            </a:r>
          </a:p>
          <a:p>
            <a:r>
              <a:rPr lang="en-US" dirty="0" smtClean="0"/>
              <a:t>Fought for social and economic reform</a:t>
            </a:r>
          </a:p>
          <a:p>
            <a:r>
              <a:rPr lang="en-US" dirty="0" smtClean="0"/>
              <a:t>In 1810, led a rebellion against the ruling Spanish.  Lost.  </a:t>
            </a:r>
          </a:p>
          <a:p>
            <a:r>
              <a:rPr lang="en-US" dirty="0" smtClean="0"/>
              <a:t>Executed in 1811.</a:t>
            </a:r>
          </a:p>
          <a:p>
            <a:pPr marL="0" indent="0">
              <a:buNone/>
            </a:pPr>
            <a:r>
              <a:rPr lang="en-US" dirty="0" smtClean="0"/>
              <a:t>Independence</a:t>
            </a:r>
          </a:p>
          <a:p>
            <a:r>
              <a:rPr lang="en-US" dirty="0" smtClean="0"/>
              <a:t>Inspired by Father Hidalgo, Mexican independence was eventually recognized in 1821.</a:t>
            </a:r>
            <a:endParaRPr lang="en-US" dirty="0"/>
          </a:p>
        </p:txBody>
      </p:sp>
      <p:pic>
        <p:nvPicPr>
          <p:cNvPr id="9" name="Picture 2" descr="C:\Users\hahecht\Desktop\m_hidalgo.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334000" y="1895455"/>
            <a:ext cx="3124200" cy="4610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1759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YCLYZ667\MC900433674[1].wm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84018" y="990600"/>
            <a:ext cx="8555181" cy="486498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Revolution in Latin America</a:t>
            </a:r>
            <a:endParaRPr lang="en-US" dirty="0"/>
          </a:p>
        </p:txBody>
      </p:sp>
      <p:sp>
        <p:nvSpPr>
          <p:cNvPr id="3" name="Content Placeholder 2"/>
          <p:cNvSpPr>
            <a:spLocks noGrp="1"/>
          </p:cNvSpPr>
          <p:nvPr>
            <p:ph idx="1"/>
          </p:nvPr>
        </p:nvSpPr>
        <p:spPr/>
        <p:txBody>
          <a:bodyPr/>
          <a:lstStyle/>
          <a:p>
            <a:r>
              <a:rPr lang="en-US" dirty="0" smtClean="0"/>
              <a:t>The Colonial System</a:t>
            </a:r>
          </a:p>
          <a:p>
            <a:r>
              <a:rPr lang="en-US" dirty="0" smtClean="0"/>
              <a:t>Haitian Revolution</a:t>
            </a:r>
          </a:p>
          <a:p>
            <a:r>
              <a:rPr lang="en-US" dirty="0" smtClean="0"/>
              <a:t>Mexico</a:t>
            </a:r>
          </a:p>
          <a:p>
            <a:r>
              <a:rPr lang="en-US" dirty="0" smtClean="0"/>
              <a:t>Colombia and Venezuela</a:t>
            </a:r>
          </a:p>
          <a:p>
            <a:r>
              <a:rPr lang="en-US" dirty="0" smtClean="0"/>
              <a:t>Monroe Doctrine</a:t>
            </a:r>
            <a:endParaRPr lang="en-US" dirty="0"/>
          </a:p>
        </p:txBody>
      </p:sp>
    </p:spTree>
    <p:extLst>
      <p:ext uri="{BB962C8B-B14F-4D97-AF65-F5344CB8AC3E}">
        <p14:creationId xmlns:p14="http://schemas.microsoft.com/office/powerpoint/2010/main" val="22259048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hahecht\AppData\Local\Microsoft\Windows\Temporary Internet Files\Content.IE5\YCLYZ667\MC900433674[1].wm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84018" y="990600"/>
            <a:ext cx="8555181" cy="486498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Colombia/Venezuela</a:t>
            </a:r>
            <a:endParaRPr lang="en-US" dirty="0"/>
          </a:p>
        </p:txBody>
      </p:sp>
      <p:sp>
        <p:nvSpPr>
          <p:cNvPr id="3" name="Content Placeholder 2"/>
          <p:cNvSpPr>
            <a:spLocks noGrp="1"/>
          </p:cNvSpPr>
          <p:nvPr>
            <p:ph sz="half" idx="1"/>
          </p:nvPr>
        </p:nvSpPr>
        <p:spPr/>
        <p:txBody>
          <a:bodyPr/>
          <a:lstStyle/>
          <a:p>
            <a:pPr marL="0" indent="0">
              <a:buNone/>
            </a:pPr>
            <a:r>
              <a:rPr lang="en-US" dirty="0" smtClean="0"/>
              <a:t>Colony</a:t>
            </a:r>
          </a:p>
          <a:p>
            <a:r>
              <a:rPr lang="en-US" dirty="0" smtClean="0"/>
              <a:t>Spanish</a:t>
            </a:r>
          </a:p>
          <a:p>
            <a:pPr marL="0" indent="0">
              <a:buNone/>
            </a:pPr>
            <a:r>
              <a:rPr lang="en-US" dirty="0" smtClean="0"/>
              <a:t>Opportunity</a:t>
            </a:r>
          </a:p>
          <a:p>
            <a:r>
              <a:rPr lang="en-US" dirty="0" smtClean="0"/>
              <a:t>Inspired by both the French and Haitian Revolutions</a:t>
            </a:r>
            <a:endParaRPr lang="en-US" dirty="0"/>
          </a:p>
        </p:txBody>
      </p:sp>
      <p:pic>
        <p:nvPicPr>
          <p:cNvPr id="9" name="Picture 2" descr="C:\Users\hahecht\Desktop\ColmVen.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48200" y="2431437"/>
            <a:ext cx="4038600" cy="2863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4034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hahecht\AppData\Local\Microsoft\Windows\Temporary Internet Files\Content.IE5\YCLYZ667\MC900433674[1].wm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84018" y="990600"/>
            <a:ext cx="8555181" cy="486498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Colombia/Venezuela</a:t>
            </a:r>
            <a:endParaRPr lang="en-US" dirty="0"/>
          </a:p>
        </p:txBody>
      </p:sp>
      <p:sp>
        <p:nvSpPr>
          <p:cNvPr id="3" name="Content Placeholder 2"/>
          <p:cNvSpPr>
            <a:spLocks noGrp="1"/>
          </p:cNvSpPr>
          <p:nvPr>
            <p:ph sz="half" idx="1"/>
          </p:nvPr>
        </p:nvSpPr>
        <p:spPr/>
        <p:txBody>
          <a:bodyPr/>
          <a:lstStyle/>
          <a:p>
            <a:pPr marL="0" indent="0">
              <a:buNone/>
            </a:pPr>
            <a:r>
              <a:rPr lang="en-US" dirty="0" smtClean="0"/>
              <a:t>Simon Bolivar</a:t>
            </a:r>
          </a:p>
          <a:p>
            <a:r>
              <a:rPr lang="en-US" dirty="0" smtClean="0"/>
              <a:t>Venezuelan military leader who led revolutionary efforts.</a:t>
            </a:r>
          </a:p>
          <a:p>
            <a:r>
              <a:rPr lang="en-US" dirty="0" smtClean="0"/>
              <a:t>Liberated the northern areas of Latin America</a:t>
            </a:r>
          </a:p>
          <a:p>
            <a:pPr marL="0" indent="0">
              <a:buNone/>
            </a:pPr>
            <a:r>
              <a:rPr lang="en-US" dirty="0" smtClean="0"/>
              <a:t>Independence</a:t>
            </a:r>
          </a:p>
          <a:p>
            <a:r>
              <a:rPr lang="en-US" dirty="0" smtClean="0"/>
              <a:t>Proclaimed independence in 1819</a:t>
            </a:r>
            <a:endParaRPr lang="en-US" dirty="0"/>
          </a:p>
        </p:txBody>
      </p:sp>
      <p:pic>
        <p:nvPicPr>
          <p:cNvPr id="8" name="Picture 2" descr="http://biography4u.com/image-files/Simon%20Bolivar.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048250" y="2472531"/>
            <a:ext cx="3238500" cy="2781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8008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YCLYZ667\MC900433674[1].wm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84018" y="990600"/>
            <a:ext cx="8555181" cy="486498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What is the most revolutionary thing about these independence movements?</a:t>
            </a:r>
          </a:p>
          <a:p>
            <a:r>
              <a:rPr lang="en-US" dirty="0" smtClean="0"/>
              <a:t>They enshrined the idea of so-called popular sovereignty in the New World.  Never again would Latin America be under the permanent control of a European power.  </a:t>
            </a:r>
          </a:p>
          <a:p>
            <a:r>
              <a:rPr lang="en-US" dirty="0" smtClean="0"/>
              <a:t>And the relatively quick division of Latin America into individual states, showed how quickly the people in these regions developed a sense of themselves as nations distinct from Europe and from each other.  </a:t>
            </a:r>
          </a:p>
          <a:p>
            <a:r>
              <a:rPr lang="en-US" dirty="0" smtClean="0"/>
              <a:t>Latin America also epitomized multiculturalism.</a:t>
            </a:r>
          </a:p>
          <a:p>
            <a:pPr marL="0" indent="0">
              <a:buNone/>
            </a:pPr>
            <a:r>
              <a:rPr lang="en-US" dirty="0" smtClean="0"/>
              <a:t>Why wasn’t the Latin American revolutions revolutionary?</a:t>
            </a:r>
          </a:p>
          <a:p>
            <a:r>
              <a:rPr lang="en-US" dirty="0" smtClean="0"/>
              <a:t>While the </a:t>
            </a:r>
            <a:r>
              <a:rPr lang="en-US" dirty="0" err="1" smtClean="0"/>
              <a:t>Peninsulares</a:t>
            </a:r>
            <a:r>
              <a:rPr lang="en-US" dirty="0" smtClean="0"/>
              <a:t> were gone, the rigid social hierarchy, with the wealthy Creoles at the top, remained.</a:t>
            </a:r>
          </a:p>
          <a:p>
            <a:r>
              <a:rPr lang="en-US" dirty="0" smtClean="0"/>
              <a:t>Whereas revolutions in both France and America weakened the power of the established church, in Latin America, the Catholic Church remained very powerful in people’s everyday lives.</a:t>
            </a:r>
          </a:p>
          <a:p>
            <a:r>
              <a:rPr lang="en-US" dirty="0" smtClean="0"/>
              <a:t>There is still patriarchy.  Despite the fact that there were many women who took up arms in the struggle for independence, patriarchy remained strong in Latin America.</a:t>
            </a:r>
            <a:endParaRPr lang="en-US" dirty="0"/>
          </a:p>
        </p:txBody>
      </p:sp>
    </p:spTree>
    <p:extLst>
      <p:ext uri="{BB962C8B-B14F-4D97-AF65-F5344CB8AC3E}">
        <p14:creationId xmlns:p14="http://schemas.microsoft.com/office/powerpoint/2010/main" val="3861189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hahecht\AppData\Local\Microsoft\Windows\Temporary Internet Files\Content.IE5\YCLYZ667\MC900433674[1].wm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84018" y="990600"/>
            <a:ext cx="8555181" cy="486498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Monroe Doctrine</a:t>
            </a:r>
            <a:endParaRPr lang="en-US" dirty="0"/>
          </a:p>
        </p:txBody>
      </p:sp>
      <p:sp>
        <p:nvSpPr>
          <p:cNvPr id="3" name="Content Placeholder 2"/>
          <p:cNvSpPr>
            <a:spLocks noGrp="1"/>
          </p:cNvSpPr>
          <p:nvPr>
            <p:ph sz="half" idx="1"/>
          </p:nvPr>
        </p:nvSpPr>
        <p:spPr>
          <a:xfrm>
            <a:off x="457200" y="1600200"/>
            <a:ext cx="4495800" cy="4876800"/>
          </a:xfrm>
        </p:spPr>
        <p:txBody>
          <a:bodyPr>
            <a:normAutofit fontScale="85000" lnSpcReduction="20000"/>
          </a:bodyPr>
          <a:lstStyle/>
          <a:p>
            <a:pPr marL="0" indent="0">
              <a:buNone/>
            </a:pPr>
            <a:r>
              <a:rPr lang="en-US" dirty="0" smtClean="0"/>
              <a:t>Issued</a:t>
            </a:r>
          </a:p>
          <a:p>
            <a:r>
              <a:rPr lang="en-US" dirty="0" smtClean="0"/>
              <a:t>1823</a:t>
            </a:r>
            <a:endParaRPr lang="en-US" dirty="0"/>
          </a:p>
          <a:p>
            <a:r>
              <a:rPr lang="en-US" dirty="0" smtClean="0"/>
              <a:t>By U.S. President James Monroe</a:t>
            </a:r>
          </a:p>
          <a:p>
            <a:pPr marL="0" indent="0">
              <a:buNone/>
            </a:pPr>
            <a:r>
              <a:rPr lang="en-US" dirty="0" smtClean="0"/>
              <a:t>Content</a:t>
            </a:r>
            <a:endParaRPr lang="en-US" dirty="0"/>
          </a:p>
          <a:p>
            <a:r>
              <a:rPr lang="en-US" i="1" dirty="0" smtClean="0"/>
              <a:t>“…as a principle in which the rights and interests of the United States are involved, that the American continents, by the free and independent condition which they have assumed and maintain, are henceforth not to be considered as subjects for future colonization by any European powers…”</a:t>
            </a:r>
          </a:p>
        </p:txBody>
      </p:sp>
      <p:pic>
        <p:nvPicPr>
          <p:cNvPr id="9" name="Picture 2" descr="C:\Users\hahecht\Desktop\0.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070764" y="2286000"/>
            <a:ext cx="4038600" cy="3028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2005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hahecht\AppData\Local\Microsoft\Windows\Temporary Internet Files\Content.IE5\YCLYZ667\MC900433674[1].wm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84018" y="990600"/>
            <a:ext cx="8555181" cy="486498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Monroe Doctrine</a:t>
            </a:r>
            <a:endParaRPr lang="en-US" dirty="0"/>
          </a:p>
        </p:txBody>
      </p:sp>
      <p:sp>
        <p:nvSpPr>
          <p:cNvPr id="3" name="Content Placeholder 2"/>
          <p:cNvSpPr>
            <a:spLocks noGrp="1"/>
          </p:cNvSpPr>
          <p:nvPr>
            <p:ph sz="half" idx="1"/>
          </p:nvPr>
        </p:nvSpPr>
        <p:spPr>
          <a:xfrm>
            <a:off x="457200" y="1600200"/>
            <a:ext cx="4038600" cy="5257800"/>
          </a:xfrm>
        </p:spPr>
        <p:txBody>
          <a:bodyPr>
            <a:normAutofit lnSpcReduction="10000"/>
          </a:bodyPr>
          <a:lstStyle/>
          <a:p>
            <a:pPr marL="0" indent="0">
              <a:buNone/>
            </a:pPr>
            <a:r>
              <a:rPr lang="en-US" dirty="0" smtClean="0"/>
              <a:t>Content (continued)</a:t>
            </a:r>
          </a:p>
          <a:p>
            <a:r>
              <a:rPr lang="en-US" dirty="0" smtClean="0"/>
              <a:t>Latin American nations were acknowledged to be independent</a:t>
            </a:r>
          </a:p>
          <a:p>
            <a:r>
              <a:rPr lang="en-US" dirty="0" smtClean="0"/>
              <a:t>The United States would regard as a threat to its own peace and safety any attempt by European powers to impose their systems on any independent state in the Western Hemisphere.</a:t>
            </a:r>
            <a:endParaRPr lang="en-US" dirty="0"/>
          </a:p>
        </p:txBody>
      </p:sp>
      <p:pic>
        <p:nvPicPr>
          <p:cNvPr id="9" name="Picture 2" descr="C:\Users\hahecht\Desktop\monroe_doctrine011208-thumb-220x245.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467293" y="1348406"/>
            <a:ext cx="4448107" cy="49761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24204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YCLYZ667\MC900433674[1].wm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84018" y="990600"/>
            <a:ext cx="8555181" cy="486498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pPr lvl="0"/>
            <a:r>
              <a:rPr lang="en-US" dirty="0"/>
              <a:t>Conquistadores were given government authority by the crown, becoming viceroys.</a:t>
            </a:r>
          </a:p>
          <a:p>
            <a:pPr lvl="0"/>
            <a:r>
              <a:rPr lang="en-US" dirty="0"/>
              <a:t>Spanish conquests in Latin America saw the rapid decline of the native population, and introduction of slaves from Africa.</a:t>
            </a:r>
          </a:p>
          <a:p>
            <a:pPr lvl="0"/>
            <a:r>
              <a:rPr lang="en-US" dirty="0"/>
              <a:t>Latin American revolutions of the 19</a:t>
            </a:r>
            <a:r>
              <a:rPr lang="en-US" baseline="30000" dirty="0"/>
              <a:t>th</a:t>
            </a:r>
            <a:r>
              <a:rPr lang="en-US" dirty="0"/>
              <a:t> century were influenced by the clash of European cultures in the development of governments and ruling powers.</a:t>
            </a:r>
          </a:p>
          <a:p>
            <a:pPr lvl="0"/>
            <a:r>
              <a:rPr lang="en-US" dirty="0"/>
              <a:t>The American and French Revolutions took place in the late 1700s.  Within 20 years, the ideas and examples of these revolutions influenced the people of Latin America to establish independent nations, most notably in Haiti and Mexico.</a:t>
            </a:r>
          </a:p>
          <a:p>
            <a:pPr lvl="0"/>
            <a:r>
              <a:rPr lang="en-US" dirty="0"/>
              <a:t>The contributions of Toussaint </a:t>
            </a:r>
            <a:r>
              <a:rPr lang="en-US" dirty="0" err="1"/>
              <a:t>L’Ouverture</a:t>
            </a:r>
            <a:r>
              <a:rPr lang="en-US" dirty="0"/>
              <a:t> and Simon Bolivar led to the developments of independent states in Latin America in the 19</a:t>
            </a:r>
            <a:r>
              <a:rPr lang="en-US" baseline="30000" dirty="0"/>
              <a:t>th</a:t>
            </a:r>
            <a:r>
              <a:rPr lang="en-US" dirty="0"/>
              <a:t> century.</a:t>
            </a:r>
          </a:p>
          <a:p>
            <a:pPr lvl="0"/>
            <a:r>
              <a:rPr lang="en-US" dirty="0"/>
              <a:t>After the American Revolution, the United States wished to prevent foreign interference in America.  The Monroe Doctrine, which was issued in 1823, alerted European powers that the American continent should not be considered for any future colonization</a:t>
            </a:r>
            <a:r>
              <a:rPr lang="en-US" dirty="0" smtClean="0"/>
              <a:t>.</a:t>
            </a:r>
            <a:endParaRPr lang="en-US" dirty="0"/>
          </a:p>
        </p:txBody>
      </p:sp>
    </p:spTree>
    <p:extLst>
      <p:ext uri="{BB962C8B-B14F-4D97-AF65-F5344CB8AC3E}">
        <p14:creationId xmlns:p14="http://schemas.microsoft.com/office/powerpoint/2010/main" val="2776020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ahecht\AppData\Local\Microsoft\Windows\Temporary Internet Files\Content.IE5\YCLYZ667\MC900433674[1].wm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84018" y="990600"/>
            <a:ext cx="8555181" cy="486498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308971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YCLYZ667\MC900433674[1].wm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84018" y="990600"/>
            <a:ext cx="8555181" cy="486498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846120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YCLYZ667\MC900433674[1].wm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84018" y="990600"/>
            <a:ext cx="8555181" cy="486498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2040594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YCLYZ667\MC900433674[1].wm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84018" y="990600"/>
            <a:ext cx="8555181" cy="486498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The Colonial System</a:t>
            </a:r>
            <a:endParaRPr lang="en-US" dirty="0"/>
          </a:p>
        </p:txBody>
      </p:sp>
      <p:sp>
        <p:nvSpPr>
          <p:cNvPr id="3" name="Content Placeholder 2"/>
          <p:cNvSpPr>
            <a:spLocks noGrp="1"/>
          </p:cNvSpPr>
          <p:nvPr>
            <p:ph idx="1"/>
          </p:nvPr>
        </p:nvSpPr>
        <p:spPr/>
        <p:txBody>
          <a:bodyPr>
            <a:normAutofit lnSpcReduction="10000"/>
          </a:bodyPr>
          <a:lstStyle/>
          <a:p>
            <a:r>
              <a:rPr lang="en-US" dirty="0" smtClean="0"/>
              <a:t>Claims</a:t>
            </a:r>
          </a:p>
          <a:p>
            <a:pPr lvl="2"/>
            <a:r>
              <a:rPr lang="en-US" dirty="0" smtClean="0"/>
              <a:t>Portugal claimed Brazil</a:t>
            </a:r>
          </a:p>
          <a:p>
            <a:pPr lvl="2"/>
            <a:r>
              <a:rPr lang="en-US" dirty="0" smtClean="0"/>
              <a:t>Spain claimed the rest of Latin America</a:t>
            </a:r>
          </a:p>
          <a:p>
            <a:r>
              <a:rPr lang="en-US" dirty="0" smtClean="0"/>
              <a:t>Characteristics</a:t>
            </a:r>
          </a:p>
          <a:p>
            <a:pPr lvl="2"/>
            <a:r>
              <a:rPr lang="en-US" dirty="0" smtClean="0"/>
              <a:t>Colonial governments mirrored the home governments.</a:t>
            </a:r>
          </a:p>
          <a:p>
            <a:pPr lvl="2"/>
            <a:r>
              <a:rPr lang="en-US" dirty="0" smtClean="0"/>
              <a:t>Catholicism had a strong influence on the development of the colonies.</a:t>
            </a:r>
          </a:p>
          <a:p>
            <a:pPr lvl="2"/>
            <a:r>
              <a:rPr lang="en-US" dirty="0" smtClean="0"/>
              <a:t>A major element of the economy was the mining of precious metals for export.</a:t>
            </a:r>
          </a:p>
          <a:p>
            <a:pPr lvl="2"/>
            <a:r>
              <a:rPr lang="en-US" dirty="0" smtClean="0"/>
              <a:t>Major cities were established as outposts of colonial authority </a:t>
            </a:r>
            <a:endParaRPr lang="en-US" dirty="0"/>
          </a:p>
        </p:txBody>
      </p:sp>
    </p:spTree>
    <p:extLst>
      <p:ext uri="{BB962C8B-B14F-4D97-AF65-F5344CB8AC3E}">
        <p14:creationId xmlns:p14="http://schemas.microsoft.com/office/powerpoint/2010/main" val="2225904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Latin America</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14087" y="1600200"/>
            <a:ext cx="3715826" cy="4525963"/>
          </a:xfrm>
        </p:spPr>
      </p:pic>
    </p:spTree>
    <p:extLst>
      <p:ext uri="{BB962C8B-B14F-4D97-AF65-F5344CB8AC3E}">
        <p14:creationId xmlns:p14="http://schemas.microsoft.com/office/powerpoint/2010/main" val="2343854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Mexico</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14087" y="1600200"/>
            <a:ext cx="3715826" cy="4525963"/>
          </a:xfrm>
        </p:spPr>
      </p:pic>
      <p:pic>
        <p:nvPicPr>
          <p:cNvPr id="2050" name="Picture 2" descr="C:\Users\hahecht\Desktop\Mexic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5626" y="1524000"/>
            <a:ext cx="3678553" cy="4480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374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Colombia</a:t>
            </a:r>
            <a:endParaRPr lang="en-US" dirty="0">
              <a:solidFill>
                <a:srgbClr val="0070C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14087" y="1600200"/>
            <a:ext cx="3715826" cy="4525963"/>
          </a:xfrm>
        </p:spPr>
      </p:pic>
      <p:pic>
        <p:nvPicPr>
          <p:cNvPr id="2050" name="Picture 2" descr="C:\Users\hahecht\Desktop\Mexic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5626" y="1524000"/>
            <a:ext cx="3678553" cy="448056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C:\Users\hahecht\Desktop\Colombia.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18637" y="1524000"/>
            <a:ext cx="3716087" cy="4526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0994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Brazil</a:t>
            </a:r>
            <a:endParaRPr lang="en-US" dirty="0">
              <a:solidFill>
                <a:srgbClr val="FFC00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14087" y="1600200"/>
            <a:ext cx="3715826" cy="4525963"/>
          </a:xfrm>
        </p:spPr>
      </p:pic>
      <p:pic>
        <p:nvPicPr>
          <p:cNvPr id="2050" name="Picture 2" descr="C:\Users\hahecht\Desktop\Mexic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5626" y="1524000"/>
            <a:ext cx="3678553" cy="448056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C:\Users\hahecht\Desktop\Colombia.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18637" y="1524000"/>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C:\Users\hahecht\Desktop\Brazil.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18636" y="1524000"/>
            <a:ext cx="3716087" cy="4526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8152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Haiti</a:t>
            </a:r>
            <a:endParaRPr lang="en-US" dirty="0">
              <a:solidFill>
                <a:srgbClr val="00B05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14087" y="1600200"/>
            <a:ext cx="3715826" cy="4525963"/>
          </a:xfrm>
        </p:spPr>
      </p:pic>
      <p:pic>
        <p:nvPicPr>
          <p:cNvPr id="2050" name="Picture 2" descr="C:\Users\hahecht\Desktop\Mexic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5626" y="1524000"/>
            <a:ext cx="3678553" cy="448056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C:\Users\hahecht\Desktop\Colombia.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18637" y="1524000"/>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C:\Users\hahecht\Desktop\Brazil.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18636" y="1524000"/>
            <a:ext cx="3716087" cy="4526280"/>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C:\Users\hahecht\Desktop\Haiti.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17015" y="1478280"/>
            <a:ext cx="3716087" cy="4526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5234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4084</TotalTime>
  <Words>1879</Words>
  <Application>Microsoft Office PowerPoint</Application>
  <PresentationFormat>On-screen Show (4:3)</PresentationFormat>
  <Paragraphs>170</Paragraphs>
  <Slides>38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Wingdings</vt:lpstr>
      <vt:lpstr>Office Theme</vt:lpstr>
      <vt:lpstr>Do Now:</vt:lpstr>
      <vt:lpstr>Objective: Revolution in Latin America</vt:lpstr>
      <vt:lpstr>Revolution in Latin America</vt:lpstr>
      <vt:lpstr>The Colonial System</vt:lpstr>
      <vt:lpstr>Latin America</vt:lpstr>
      <vt:lpstr>Mexico</vt:lpstr>
      <vt:lpstr>Colombia</vt:lpstr>
      <vt:lpstr>Brazil</vt:lpstr>
      <vt:lpstr>Haiti</vt:lpstr>
      <vt:lpstr>Cuba</vt:lpstr>
      <vt:lpstr>Venezuela</vt:lpstr>
      <vt:lpstr>Peru</vt:lpstr>
      <vt:lpstr>Argentina</vt:lpstr>
      <vt:lpstr>Havana</vt:lpstr>
      <vt:lpstr>Lima</vt:lpstr>
      <vt:lpstr>Buenos Aires</vt:lpstr>
      <vt:lpstr>Mexico City</vt:lpstr>
      <vt:lpstr>Sao Paulo</vt:lpstr>
      <vt:lpstr>Rigid class structure</vt:lpstr>
      <vt:lpstr>PowerPoint Presentation</vt:lpstr>
      <vt:lpstr>Haitian Revolution</vt:lpstr>
      <vt:lpstr>Haitian Revolution</vt:lpstr>
      <vt:lpstr>Haitian Revolution</vt:lpstr>
      <vt:lpstr>Haiti</vt:lpstr>
      <vt:lpstr>Haitian Revolution</vt:lpstr>
      <vt:lpstr>PowerPoint Presentation</vt:lpstr>
      <vt:lpstr>PowerPoint Presentation</vt:lpstr>
      <vt:lpstr>Mexico</vt:lpstr>
      <vt:lpstr>Mexico</vt:lpstr>
      <vt:lpstr>Colombia/Venezuela</vt:lpstr>
      <vt:lpstr>Colombia/Venezuela</vt:lpstr>
      <vt:lpstr>PowerPoint Presentation</vt:lpstr>
      <vt:lpstr>Monroe Doctrine</vt:lpstr>
      <vt:lpstr>Monroe Doctrine</vt:lpstr>
      <vt:lpstr>Conclusion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Now:</dc:title>
  <dc:creator>Default Name</dc:creator>
  <cp:lastModifiedBy>Hana A. Hecht (hahecht)</cp:lastModifiedBy>
  <cp:revision>20</cp:revision>
  <dcterms:created xsi:type="dcterms:W3CDTF">2012-12-05T03:17:25Z</dcterms:created>
  <dcterms:modified xsi:type="dcterms:W3CDTF">2015-12-15T01:58:59Z</dcterms:modified>
</cp:coreProperties>
</file>