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sldIdLst>
    <p:sldId id="256" r:id="rId3"/>
    <p:sldId id="260" r:id="rId4"/>
    <p:sldId id="261" r:id="rId5"/>
    <p:sldId id="269" r:id="rId6"/>
    <p:sldId id="278" r:id="rId7"/>
    <p:sldId id="262" r:id="rId8"/>
    <p:sldId id="263" r:id="rId9"/>
    <p:sldId id="264" r:id="rId10"/>
    <p:sldId id="266" r:id="rId11"/>
    <p:sldId id="265" r:id="rId12"/>
    <p:sldId id="267" r:id="rId13"/>
    <p:sldId id="272" r:id="rId14"/>
    <p:sldId id="271" r:id="rId15"/>
    <p:sldId id="273" r:id="rId16"/>
    <p:sldId id="274" r:id="rId17"/>
    <p:sldId id="275" r:id="rId18"/>
    <p:sldId id="276" r:id="rId19"/>
    <p:sldId id="277" r:id="rId20"/>
    <p:sldId id="268" r:id="rId21"/>
    <p:sldId id="259" r:id="rId22"/>
    <p:sldId id="257" r:id="rId23"/>
    <p:sldId id="258" r:id="rId24"/>
  </p:sldIdLst>
  <p:sldSz cx="9144000" cy="6858000" type="screen4x3"/>
  <p:notesSz cx="6858000" cy="9144000"/>
  <p:custDataLst>
    <p:custData r:id="rId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36" y="2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2AA179-761C-4970-87B0-1BBC5C111DD5}" type="datetimeFigureOut">
              <a:rPr lang="en-US" smtClean="0"/>
              <a:t>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9A7F4-0364-463D-AEEC-ACDF6EDF4EC4}" type="slidenum">
              <a:rPr lang="en-US" smtClean="0"/>
              <a:t>‹#›</a:t>
            </a:fld>
            <a:endParaRPr lang="en-US"/>
          </a:p>
        </p:txBody>
      </p:sp>
    </p:spTree>
    <p:extLst>
      <p:ext uri="{BB962C8B-B14F-4D97-AF65-F5344CB8AC3E}">
        <p14:creationId xmlns:p14="http://schemas.microsoft.com/office/powerpoint/2010/main" val="2165675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2AA179-761C-4970-87B0-1BBC5C111DD5}" type="datetimeFigureOut">
              <a:rPr lang="en-US" smtClean="0"/>
              <a:t>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9A7F4-0364-463D-AEEC-ACDF6EDF4EC4}" type="slidenum">
              <a:rPr lang="en-US" smtClean="0"/>
              <a:t>‹#›</a:t>
            </a:fld>
            <a:endParaRPr lang="en-US"/>
          </a:p>
        </p:txBody>
      </p:sp>
    </p:spTree>
    <p:extLst>
      <p:ext uri="{BB962C8B-B14F-4D97-AF65-F5344CB8AC3E}">
        <p14:creationId xmlns:p14="http://schemas.microsoft.com/office/powerpoint/2010/main" val="376792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2AA179-761C-4970-87B0-1BBC5C111DD5}" type="datetimeFigureOut">
              <a:rPr lang="en-US" smtClean="0"/>
              <a:t>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9A7F4-0364-463D-AEEC-ACDF6EDF4EC4}" type="slidenum">
              <a:rPr lang="en-US" smtClean="0"/>
              <a:t>‹#›</a:t>
            </a:fld>
            <a:endParaRPr lang="en-US"/>
          </a:p>
        </p:txBody>
      </p:sp>
    </p:spTree>
    <p:extLst>
      <p:ext uri="{BB962C8B-B14F-4D97-AF65-F5344CB8AC3E}">
        <p14:creationId xmlns:p14="http://schemas.microsoft.com/office/powerpoint/2010/main" val="2014813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2AA179-761C-4970-87B0-1BBC5C111DD5}" type="datetimeFigureOut">
              <a:rPr lang="en-US" smtClean="0"/>
              <a:t>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9A7F4-0364-463D-AEEC-ACDF6EDF4EC4}" type="slidenum">
              <a:rPr lang="en-US" smtClean="0"/>
              <a:t>‹#›</a:t>
            </a:fld>
            <a:endParaRPr lang="en-US"/>
          </a:p>
        </p:txBody>
      </p:sp>
    </p:spTree>
    <p:extLst>
      <p:ext uri="{BB962C8B-B14F-4D97-AF65-F5344CB8AC3E}">
        <p14:creationId xmlns:p14="http://schemas.microsoft.com/office/powerpoint/2010/main" val="3170126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2AA179-761C-4970-87B0-1BBC5C111DD5}" type="datetimeFigureOut">
              <a:rPr lang="en-US" smtClean="0"/>
              <a:t>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9A7F4-0364-463D-AEEC-ACDF6EDF4EC4}" type="slidenum">
              <a:rPr lang="en-US" smtClean="0"/>
              <a:t>‹#›</a:t>
            </a:fld>
            <a:endParaRPr lang="en-US"/>
          </a:p>
        </p:txBody>
      </p:sp>
    </p:spTree>
    <p:extLst>
      <p:ext uri="{BB962C8B-B14F-4D97-AF65-F5344CB8AC3E}">
        <p14:creationId xmlns:p14="http://schemas.microsoft.com/office/powerpoint/2010/main" val="700471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2AA179-761C-4970-87B0-1BBC5C111DD5}" type="datetimeFigureOut">
              <a:rPr lang="en-US" smtClean="0"/>
              <a:t>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9A7F4-0364-463D-AEEC-ACDF6EDF4EC4}" type="slidenum">
              <a:rPr lang="en-US" smtClean="0"/>
              <a:t>‹#›</a:t>
            </a:fld>
            <a:endParaRPr lang="en-US"/>
          </a:p>
        </p:txBody>
      </p:sp>
    </p:spTree>
    <p:extLst>
      <p:ext uri="{BB962C8B-B14F-4D97-AF65-F5344CB8AC3E}">
        <p14:creationId xmlns:p14="http://schemas.microsoft.com/office/powerpoint/2010/main" val="3509367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2AA179-761C-4970-87B0-1BBC5C111DD5}" type="datetimeFigureOut">
              <a:rPr lang="en-US" smtClean="0"/>
              <a:t>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D9A7F4-0364-463D-AEEC-ACDF6EDF4EC4}" type="slidenum">
              <a:rPr lang="en-US" smtClean="0"/>
              <a:t>‹#›</a:t>
            </a:fld>
            <a:endParaRPr lang="en-US"/>
          </a:p>
        </p:txBody>
      </p:sp>
    </p:spTree>
    <p:extLst>
      <p:ext uri="{BB962C8B-B14F-4D97-AF65-F5344CB8AC3E}">
        <p14:creationId xmlns:p14="http://schemas.microsoft.com/office/powerpoint/2010/main" val="2850640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2AA179-761C-4970-87B0-1BBC5C111DD5}" type="datetimeFigureOut">
              <a:rPr lang="en-US" smtClean="0"/>
              <a:t>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D9A7F4-0364-463D-AEEC-ACDF6EDF4EC4}" type="slidenum">
              <a:rPr lang="en-US" smtClean="0"/>
              <a:t>‹#›</a:t>
            </a:fld>
            <a:endParaRPr lang="en-US"/>
          </a:p>
        </p:txBody>
      </p:sp>
    </p:spTree>
    <p:extLst>
      <p:ext uri="{BB962C8B-B14F-4D97-AF65-F5344CB8AC3E}">
        <p14:creationId xmlns:p14="http://schemas.microsoft.com/office/powerpoint/2010/main" val="1696816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2AA179-761C-4970-87B0-1BBC5C111DD5}" type="datetimeFigureOut">
              <a:rPr lang="en-US" smtClean="0"/>
              <a:t>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D9A7F4-0364-463D-AEEC-ACDF6EDF4EC4}" type="slidenum">
              <a:rPr lang="en-US" smtClean="0"/>
              <a:t>‹#›</a:t>
            </a:fld>
            <a:endParaRPr lang="en-US"/>
          </a:p>
        </p:txBody>
      </p:sp>
    </p:spTree>
    <p:extLst>
      <p:ext uri="{BB962C8B-B14F-4D97-AF65-F5344CB8AC3E}">
        <p14:creationId xmlns:p14="http://schemas.microsoft.com/office/powerpoint/2010/main" val="1662444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2AA179-761C-4970-87B0-1BBC5C111DD5}" type="datetimeFigureOut">
              <a:rPr lang="en-US" smtClean="0"/>
              <a:t>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9A7F4-0364-463D-AEEC-ACDF6EDF4EC4}" type="slidenum">
              <a:rPr lang="en-US" smtClean="0"/>
              <a:t>‹#›</a:t>
            </a:fld>
            <a:endParaRPr lang="en-US"/>
          </a:p>
        </p:txBody>
      </p:sp>
    </p:spTree>
    <p:extLst>
      <p:ext uri="{BB962C8B-B14F-4D97-AF65-F5344CB8AC3E}">
        <p14:creationId xmlns:p14="http://schemas.microsoft.com/office/powerpoint/2010/main" val="3214383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2AA179-761C-4970-87B0-1BBC5C111DD5}" type="datetimeFigureOut">
              <a:rPr lang="en-US" smtClean="0"/>
              <a:t>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9A7F4-0364-463D-AEEC-ACDF6EDF4EC4}" type="slidenum">
              <a:rPr lang="en-US" smtClean="0"/>
              <a:t>‹#›</a:t>
            </a:fld>
            <a:endParaRPr lang="en-US"/>
          </a:p>
        </p:txBody>
      </p:sp>
    </p:spTree>
    <p:extLst>
      <p:ext uri="{BB962C8B-B14F-4D97-AF65-F5344CB8AC3E}">
        <p14:creationId xmlns:p14="http://schemas.microsoft.com/office/powerpoint/2010/main" val="3451459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2AA179-761C-4970-87B0-1BBC5C111DD5}" type="datetimeFigureOut">
              <a:rPr lang="en-US" smtClean="0"/>
              <a:t>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D9A7F4-0364-463D-AEEC-ACDF6EDF4EC4}" type="slidenum">
              <a:rPr lang="en-US" smtClean="0"/>
              <a:t>‹#›</a:t>
            </a:fld>
            <a:endParaRPr lang="en-US"/>
          </a:p>
        </p:txBody>
      </p:sp>
    </p:spTree>
    <p:extLst>
      <p:ext uri="{BB962C8B-B14F-4D97-AF65-F5344CB8AC3E}">
        <p14:creationId xmlns:p14="http://schemas.microsoft.com/office/powerpoint/2010/main" val="3577679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ahecht\Desktop\congVienna.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 y="0"/>
            <a:ext cx="921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23274" y="838200"/>
            <a:ext cx="7772400" cy="1470025"/>
          </a:xfrm>
        </p:spPr>
        <p:txBody>
          <a:bodyPr/>
          <a:lstStyle/>
          <a:p>
            <a:r>
              <a:rPr lang="en-US" dirty="0" smtClean="0"/>
              <a:t>Do Now:</a:t>
            </a:r>
            <a:endParaRPr lang="en-US" dirty="0"/>
          </a:p>
        </p:txBody>
      </p:sp>
      <p:sp>
        <p:nvSpPr>
          <p:cNvPr id="3" name="Subtitle 2"/>
          <p:cNvSpPr>
            <a:spLocks noGrp="1"/>
          </p:cNvSpPr>
          <p:nvPr>
            <p:ph type="subTitle" idx="1"/>
          </p:nvPr>
        </p:nvSpPr>
        <p:spPr>
          <a:xfrm>
            <a:off x="1371600" y="2514600"/>
            <a:ext cx="6400800" cy="3124200"/>
          </a:xfrm>
        </p:spPr>
        <p:txBody>
          <a:bodyPr/>
          <a:lstStyle/>
          <a:p>
            <a:r>
              <a:rPr lang="en-US" dirty="0" smtClean="0">
                <a:solidFill>
                  <a:schemeClr val="tx1"/>
                </a:solidFill>
              </a:rPr>
              <a:t>Grab today’s Agenda (6:2) and a map.</a:t>
            </a:r>
          </a:p>
          <a:p>
            <a:endParaRPr lang="en-US" dirty="0">
              <a:solidFill>
                <a:schemeClr val="tx1"/>
              </a:solidFill>
            </a:endParaRPr>
          </a:p>
          <a:p>
            <a:r>
              <a:rPr lang="en-US" dirty="0" smtClean="0">
                <a:solidFill>
                  <a:schemeClr val="tx1"/>
                </a:solidFill>
              </a:rPr>
              <a:t>Explain what it means to be patriotic.  Why do you think people are patriotic?</a:t>
            </a:r>
            <a:endParaRPr lang="en-US" dirty="0">
              <a:solidFill>
                <a:schemeClr val="tx1"/>
              </a:solidFill>
            </a:endParaRPr>
          </a:p>
        </p:txBody>
      </p:sp>
    </p:spTree>
    <p:extLst>
      <p:ext uri="{BB962C8B-B14F-4D97-AF65-F5344CB8AC3E}">
        <p14:creationId xmlns:p14="http://schemas.microsoft.com/office/powerpoint/2010/main" val="29868823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Desktop\congVienna.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 y="0"/>
            <a:ext cx="921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Plan of Action</a:t>
            </a:r>
            <a:endParaRPr lang="en-US" dirty="0"/>
          </a:p>
        </p:txBody>
      </p:sp>
      <p:sp>
        <p:nvSpPr>
          <p:cNvPr id="3" name="Content Placeholder 2"/>
          <p:cNvSpPr>
            <a:spLocks noGrp="1"/>
          </p:cNvSpPr>
          <p:nvPr>
            <p:ph idx="1"/>
          </p:nvPr>
        </p:nvSpPr>
        <p:spPr/>
        <p:txBody>
          <a:bodyPr/>
          <a:lstStyle/>
          <a:p>
            <a:pPr marL="0" indent="0">
              <a:buNone/>
            </a:pPr>
            <a:r>
              <a:rPr lang="en-US" dirty="0" smtClean="0"/>
              <a:t>Compensation</a:t>
            </a:r>
          </a:p>
          <a:p>
            <a:r>
              <a:rPr lang="en-US" dirty="0" smtClean="0"/>
              <a:t>No important power should suffer a loss as the result of the Congress’ work.</a:t>
            </a:r>
          </a:p>
          <a:p>
            <a:r>
              <a:rPr lang="en-US" dirty="0" smtClean="0"/>
              <a:t>All nations will be compensated in some way for the devastation they were put through by France </a:t>
            </a:r>
            <a:endParaRPr lang="en-US" dirty="0"/>
          </a:p>
        </p:txBody>
      </p:sp>
    </p:spTree>
    <p:extLst>
      <p:ext uri="{BB962C8B-B14F-4D97-AF65-F5344CB8AC3E}">
        <p14:creationId xmlns:p14="http://schemas.microsoft.com/office/powerpoint/2010/main" val="1543263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Desktop\congVienna.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 y="0"/>
            <a:ext cx="921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Plan of Action</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Balance of Power</a:t>
            </a:r>
          </a:p>
          <a:p>
            <a:r>
              <a:rPr lang="en-US" dirty="0" smtClean="0"/>
              <a:t>The Congress attempted to restructure Europe in a way that no nation would ever be in the position to dominate and threaten the others – the Balance of Power Doctrine.</a:t>
            </a:r>
          </a:p>
          <a:p>
            <a:r>
              <a:rPr lang="en-US" dirty="0" smtClean="0"/>
              <a:t>Therefore, it was decided that no nation should get territory without giving up territory and vice versa.</a:t>
            </a:r>
          </a:p>
          <a:p>
            <a:r>
              <a:rPr lang="en-US" dirty="0" smtClean="0"/>
              <a:t>Each nation had its own idea of what constituted a proper balance… and soon the British and the Austrians found themselves arrayed against the Russians and the Prussians.</a:t>
            </a:r>
          </a:p>
          <a:p>
            <a:r>
              <a:rPr lang="en-US" dirty="0" smtClean="0"/>
              <a:t>Eventually a balance of power was achieved… without war.</a:t>
            </a:r>
            <a:endParaRPr lang="en-US" dirty="0"/>
          </a:p>
        </p:txBody>
      </p:sp>
    </p:spTree>
    <p:extLst>
      <p:ext uri="{BB962C8B-B14F-4D97-AF65-F5344CB8AC3E}">
        <p14:creationId xmlns:p14="http://schemas.microsoft.com/office/powerpoint/2010/main" val="1503410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Desktop\congVienna.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 y="0"/>
            <a:ext cx="921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1848</a:t>
            </a:r>
            <a:endParaRPr lang="en-US" dirty="0"/>
          </a:p>
        </p:txBody>
      </p:sp>
      <p:sp>
        <p:nvSpPr>
          <p:cNvPr id="3" name="Content Placeholder 2"/>
          <p:cNvSpPr>
            <a:spLocks noGrp="1"/>
          </p:cNvSpPr>
          <p:nvPr>
            <p:ph idx="1"/>
          </p:nvPr>
        </p:nvSpPr>
        <p:spPr/>
        <p:txBody>
          <a:bodyPr/>
          <a:lstStyle/>
          <a:p>
            <a:pPr marL="0" indent="0">
              <a:buNone/>
            </a:pPr>
            <a:r>
              <a:rPr lang="en-US" dirty="0" smtClean="0"/>
              <a:t>Effects of the Congress</a:t>
            </a:r>
          </a:p>
          <a:p>
            <a:r>
              <a:rPr lang="en-US" dirty="0" smtClean="0"/>
              <a:t>The terms of the Congress of Vienna led to widespread discontent in Europe.</a:t>
            </a:r>
          </a:p>
          <a:p>
            <a:r>
              <a:rPr lang="en-US" dirty="0" smtClean="0"/>
              <a:t>Most of the discontent were motivated by liberalism.</a:t>
            </a:r>
            <a:endParaRPr lang="en-US" dirty="0"/>
          </a:p>
        </p:txBody>
      </p:sp>
    </p:spTree>
    <p:extLst>
      <p:ext uri="{BB962C8B-B14F-4D97-AF65-F5344CB8AC3E}">
        <p14:creationId xmlns:p14="http://schemas.microsoft.com/office/powerpoint/2010/main" val="2006811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Desktop\congVienna.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 y="0"/>
            <a:ext cx="921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1848</a:t>
            </a:r>
            <a:endParaRPr lang="en-US" dirty="0"/>
          </a:p>
        </p:txBody>
      </p:sp>
      <p:sp>
        <p:nvSpPr>
          <p:cNvPr id="3" name="Content Placeholder 2"/>
          <p:cNvSpPr>
            <a:spLocks noGrp="1"/>
          </p:cNvSpPr>
          <p:nvPr>
            <p:ph sz="half" idx="1"/>
          </p:nvPr>
        </p:nvSpPr>
        <p:spPr/>
        <p:txBody>
          <a:bodyPr>
            <a:normAutofit fontScale="85000" lnSpcReduction="20000"/>
          </a:bodyPr>
          <a:lstStyle/>
          <a:p>
            <a:pPr marL="0" indent="0">
              <a:buNone/>
            </a:pPr>
            <a:r>
              <a:rPr lang="en-US" dirty="0" smtClean="0"/>
              <a:t>France</a:t>
            </a:r>
          </a:p>
          <a:p>
            <a:r>
              <a:rPr lang="en-US" dirty="0" smtClean="0"/>
              <a:t>Louis XVIII tried to hold the country together after Napoleon.  He accepted the Napoleonic Code, as well as other reforms made under Napoleon.</a:t>
            </a:r>
          </a:p>
          <a:p>
            <a:r>
              <a:rPr lang="en-US" dirty="0" smtClean="0"/>
              <a:t>But he was still attacked by both sides:</a:t>
            </a:r>
          </a:p>
          <a:p>
            <a:pPr lvl="1">
              <a:buFont typeface="Courier New" panose="02070309020205020404" pitchFamily="49" charset="0"/>
              <a:buChar char="o"/>
            </a:pPr>
            <a:r>
              <a:rPr lang="en-US" dirty="0" smtClean="0"/>
              <a:t>By the conservatives for giving too much to the middle class</a:t>
            </a:r>
          </a:p>
          <a:p>
            <a:pPr lvl="1">
              <a:buFont typeface="Courier New" panose="02070309020205020404" pitchFamily="49" charset="0"/>
              <a:buChar char="o"/>
            </a:pPr>
            <a:r>
              <a:rPr lang="en-US" dirty="0" smtClean="0"/>
              <a:t>By the liberals for not going far enough</a:t>
            </a:r>
          </a:p>
        </p:txBody>
      </p:sp>
      <p:pic>
        <p:nvPicPr>
          <p:cNvPr id="6" name="Picture 3" descr="C:\Users\hahecht\Desktop\louis-xviii-1-sized.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985004" y="1699101"/>
            <a:ext cx="3364992" cy="4328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7481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Desktop\congVienna.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 y="0"/>
            <a:ext cx="921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1848</a:t>
            </a:r>
            <a:endParaRPr lang="en-US" dirty="0"/>
          </a:p>
        </p:txBody>
      </p:sp>
      <p:sp>
        <p:nvSpPr>
          <p:cNvPr id="3" name="Content Placeholder 2"/>
          <p:cNvSpPr>
            <a:spLocks noGrp="1"/>
          </p:cNvSpPr>
          <p:nvPr>
            <p:ph sz="half" idx="1"/>
          </p:nvPr>
        </p:nvSpPr>
        <p:spPr>
          <a:xfrm>
            <a:off x="152400" y="1600200"/>
            <a:ext cx="4572000" cy="4525963"/>
          </a:xfrm>
        </p:spPr>
        <p:txBody>
          <a:bodyPr>
            <a:normAutofit fontScale="92500"/>
          </a:bodyPr>
          <a:lstStyle/>
          <a:p>
            <a:pPr marL="0" indent="0">
              <a:buNone/>
            </a:pPr>
            <a:r>
              <a:rPr lang="en-US" dirty="0" smtClean="0"/>
              <a:t>France (continued)</a:t>
            </a:r>
          </a:p>
          <a:p>
            <a:r>
              <a:rPr lang="en-US" dirty="0" smtClean="0"/>
              <a:t>Louis XVIII was succeeded by his brother Charles X, who did not accept any of the changes made since 1789:</a:t>
            </a:r>
          </a:p>
          <a:p>
            <a:pPr lvl="1">
              <a:buFont typeface="Courier New" panose="02070309020205020404" pitchFamily="49" charset="0"/>
              <a:buChar char="o"/>
            </a:pPr>
            <a:r>
              <a:rPr lang="en-US" dirty="0" smtClean="0"/>
              <a:t>He issued laws censoring the press</a:t>
            </a:r>
          </a:p>
          <a:p>
            <a:pPr lvl="1">
              <a:buFont typeface="Courier New" panose="02070309020205020404" pitchFamily="49" charset="0"/>
              <a:buChar char="o"/>
            </a:pPr>
            <a:r>
              <a:rPr lang="en-US" dirty="0" smtClean="0"/>
              <a:t>He further limited the right to vote</a:t>
            </a:r>
          </a:p>
          <a:p>
            <a:r>
              <a:rPr lang="en-US" dirty="0" smtClean="0"/>
              <a:t>These repressive acts drove liberals to revolt – in 1848.</a:t>
            </a:r>
            <a:endParaRPr lang="en-US" dirty="0"/>
          </a:p>
        </p:txBody>
      </p:sp>
      <p:pic>
        <p:nvPicPr>
          <p:cNvPr id="6" name="Picture 2" descr="C:\Users\hahecht\Desktop\lawrence193.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886552" y="1600200"/>
            <a:ext cx="3561896"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4166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Desktop\congVienna.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 y="0"/>
            <a:ext cx="921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1848</a:t>
            </a:r>
            <a:endParaRPr lang="en-US" dirty="0"/>
          </a:p>
        </p:txBody>
      </p:sp>
      <p:sp>
        <p:nvSpPr>
          <p:cNvPr id="3" name="Content Placeholder 2"/>
          <p:cNvSpPr>
            <a:spLocks noGrp="1"/>
          </p:cNvSpPr>
          <p:nvPr>
            <p:ph sz="half" idx="1"/>
          </p:nvPr>
        </p:nvSpPr>
        <p:spPr>
          <a:xfrm>
            <a:off x="228600" y="1600200"/>
            <a:ext cx="4267200" cy="4876800"/>
          </a:xfrm>
        </p:spPr>
        <p:txBody>
          <a:bodyPr>
            <a:noAutofit/>
          </a:bodyPr>
          <a:lstStyle/>
          <a:p>
            <a:pPr marL="0" indent="0">
              <a:buNone/>
            </a:pPr>
            <a:r>
              <a:rPr lang="en-US" sz="2000" dirty="0" smtClean="0"/>
              <a:t>France (continued)</a:t>
            </a:r>
          </a:p>
          <a:p>
            <a:r>
              <a:rPr lang="en-US" sz="2000" dirty="0" smtClean="0"/>
              <a:t>The people, mostly students, barricaded the narrow streets of Paris with overturned carts, boxes, tables, and paving stones.  Charles was forced to flee to Great Britain.</a:t>
            </a:r>
          </a:p>
        </p:txBody>
      </p:sp>
      <p:pic>
        <p:nvPicPr>
          <p:cNvPr id="6" name="Picture 2" descr="C:\Users\hahecht\Desktop\32321_les_miserables.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838700" y="2537301"/>
            <a:ext cx="3657600" cy="2651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31232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Desktop\congVienna.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 y="0"/>
            <a:ext cx="921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1848</a:t>
            </a:r>
            <a:endParaRPr lang="en-US" dirty="0"/>
          </a:p>
        </p:txBody>
      </p:sp>
      <p:sp>
        <p:nvSpPr>
          <p:cNvPr id="3" name="Content Placeholder 2"/>
          <p:cNvSpPr>
            <a:spLocks noGrp="1"/>
          </p:cNvSpPr>
          <p:nvPr>
            <p:ph sz="half" idx="1"/>
          </p:nvPr>
        </p:nvSpPr>
        <p:spPr>
          <a:xfrm>
            <a:off x="228600" y="1600200"/>
            <a:ext cx="4267200" cy="4876800"/>
          </a:xfrm>
        </p:spPr>
        <p:txBody>
          <a:bodyPr>
            <a:noAutofit/>
          </a:bodyPr>
          <a:lstStyle/>
          <a:p>
            <a:pPr marL="0" indent="0">
              <a:buNone/>
            </a:pPr>
            <a:r>
              <a:rPr lang="en-US" sz="2000" dirty="0" smtClean="0"/>
              <a:t>France (continued)</a:t>
            </a:r>
          </a:p>
          <a:p>
            <a:r>
              <a:rPr lang="en-US" sz="2000" dirty="0" smtClean="0"/>
              <a:t>The people, mostly students, barricaded the narrow streets of Paris with overturned carts, boxes, tables, and paving stones.  Charles was forced to flee to Great Britain.</a:t>
            </a:r>
          </a:p>
          <a:p>
            <a:r>
              <a:rPr lang="en-US" sz="2000" dirty="0" smtClean="0"/>
              <a:t>A new government was established under King Louis Philippe.</a:t>
            </a:r>
          </a:p>
          <a:p>
            <a:r>
              <a:rPr lang="en-US" sz="2000" dirty="0" smtClean="0"/>
              <a:t>Unfortunately for him, he consistently favored the upper bourgeoisie and gentry, shutting out the workers and middle class.  Workers protested… Louis Philippe fled to England.</a:t>
            </a:r>
          </a:p>
          <a:p>
            <a:r>
              <a:rPr lang="en-US" sz="2000" dirty="0" smtClean="0"/>
              <a:t>Many reforms were not instituted.</a:t>
            </a:r>
            <a:endParaRPr lang="en-US" sz="2000" dirty="0"/>
          </a:p>
        </p:txBody>
      </p:sp>
      <p:pic>
        <p:nvPicPr>
          <p:cNvPr id="6" name="Picture 2" descr="C:\Users\hahecht\Desktop\louis-philippe-3-sized.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053190" y="1597180"/>
            <a:ext cx="3252610" cy="44988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4840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Desktop\congVienna.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 y="0"/>
            <a:ext cx="921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1848</a:t>
            </a:r>
            <a:endParaRPr lang="en-US" dirty="0"/>
          </a:p>
        </p:txBody>
      </p:sp>
      <p:sp>
        <p:nvSpPr>
          <p:cNvPr id="3" name="Content Placeholder 2"/>
          <p:cNvSpPr>
            <a:spLocks noGrp="1"/>
          </p:cNvSpPr>
          <p:nvPr>
            <p:ph idx="1"/>
          </p:nvPr>
        </p:nvSpPr>
        <p:spPr/>
        <p:txBody>
          <a:bodyPr/>
          <a:lstStyle/>
          <a:p>
            <a:pPr marL="0" indent="0">
              <a:buNone/>
            </a:pPr>
            <a:r>
              <a:rPr lang="en-US" dirty="0" smtClean="0"/>
              <a:t>Italy and Germany</a:t>
            </a:r>
          </a:p>
          <a:p>
            <a:r>
              <a:rPr lang="en-US" dirty="0" smtClean="0"/>
              <a:t>They went through some revolutions as well.</a:t>
            </a:r>
          </a:p>
          <a:p>
            <a:r>
              <a:rPr lang="en-US" dirty="0" smtClean="0"/>
              <a:t>They were also unsuccessful.</a:t>
            </a:r>
          </a:p>
          <a:p>
            <a:r>
              <a:rPr lang="en-US" dirty="0" smtClean="0"/>
              <a:t>But that is for another lesson.</a:t>
            </a:r>
            <a:endParaRPr lang="en-US" dirty="0"/>
          </a:p>
        </p:txBody>
      </p:sp>
    </p:spTree>
    <p:extLst>
      <p:ext uri="{BB962C8B-B14F-4D97-AF65-F5344CB8AC3E}">
        <p14:creationId xmlns:p14="http://schemas.microsoft.com/office/powerpoint/2010/main" val="1495408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Desktop\congVienna.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 y="0"/>
            <a:ext cx="921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1848</a:t>
            </a:r>
            <a:endParaRPr lang="en-US" dirty="0"/>
          </a:p>
        </p:txBody>
      </p:sp>
      <p:sp>
        <p:nvSpPr>
          <p:cNvPr id="3" name="Content Placeholder 2"/>
          <p:cNvSpPr>
            <a:spLocks noGrp="1"/>
          </p:cNvSpPr>
          <p:nvPr>
            <p:ph sz="half" idx="1"/>
          </p:nvPr>
        </p:nvSpPr>
        <p:spPr>
          <a:xfrm>
            <a:off x="152400" y="1600200"/>
            <a:ext cx="4725650" cy="5029200"/>
          </a:xfrm>
        </p:spPr>
        <p:txBody>
          <a:bodyPr>
            <a:normAutofit fontScale="85000" lnSpcReduction="10000"/>
          </a:bodyPr>
          <a:lstStyle/>
          <a:p>
            <a:pPr marL="0" indent="0">
              <a:buNone/>
            </a:pPr>
            <a:r>
              <a:rPr lang="en-US" dirty="0" smtClean="0"/>
              <a:t>Great Britain</a:t>
            </a:r>
          </a:p>
          <a:p>
            <a:r>
              <a:rPr lang="en-US" dirty="0" smtClean="0"/>
              <a:t>In contrast to continental Europe, the United Kingdom did not go through the same revolutions.</a:t>
            </a:r>
          </a:p>
          <a:p>
            <a:r>
              <a:rPr lang="en-US" dirty="0" smtClean="0"/>
              <a:t>In fact, they expanded political rights through legislative means (rather than through fighting):</a:t>
            </a:r>
          </a:p>
          <a:p>
            <a:pPr lvl="1">
              <a:buFont typeface="Courier New" panose="02070309020205020404" pitchFamily="49" charset="0"/>
              <a:buChar char="o"/>
            </a:pPr>
            <a:r>
              <a:rPr lang="en-US" dirty="0" smtClean="0"/>
              <a:t>Ended capital punishment for more than 100 offenses</a:t>
            </a:r>
          </a:p>
          <a:p>
            <a:pPr lvl="1">
              <a:buFont typeface="Courier New" panose="02070309020205020404" pitchFamily="49" charset="0"/>
              <a:buChar char="o"/>
            </a:pPr>
            <a:r>
              <a:rPr lang="en-US" dirty="0" smtClean="0"/>
              <a:t>Created a modern police force for London</a:t>
            </a:r>
          </a:p>
          <a:p>
            <a:pPr lvl="1">
              <a:buFont typeface="Courier New" panose="02070309020205020404" pitchFamily="49" charset="0"/>
              <a:buChar char="o"/>
            </a:pPr>
            <a:r>
              <a:rPr lang="en-US" dirty="0" smtClean="0"/>
              <a:t>Allowed non-Anglicans the right to participate in government (such as Parliament)</a:t>
            </a:r>
          </a:p>
          <a:p>
            <a:pPr lvl="1">
              <a:buFont typeface="Courier New" panose="02070309020205020404" pitchFamily="49" charset="0"/>
              <a:buChar char="o"/>
            </a:pPr>
            <a:r>
              <a:rPr lang="en-US" dirty="0" smtClean="0"/>
              <a:t>Ended slavery in the Empire</a:t>
            </a:r>
            <a:endParaRPr lang="en-US" dirty="0"/>
          </a:p>
        </p:txBody>
      </p:sp>
      <p:pic>
        <p:nvPicPr>
          <p:cNvPr id="6" name="Picture 2" descr="C:\Users\hahecht\Desktop\John-Bright-English-radic-007.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029200" y="2651601"/>
            <a:ext cx="4038600" cy="2423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0141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Desktop\congVienna.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 y="0"/>
            <a:ext cx="921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rise of nationalism was a powerful force behind European politics during the 19</a:t>
            </a:r>
            <a:r>
              <a:rPr lang="en-US" baseline="30000" dirty="0" smtClean="0"/>
              <a:t>th</a:t>
            </a:r>
            <a:r>
              <a:rPr lang="en-US" dirty="0" smtClean="0"/>
              <a:t> century.</a:t>
            </a:r>
          </a:p>
          <a:p>
            <a:r>
              <a:rPr lang="en-US" dirty="0" smtClean="0"/>
              <a:t>The Congress of Vienna attempted to restore Europe as it had been before the French Revolution and the Napoleonic conquests.</a:t>
            </a:r>
          </a:p>
          <a:p>
            <a:r>
              <a:rPr lang="en-US" dirty="0" smtClean="0"/>
              <a:t>Legacy of the Congress of Vienna:</a:t>
            </a:r>
          </a:p>
          <a:p>
            <a:pPr lvl="1">
              <a:buFont typeface="Courier New" panose="02070309020205020404" pitchFamily="49" charset="0"/>
              <a:buChar char="o"/>
            </a:pPr>
            <a:r>
              <a:rPr lang="en-US" dirty="0" smtClean="0"/>
              <a:t>“Balance of power” doctrine</a:t>
            </a:r>
          </a:p>
          <a:p>
            <a:pPr lvl="1">
              <a:buFont typeface="Courier New" panose="02070309020205020404" pitchFamily="49" charset="0"/>
              <a:buChar char="o"/>
            </a:pPr>
            <a:r>
              <a:rPr lang="en-US" dirty="0" smtClean="0"/>
              <a:t>Restoration of monarchs</a:t>
            </a:r>
          </a:p>
          <a:p>
            <a:pPr lvl="1">
              <a:buFont typeface="Courier New" panose="02070309020205020404" pitchFamily="49" charset="0"/>
              <a:buChar char="o"/>
            </a:pPr>
            <a:r>
              <a:rPr lang="en-US" dirty="0" smtClean="0"/>
              <a:t>New political map of Europe</a:t>
            </a:r>
          </a:p>
          <a:p>
            <a:r>
              <a:rPr lang="en-US" dirty="0" smtClean="0"/>
              <a:t>Widespread demands for political rights led to revolutions (1848) and legislative actions in Europe.</a:t>
            </a:r>
          </a:p>
          <a:p>
            <a:r>
              <a:rPr lang="en-US" dirty="0" smtClean="0"/>
              <a:t>Unsuccessful revolutions of 1848 increased nationalistic tensions.  (They weren’t going to stop fighting!)</a:t>
            </a:r>
          </a:p>
        </p:txBody>
      </p:sp>
    </p:spTree>
    <p:extLst>
      <p:ext uri="{BB962C8B-B14F-4D97-AF65-F5344CB8AC3E}">
        <p14:creationId xmlns:p14="http://schemas.microsoft.com/office/powerpoint/2010/main" val="674259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ahecht\Desktop\congVienna.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 y="0"/>
            <a:ext cx="921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23274" y="838200"/>
            <a:ext cx="7772400" cy="1470025"/>
          </a:xfrm>
        </p:spPr>
        <p:txBody>
          <a:bodyPr/>
          <a:lstStyle/>
          <a:p>
            <a:r>
              <a:rPr lang="en-US" dirty="0" smtClean="0"/>
              <a:t>Objective:</a:t>
            </a:r>
            <a:br>
              <a:rPr lang="en-US" dirty="0" smtClean="0"/>
            </a:br>
            <a:r>
              <a:rPr lang="en-US" b="1" dirty="0" smtClean="0"/>
              <a:t>The Congress of Vienna</a:t>
            </a:r>
            <a:endParaRPr lang="en-US" dirty="0"/>
          </a:p>
        </p:txBody>
      </p:sp>
      <p:sp>
        <p:nvSpPr>
          <p:cNvPr id="3" name="Subtitle 2"/>
          <p:cNvSpPr>
            <a:spLocks noGrp="1"/>
          </p:cNvSpPr>
          <p:nvPr>
            <p:ph type="subTitle" idx="1"/>
          </p:nvPr>
        </p:nvSpPr>
        <p:spPr>
          <a:xfrm>
            <a:off x="457200" y="2438400"/>
            <a:ext cx="8382000" cy="3200400"/>
          </a:xfrm>
        </p:spPr>
        <p:txBody>
          <a:bodyPr>
            <a:normAutofit fontScale="92500" lnSpcReduction="20000"/>
          </a:bodyPr>
          <a:lstStyle/>
          <a:p>
            <a:r>
              <a:rPr lang="en-US" b="1" dirty="0" smtClean="0">
                <a:solidFill>
                  <a:schemeClr val="tx1"/>
                </a:solidFill>
              </a:rPr>
              <a:t>WHII.8a-b</a:t>
            </a:r>
          </a:p>
          <a:p>
            <a:r>
              <a:rPr lang="en-US" dirty="0" smtClean="0">
                <a:solidFill>
                  <a:schemeClr val="tx1"/>
                </a:solidFill>
              </a:rPr>
              <a:t>TSWDK of political and philosophical developments in Europe during the 19</a:t>
            </a:r>
            <a:r>
              <a:rPr lang="en-US" baseline="30000" dirty="0" smtClean="0">
                <a:solidFill>
                  <a:schemeClr val="tx1"/>
                </a:solidFill>
              </a:rPr>
              <a:t>th</a:t>
            </a:r>
            <a:r>
              <a:rPr lang="en-US" dirty="0" smtClean="0">
                <a:solidFill>
                  <a:schemeClr val="tx1"/>
                </a:solidFill>
              </a:rPr>
              <a:t> century by assessing the impact of Napoleon and the Congress of Vienna, including changes in political boundaries in Europe after 1815, and by describing unsuccessful revolutions on the continent and political reform in the United Kingdom.</a:t>
            </a:r>
            <a:endParaRPr lang="en-US" dirty="0">
              <a:solidFill>
                <a:schemeClr val="tx1"/>
              </a:solidFill>
            </a:endParaRPr>
          </a:p>
        </p:txBody>
      </p:sp>
    </p:spTree>
    <p:extLst>
      <p:ext uri="{BB962C8B-B14F-4D97-AF65-F5344CB8AC3E}">
        <p14:creationId xmlns:p14="http://schemas.microsoft.com/office/powerpoint/2010/main" val="7990683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ahecht\Desktop\congVienna.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 y="0"/>
            <a:ext cx="921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765148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Desktop\congVienna.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 y="0"/>
            <a:ext cx="921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897238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Desktop\congVienna.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 y="0"/>
            <a:ext cx="921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5571284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Desktop\congVienna.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 y="0"/>
            <a:ext cx="921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The Congress of Vienna</a:t>
            </a:r>
            <a:endParaRPr lang="en-US" dirty="0"/>
          </a:p>
        </p:txBody>
      </p:sp>
      <p:sp>
        <p:nvSpPr>
          <p:cNvPr id="3" name="Content Placeholder 2"/>
          <p:cNvSpPr>
            <a:spLocks noGrp="1"/>
          </p:cNvSpPr>
          <p:nvPr>
            <p:ph idx="1"/>
          </p:nvPr>
        </p:nvSpPr>
        <p:spPr/>
        <p:txBody>
          <a:bodyPr/>
          <a:lstStyle/>
          <a:p>
            <a:r>
              <a:rPr lang="en-US" dirty="0" smtClean="0"/>
              <a:t>New Politics</a:t>
            </a:r>
          </a:p>
          <a:p>
            <a:r>
              <a:rPr lang="en-US" dirty="0" smtClean="0"/>
              <a:t>The Congress</a:t>
            </a:r>
          </a:p>
          <a:p>
            <a:r>
              <a:rPr lang="en-US" dirty="0" smtClean="0"/>
              <a:t>Plan of Action</a:t>
            </a:r>
          </a:p>
          <a:p>
            <a:r>
              <a:rPr lang="en-US" dirty="0" smtClean="0"/>
              <a:t>1848</a:t>
            </a:r>
          </a:p>
          <a:p>
            <a:endParaRPr lang="en-US" dirty="0"/>
          </a:p>
        </p:txBody>
      </p:sp>
    </p:spTree>
    <p:extLst>
      <p:ext uri="{BB962C8B-B14F-4D97-AF65-F5344CB8AC3E}">
        <p14:creationId xmlns:p14="http://schemas.microsoft.com/office/powerpoint/2010/main" val="24588284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Desktop\congVienna.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 y="0"/>
            <a:ext cx="921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New Politics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Nationalism</a:t>
            </a:r>
          </a:p>
          <a:p>
            <a:r>
              <a:rPr lang="en-US" dirty="0" smtClean="0"/>
              <a:t>A people embracing a common land, language, folklore, history, enemies, and religion.</a:t>
            </a:r>
          </a:p>
          <a:p>
            <a:r>
              <a:rPr lang="en-US" dirty="0" smtClean="0"/>
              <a:t>These elements are the ingredients of the nation’s and the individual’s identity and it pulls the members into an indivisible unity.</a:t>
            </a:r>
          </a:p>
          <a:p>
            <a:r>
              <a:rPr lang="en-US" dirty="0" smtClean="0"/>
              <a:t>National pride, economic competition, and democratic ideals stimulated the growth of nationalism.</a:t>
            </a:r>
            <a:endParaRPr lang="en-US" dirty="0"/>
          </a:p>
        </p:txBody>
      </p:sp>
    </p:spTree>
    <p:extLst>
      <p:ext uri="{BB962C8B-B14F-4D97-AF65-F5344CB8AC3E}">
        <p14:creationId xmlns:p14="http://schemas.microsoft.com/office/powerpoint/2010/main" val="3902634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Desktop\congVienna.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 y="0"/>
            <a:ext cx="921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New Politics</a:t>
            </a:r>
            <a:endParaRPr lang="en-US" dirty="0"/>
          </a:p>
        </p:txBody>
      </p:sp>
      <p:sp>
        <p:nvSpPr>
          <p:cNvPr id="3" name="Content Placeholder 2"/>
          <p:cNvSpPr>
            <a:spLocks noGrp="1"/>
          </p:cNvSpPr>
          <p:nvPr>
            <p:ph sz="half" idx="1"/>
          </p:nvPr>
        </p:nvSpPr>
        <p:spPr>
          <a:xfrm>
            <a:off x="0" y="1600200"/>
            <a:ext cx="3962400" cy="5257800"/>
          </a:xfrm>
        </p:spPr>
        <p:txBody>
          <a:bodyPr>
            <a:normAutofit/>
          </a:bodyPr>
          <a:lstStyle/>
          <a:p>
            <a:pPr marL="0" indent="0">
              <a:buNone/>
            </a:pPr>
            <a:r>
              <a:rPr lang="en-US" sz="2000" dirty="0"/>
              <a:t>Conservatism</a:t>
            </a:r>
          </a:p>
          <a:p>
            <a:r>
              <a:rPr lang="en-US" sz="2000" dirty="0"/>
              <a:t>Conservatives advocated keeping and/or restoring the “old regimes” of Europe.</a:t>
            </a:r>
          </a:p>
          <a:p>
            <a:r>
              <a:rPr lang="en-US" sz="2000" dirty="0"/>
              <a:t>The conservatives were backward-looking, finding their standards and values in the proven events of the past, not in the untried reforms of the present</a:t>
            </a:r>
            <a:r>
              <a:rPr lang="en-US" sz="2000" dirty="0" smtClean="0"/>
              <a:t>.</a:t>
            </a:r>
            <a:endParaRPr lang="en-US" sz="2000" dirty="0"/>
          </a:p>
        </p:txBody>
      </p:sp>
      <p:sp>
        <p:nvSpPr>
          <p:cNvPr id="4" name="Content Placeholder 3"/>
          <p:cNvSpPr>
            <a:spLocks noGrp="1"/>
          </p:cNvSpPr>
          <p:nvPr>
            <p:ph sz="half" idx="2"/>
          </p:nvPr>
        </p:nvSpPr>
        <p:spPr>
          <a:xfrm>
            <a:off x="4114800" y="1600200"/>
            <a:ext cx="5334000" cy="5257800"/>
          </a:xfrm>
        </p:spPr>
        <p:txBody>
          <a:bodyPr>
            <a:normAutofit/>
          </a:bodyPr>
          <a:lstStyle/>
          <a:p>
            <a:pPr marL="0" indent="0">
              <a:buNone/>
            </a:pPr>
            <a:r>
              <a:rPr lang="en-US" sz="2000" dirty="0"/>
              <a:t>Liberalism</a:t>
            </a:r>
          </a:p>
          <a:p>
            <a:r>
              <a:rPr lang="en-US" sz="2000" dirty="0"/>
              <a:t>This was the philosophy of the middle class – and therefore had less political influence.</a:t>
            </a:r>
          </a:p>
          <a:p>
            <a:r>
              <a:rPr lang="en-US" sz="2000" dirty="0"/>
              <a:t>It is an ideology which supported the concept of freedom of the individual holding the perspective that less government was better government in that authority was corruptible.</a:t>
            </a:r>
          </a:p>
          <a:p>
            <a:r>
              <a:rPr lang="en-US" sz="2000" dirty="0"/>
              <a:t>Liberals saw the sole end of government as promoting individual freedom.</a:t>
            </a:r>
          </a:p>
          <a:p>
            <a:r>
              <a:rPr lang="en-US" sz="2000" dirty="0"/>
              <a:t>Liberals also believed that individuals should use their power to ensure that each person would be given the maximum amount of freedom from the state or any other external authority.  Fight for your rights!</a:t>
            </a:r>
            <a:endParaRPr lang="en-US" sz="2000" dirty="0"/>
          </a:p>
        </p:txBody>
      </p:sp>
    </p:spTree>
    <p:extLst>
      <p:ext uri="{BB962C8B-B14F-4D97-AF65-F5344CB8AC3E}">
        <p14:creationId xmlns:p14="http://schemas.microsoft.com/office/powerpoint/2010/main" val="3163195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5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Effect transition="in" filter="fade">
                                      <p:cBhvr>
                                        <p:cTn id="27" dur="500"/>
                                        <p:tgtEl>
                                          <p:spTgt spid="4">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Effect transition="in" filter="fade">
                                      <p:cBhvr>
                                        <p:cTn id="32" dur="500"/>
                                        <p:tgtEl>
                                          <p:spTgt spid="4">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Effect transition="in" filter="fade">
                                      <p:cBhvr>
                                        <p:cTn id="37" dur="500"/>
                                        <p:tgtEl>
                                          <p:spTgt spid="4">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Effect transition="in" filter="fade">
                                      <p:cBhvr>
                                        <p:cTn id="4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Desktop\congVienna.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 y="0"/>
            <a:ext cx="921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The Congress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Purpose  </a:t>
            </a:r>
          </a:p>
          <a:p>
            <a:r>
              <a:rPr lang="en-US" dirty="0" smtClean="0"/>
              <a:t>The purpose of the Congress was to build a new political and diplomatic structure for Europe after a quarter century of wars and revolution.</a:t>
            </a:r>
          </a:p>
          <a:p>
            <a:pPr marL="0" indent="0">
              <a:buNone/>
            </a:pPr>
            <a:r>
              <a:rPr lang="en-US" dirty="0" smtClean="0"/>
              <a:t>Time</a:t>
            </a:r>
          </a:p>
          <a:p>
            <a:r>
              <a:rPr lang="en-US" dirty="0" smtClean="0"/>
              <a:t>The Congress met over the course of 10 months, 1814-1815</a:t>
            </a:r>
          </a:p>
          <a:p>
            <a:r>
              <a:rPr lang="en-US" dirty="0" smtClean="0"/>
              <a:t>During that time was Napoleon’s Hundred Days</a:t>
            </a:r>
          </a:p>
          <a:p>
            <a:r>
              <a:rPr lang="en-US" dirty="0" smtClean="0"/>
              <a:t>Diplomats:</a:t>
            </a:r>
          </a:p>
          <a:p>
            <a:pPr lvl="1">
              <a:buFont typeface="Courier New" panose="02070309020205020404" pitchFamily="49" charset="0"/>
              <a:buChar char="o"/>
            </a:pPr>
            <a:r>
              <a:rPr lang="en-US" dirty="0" smtClean="0"/>
              <a:t>Austria – Prince </a:t>
            </a:r>
            <a:r>
              <a:rPr lang="en-US" dirty="0" err="1" smtClean="0"/>
              <a:t>Klemens</a:t>
            </a:r>
            <a:r>
              <a:rPr lang="en-US" dirty="0" smtClean="0"/>
              <a:t> von Metternich **(led the Congress)</a:t>
            </a:r>
          </a:p>
          <a:p>
            <a:pPr lvl="1">
              <a:buFont typeface="Courier New" panose="02070309020205020404" pitchFamily="49" charset="0"/>
              <a:buChar char="o"/>
            </a:pPr>
            <a:r>
              <a:rPr lang="en-US" dirty="0" smtClean="0"/>
              <a:t>France – Prince Charles-Maurice de Talleyrand</a:t>
            </a:r>
          </a:p>
          <a:p>
            <a:pPr lvl="1">
              <a:buFont typeface="Courier New" panose="02070309020205020404" pitchFamily="49" charset="0"/>
              <a:buChar char="o"/>
            </a:pPr>
            <a:r>
              <a:rPr lang="en-US" dirty="0" smtClean="0"/>
              <a:t>Great Britain – Lord </a:t>
            </a:r>
            <a:r>
              <a:rPr lang="en-US" dirty="0" err="1" smtClean="0"/>
              <a:t>Castlereagh</a:t>
            </a:r>
            <a:r>
              <a:rPr lang="en-US" dirty="0" smtClean="0"/>
              <a:t> (Duke of Wellington)</a:t>
            </a:r>
          </a:p>
          <a:p>
            <a:pPr lvl="1">
              <a:buFont typeface="Courier New" panose="02070309020205020404" pitchFamily="49" charset="0"/>
              <a:buChar char="o"/>
            </a:pPr>
            <a:r>
              <a:rPr lang="en-US" dirty="0" smtClean="0"/>
              <a:t>Prussia – Count von Hardenberg</a:t>
            </a:r>
          </a:p>
          <a:p>
            <a:pPr lvl="1">
              <a:buFont typeface="Courier New" panose="02070309020205020404" pitchFamily="49" charset="0"/>
              <a:buChar char="o"/>
            </a:pPr>
            <a:r>
              <a:rPr lang="en-US" dirty="0" smtClean="0"/>
              <a:t>Russia – Tsar Alexander I</a:t>
            </a:r>
            <a:endParaRPr lang="en-US" dirty="0"/>
          </a:p>
        </p:txBody>
      </p:sp>
    </p:spTree>
    <p:extLst>
      <p:ext uri="{BB962C8B-B14F-4D97-AF65-F5344CB8AC3E}">
        <p14:creationId xmlns:p14="http://schemas.microsoft.com/office/powerpoint/2010/main" val="1052410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500"/>
                                        <p:tgtEl>
                                          <p:spTgt spid="3">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fade">
                                      <p:cBhvr>
                                        <p:cTn id="48" dur="500"/>
                                        <p:tgtEl>
                                          <p:spTgt spid="3">
                                            <p:txEl>
                                              <p:pRg st="9" end="9"/>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Effect transition="in" filter="fade">
                                      <p:cBhvr>
                                        <p:cTn id="53"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Europe</a:t>
            </a:r>
            <a:endParaRPr lang="en-US" dirty="0"/>
          </a:p>
        </p:txBody>
      </p:sp>
      <p:sp>
        <p:nvSpPr>
          <p:cNvPr id="3" name="Text Placeholder 2"/>
          <p:cNvSpPr>
            <a:spLocks noGrp="1"/>
          </p:cNvSpPr>
          <p:nvPr>
            <p:ph type="body" idx="1"/>
          </p:nvPr>
        </p:nvSpPr>
        <p:spPr/>
        <p:txBody>
          <a:bodyPr/>
          <a:lstStyle/>
          <a:p>
            <a:pPr algn="ctr"/>
            <a:r>
              <a:rPr lang="en-US" dirty="0" smtClean="0"/>
              <a:t>Pre-Napoleon</a:t>
            </a:r>
            <a:endParaRPr lang="en-US" dirty="0"/>
          </a:p>
        </p:txBody>
      </p:sp>
      <p:pic>
        <p:nvPicPr>
          <p:cNvPr id="7" name="Content Placeholder 6"/>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57200" y="2721457"/>
            <a:ext cx="4040188" cy="2858124"/>
          </a:xfrm>
        </p:spPr>
      </p:pic>
      <p:sp>
        <p:nvSpPr>
          <p:cNvPr id="5" name="Text Placeholder 4"/>
          <p:cNvSpPr>
            <a:spLocks noGrp="1"/>
          </p:cNvSpPr>
          <p:nvPr>
            <p:ph type="body" sz="quarter" idx="3"/>
          </p:nvPr>
        </p:nvSpPr>
        <p:spPr/>
        <p:txBody>
          <a:bodyPr/>
          <a:lstStyle/>
          <a:p>
            <a:pPr algn="ctr"/>
            <a:r>
              <a:rPr lang="en-US" dirty="0" smtClean="0"/>
              <a:t>Napoleon</a:t>
            </a:r>
            <a:endParaRPr lang="en-US" dirty="0"/>
          </a:p>
        </p:txBody>
      </p:sp>
      <p:pic>
        <p:nvPicPr>
          <p:cNvPr id="8" name="Content Placeholder 7"/>
          <p:cNvPicPr>
            <a:picLocks noGrp="1" noChangeAspect="1"/>
          </p:cNvPicPr>
          <p:nvPr>
            <p:ph sz="quarter" idx="4"/>
          </p:nvPr>
        </p:nvPicPr>
        <p:blipFill>
          <a:blip r:embed="rId3" cstate="print">
            <a:extLst>
              <a:ext uri="{28A0092B-C50C-407E-A947-70E740481C1C}">
                <a14:useLocalDpi xmlns:a14="http://schemas.microsoft.com/office/drawing/2010/main" val="0"/>
              </a:ext>
            </a:extLst>
          </a:blip>
          <a:stretch>
            <a:fillRect/>
          </a:stretch>
        </p:blipFill>
        <p:spPr>
          <a:xfrm>
            <a:off x="4645025" y="2720896"/>
            <a:ext cx="4041775" cy="2859246"/>
          </a:xfrm>
        </p:spPr>
      </p:pic>
    </p:spTree>
    <p:extLst>
      <p:ext uri="{BB962C8B-B14F-4D97-AF65-F5344CB8AC3E}">
        <p14:creationId xmlns:p14="http://schemas.microsoft.com/office/powerpoint/2010/main" val="163909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Desktop\congVienna.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 y="0"/>
            <a:ext cx="921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Plan of Action</a:t>
            </a:r>
            <a:endParaRPr lang="en-US" dirty="0"/>
          </a:p>
        </p:txBody>
      </p:sp>
      <p:sp>
        <p:nvSpPr>
          <p:cNvPr id="3" name="Content Placeholder 2"/>
          <p:cNvSpPr>
            <a:spLocks noGrp="1"/>
          </p:cNvSpPr>
          <p:nvPr>
            <p:ph idx="1"/>
          </p:nvPr>
        </p:nvSpPr>
        <p:spPr>
          <a:xfrm>
            <a:off x="0" y="1143000"/>
            <a:ext cx="9144000" cy="5715000"/>
          </a:xfrm>
        </p:spPr>
        <p:txBody>
          <a:bodyPr>
            <a:normAutofit fontScale="70000" lnSpcReduction="20000"/>
          </a:bodyPr>
          <a:lstStyle/>
          <a:p>
            <a:pPr marL="0" indent="0">
              <a:buNone/>
            </a:pPr>
            <a:r>
              <a:rPr lang="en-US" dirty="0" smtClean="0"/>
              <a:t>The status of France</a:t>
            </a:r>
          </a:p>
          <a:p>
            <a:r>
              <a:rPr lang="en-US" dirty="0" smtClean="0"/>
              <a:t>What should the status of France be?  Should they be punished?  If so, how?  If not, why not?</a:t>
            </a:r>
          </a:p>
          <a:p>
            <a:r>
              <a:rPr lang="en-US" dirty="0" smtClean="0"/>
              <a:t>At the beginning of the Congress, France was allowed to return to 1792 boundaries…</a:t>
            </a:r>
          </a:p>
          <a:p>
            <a:r>
              <a:rPr lang="en-US" dirty="0" smtClean="0"/>
              <a:t>… However, after Napoleon’s Hundred Days, France’s borders were cut back and penalties were imposed</a:t>
            </a:r>
          </a:p>
          <a:p>
            <a:pPr marL="0" indent="0">
              <a:buNone/>
            </a:pPr>
            <a:r>
              <a:rPr lang="en-US" dirty="0" smtClean="0"/>
              <a:t>Future of dispossessed dynasties</a:t>
            </a:r>
          </a:p>
          <a:p>
            <a:r>
              <a:rPr lang="en-US" dirty="0" smtClean="0"/>
              <a:t>What about all those thrones that Napoleon took over during his conquest?  Should they be returned?</a:t>
            </a:r>
          </a:p>
          <a:p>
            <a:r>
              <a:rPr lang="en-US" dirty="0" smtClean="0"/>
              <a:t>The Holy Roman Empire disappeared.  They were just now a group of German states.</a:t>
            </a:r>
            <a:endParaRPr lang="en-US" dirty="0"/>
          </a:p>
          <a:p>
            <a:r>
              <a:rPr lang="en-US" dirty="0" smtClean="0"/>
              <a:t>The royal houses that had been expelled would be placed back on the their thrones</a:t>
            </a:r>
          </a:p>
          <a:p>
            <a:pPr marL="0" indent="0">
              <a:buNone/>
            </a:pPr>
            <a:r>
              <a:rPr lang="en-US" dirty="0" smtClean="0"/>
              <a:t>Response to liberal and national attitudes sweeping the continent</a:t>
            </a:r>
          </a:p>
          <a:p>
            <a:r>
              <a:rPr lang="en-US" dirty="0" smtClean="0"/>
              <a:t>Ignored the democratic, liberal, and nationalistic forces in favor of a more traditional solution to the upheavals of the precious 25 years</a:t>
            </a:r>
            <a:endParaRPr lang="en-US" dirty="0"/>
          </a:p>
        </p:txBody>
      </p:sp>
    </p:spTree>
    <p:extLst>
      <p:ext uri="{BB962C8B-B14F-4D97-AF65-F5344CB8AC3E}">
        <p14:creationId xmlns:p14="http://schemas.microsoft.com/office/powerpoint/2010/main" val="779621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Desktop\congVienna.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 y="0"/>
            <a:ext cx="921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Plan of Action</a:t>
            </a:r>
            <a:endParaRPr lang="en-US" dirty="0"/>
          </a:p>
        </p:txBody>
      </p:sp>
      <p:sp>
        <p:nvSpPr>
          <p:cNvPr id="3" name="Content Placeholder 2"/>
          <p:cNvSpPr>
            <a:spLocks noGrp="1"/>
          </p:cNvSpPr>
          <p:nvPr>
            <p:ph sz="half" idx="1"/>
          </p:nvPr>
        </p:nvSpPr>
        <p:spPr>
          <a:xfrm>
            <a:off x="0" y="1600200"/>
            <a:ext cx="4495800" cy="5257800"/>
          </a:xfrm>
        </p:spPr>
        <p:txBody>
          <a:bodyPr>
            <a:normAutofit fontScale="92500" lnSpcReduction="20000"/>
          </a:bodyPr>
          <a:lstStyle/>
          <a:p>
            <a:pPr marL="0" indent="0">
              <a:buNone/>
            </a:pPr>
            <a:r>
              <a:rPr lang="en-US" dirty="0" smtClean="0"/>
              <a:t>New political boundaries</a:t>
            </a:r>
          </a:p>
          <a:p>
            <a:r>
              <a:rPr lang="en-US" dirty="0" smtClean="0"/>
              <a:t>The redrawn map of Europe resembled the 1789 configuration, except without the Holy Roman Empire.  </a:t>
            </a:r>
          </a:p>
          <a:p>
            <a:r>
              <a:rPr lang="en-US" dirty="0" smtClean="0"/>
              <a:t>In its place were the 39 states of the German confederation, dominated by Austria.</a:t>
            </a:r>
          </a:p>
          <a:p>
            <a:r>
              <a:rPr lang="en-US" dirty="0" smtClean="0"/>
              <a:t>The redrawing of boundaries created a protective belt of states around France to make future aggression more difficult.  (Look at Prussia!)</a:t>
            </a:r>
            <a:endParaRPr lang="en-US" dirty="0"/>
          </a:p>
        </p:txBody>
      </p:sp>
      <p:pic>
        <p:nvPicPr>
          <p:cNvPr id="6" name="Content Placeholder 3"/>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4648200" y="2434681"/>
            <a:ext cx="4038600" cy="2857000"/>
          </a:xfrm>
        </p:spPr>
      </p:pic>
    </p:spTree>
    <p:extLst>
      <p:ext uri="{BB962C8B-B14F-4D97-AF65-F5344CB8AC3E}">
        <p14:creationId xmlns:p14="http://schemas.microsoft.com/office/powerpoint/2010/main" val="3592281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1.53290.0"/>
</version>
</file>

<file path=customXml/itemProps1.xml><?xml version="1.0" encoding="utf-8"?>
<ds:datastoreItem xmlns:ds="http://schemas.openxmlformats.org/officeDocument/2006/customXml" ds:itemID="{86902440-CA6F-41D2-BC10-A42DCF02F020}">
  <ds:schemaRefs/>
</ds:datastoreItem>
</file>

<file path=docProps/app.xml><?xml version="1.0" encoding="utf-8"?>
<Properties xmlns="http://schemas.openxmlformats.org/officeDocument/2006/extended-properties" xmlns:vt="http://schemas.openxmlformats.org/officeDocument/2006/docPropsVTypes">
  <TotalTime>313</TotalTime>
  <Words>1166</Words>
  <Application>Microsoft Office PowerPoint</Application>
  <PresentationFormat>On-screen Show (4:3)</PresentationFormat>
  <Paragraphs>114</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Courier New</vt:lpstr>
      <vt:lpstr>Office Theme</vt:lpstr>
      <vt:lpstr>Do Now:</vt:lpstr>
      <vt:lpstr>Objective: The Congress of Vienna</vt:lpstr>
      <vt:lpstr>The Congress of Vienna</vt:lpstr>
      <vt:lpstr>New Politics</vt:lpstr>
      <vt:lpstr>New Politics</vt:lpstr>
      <vt:lpstr>The Congress</vt:lpstr>
      <vt:lpstr>Europe</vt:lpstr>
      <vt:lpstr>Plan of Action</vt:lpstr>
      <vt:lpstr>Plan of Action</vt:lpstr>
      <vt:lpstr>Plan of Action</vt:lpstr>
      <vt:lpstr>Plan of Action</vt:lpstr>
      <vt:lpstr>1848</vt:lpstr>
      <vt:lpstr>1848</vt:lpstr>
      <vt:lpstr>1848</vt:lpstr>
      <vt:lpstr>1848</vt:lpstr>
      <vt:lpstr>1848</vt:lpstr>
      <vt:lpstr>1848</vt:lpstr>
      <vt:lpstr>1848</vt:lpstr>
      <vt:lpstr>Conclusion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Now:</dc:title>
  <dc:creator>Default Name</dc:creator>
  <cp:lastModifiedBy>Hana A. Hecht (hahecht)</cp:lastModifiedBy>
  <cp:revision>19</cp:revision>
  <dcterms:created xsi:type="dcterms:W3CDTF">2012-12-18T03:30:02Z</dcterms:created>
  <dcterms:modified xsi:type="dcterms:W3CDTF">2016-01-04T14:43:17Z</dcterms:modified>
</cp:coreProperties>
</file>