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2" r:id="rId4"/>
    <p:sldId id="261" r:id="rId5"/>
    <p:sldId id="263" r:id="rId6"/>
    <p:sldId id="266" r:id="rId7"/>
    <p:sldId id="267" r:id="rId8"/>
    <p:sldId id="268" r:id="rId9"/>
    <p:sldId id="269" r:id="rId10"/>
    <p:sldId id="271" r:id="rId11"/>
    <p:sldId id="272" r:id="rId12"/>
    <p:sldId id="273" r:id="rId13"/>
    <p:sldId id="274" r:id="rId14"/>
    <p:sldId id="275" r:id="rId15"/>
    <p:sldId id="276" r:id="rId16"/>
    <p:sldId id="270" r:id="rId17"/>
    <p:sldId id="256" r:id="rId18"/>
    <p:sldId id="257" r:id="rId19"/>
    <p:sldId id="25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38" d="100"/>
          <a:sy n="38" d="100"/>
        </p:scale>
        <p:origin x="72" y="10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43B987-144A-4960-9533-A2D767FA45AB}"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5A348-BBE2-4472-ACCC-69476A852DE7}" type="slidenum">
              <a:rPr lang="en-US" smtClean="0"/>
              <a:t>‹#›</a:t>
            </a:fld>
            <a:endParaRPr lang="en-US"/>
          </a:p>
        </p:txBody>
      </p:sp>
    </p:spTree>
    <p:extLst>
      <p:ext uri="{BB962C8B-B14F-4D97-AF65-F5344CB8AC3E}">
        <p14:creationId xmlns:p14="http://schemas.microsoft.com/office/powerpoint/2010/main" val="3361118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43B987-144A-4960-9533-A2D767FA45AB}"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5A348-BBE2-4472-ACCC-69476A852DE7}" type="slidenum">
              <a:rPr lang="en-US" smtClean="0"/>
              <a:t>‹#›</a:t>
            </a:fld>
            <a:endParaRPr lang="en-US"/>
          </a:p>
        </p:txBody>
      </p:sp>
    </p:spTree>
    <p:extLst>
      <p:ext uri="{BB962C8B-B14F-4D97-AF65-F5344CB8AC3E}">
        <p14:creationId xmlns:p14="http://schemas.microsoft.com/office/powerpoint/2010/main" val="2804593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43B987-144A-4960-9533-A2D767FA45AB}"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5A348-BBE2-4472-ACCC-69476A852DE7}" type="slidenum">
              <a:rPr lang="en-US" smtClean="0"/>
              <a:t>‹#›</a:t>
            </a:fld>
            <a:endParaRPr lang="en-US"/>
          </a:p>
        </p:txBody>
      </p:sp>
    </p:spTree>
    <p:extLst>
      <p:ext uri="{BB962C8B-B14F-4D97-AF65-F5344CB8AC3E}">
        <p14:creationId xmlns:p14="http://schemas.microsoft.com/office/powerpoint/2010/main" val="2185167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43B987-144A-4960-9533-A2D767FA45AB}"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5A348-BBE2-4472-ACCC-69476A852DE7}" type="slidenum">
              <a:rPr lang="en-US" smtClean="0"/>
              <a:t>‹#›</a:t>
            </a:fld>
            <a:endParaRPr lang="en-US"/>
          </a:p>
        </p:txBody>
      </p:sp>
    </p:spTree>
    <p:extLst>
      <p:ext uri="{BB962C8B-B14F-4D97-AF65-F5344CB8AC3E}">
        <p14:creationId xmlns:p14="http://schemas.microsoft.com/office/powerpoint/2010/main" val="4115908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43B987-144A-4960-9533-A2D767FA45AB}"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5A348-BBE2-4472-ACCC-69476A852DE7}" type="slidenum">
              <a:rPr lang="en-US" smtClean="0"/>
              <a:t>‹#›</a:t>
            </a:fld>
            <a:endParaRPr lang="en-US"/>
          </a:p>
        </p:txBody>
      </p:sp>
    </p:spTree>
    <p:extLst>
      <p:ext uri="{BB962C8B-B14F-4D97-AF65-F5344CB8AC3E}">
        <p14:creationId xmlns:p14="http://schemas.microsoft.com/office/powerpoint/2010/main" val="4179188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43B987-144A-4960-9533-A2D767FA45AB}" type="datetimeFigureOut">
              <a:rPr lang="en-US" smtClean="0"/>
              <a:t>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5A348-BBE2-4472-ACCC-69476A852DE7}" type="slidenum">
              <a:rPr lang="en-US" smtClean="0"/>
              <a:t>‹#›</a:t>
            </a:fld>
            <a:endParaRPr lang="en-US"/>
          </a:p>
        </p:txBody>
      </p:sp>
    </p:spTree>
    <p:extLst>
      <p:ext uri="{BB962C8B-B14F-4D97-AF65-F5344CB8AC3E}">
        <p14:creationId xmlns:p14="http://schemas.microsoft.com/office/powerpoint/2010/main" val="1294278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43B987-144A-4960-9533-A2D767FA45AB}" type="datetimeFigureOut">
              <a:rPr lang="en-US" smtClean="0"/>
              <a:t>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25A348-BBE2-4472-ACCC-69476A852DE7}" type="slidenum">
              <a:rPr lang="en-US" smtClean="0"/>
              <a:t>‹#›</a:t>
            </a:fld>
            <a:endParaRPr lang="en-US"/>
          </a:p>
        </p:txBody>
      </p:sp>
    </p:spTree>
    <p:extLst>
      <p:ext uri="{BB962C8B-B14F-4D97-AF65-F5344CB8AC3E}">
        <p14:creationId xmlns:p14="http://schemas.microsoft.com/office/powerpoint/2010/main" val="12472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43B987-144A-4960-9533-A2D767FA45AB}" type="datetimeFigureOut">
              <a:rPr lang="en-US" smtClean="0"/>
              <a:t>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25A348-BBE2-4472-ACCC-69476A852DE7}" type="slidenum">
              <a:rPr lang="en-US" smtClean="0"/>
              <a:t>‹#›</a:t>
            </a:fld>
            <a:endParaRPr lang="en-US"/>
          </a:p>
        </p:txBody>
      </p:sp>
    </p:spTree>
    <p:extLst>
      <p:ext uri="{BB962C8B-B14F-4D97-AF65-F5344CB8AC3E}">
        <p14:creationId xmlns:p14="http://schemas.microsoft.com/office/powerpoint/2010/main" val="620177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43B987-144A-4960-9533-A2D767FA45AB}" type="datetimeFigureOut">
              <a:rPr lang="en-US" smtClean="0"/>
              <a:t>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25A348-BBE2-4472-ACCC-69476A852DE7}" type="slidenum">
              <a:rPr lang="en-US" smtClean="0"/>
              <a:t>‹#›</a:t>
            </a:fld>
            <a:endParaRPr lang="en-US"/>
          </a:p>
        </p:txBody>
      </p:sp>
    </p:spTree>
    <p:extLst>
      <p:ext uri="{BB962C8B-B14F-4D97-AF65-F5344CB8AC3E}">
        <p14:creationId xmlns:p14="http://schemas.microsoft.com/office/powerpoint/2010/main" val="3897234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43B987-144A-4960-9533-A2D767FA45AB}" type="datetimeFigureOut">
              <a:rPr lang="en-US" smtClean="0"/>
              <a:t>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5A348-BBE2-4472-ACCC-69476A852DE7}" type="slidenum">
              <a:rPr lang="en-US" smtClean="0"/>
              <a:t>‹#›</a:t>
            </a:fld>
            <a:endParaRPr lang="en-US"/>
          </a:p>
        </p:txBody>
      </p:sp>
    </p:spTree>
    <p:extLst>
      <p:ext uri="{BB962C8B-B14F-4D97-AF65-F5344CB8AC3E}">
        <p14:creationId xmlns:p14="http://schemas.microsoft.com/office/powerpoint/2010/main" val="713909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43B987-144A-4960-9533-A2D767FA45AB}" type="datetimeFigureOut">
              <a:rPr lang="en-US" smtClean="0"/>
              <a:t>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5A348-BBE2-4472-ACCC-69476A852DE7}" type="slidenum">
              <a:rPr lang="en-US" smtClean="0"/>
              <a:t>‹#›</a:t>
            </a:fld>
            <a:endParaRPr lang="en-US"/>
          </a:p>
        </p:txBody>
      </p:sp>
    </p:spTree>
    <p:extLst>
      <p:ext uri="{BB962C8B-B14F-4D97-AF65-F5344CB8AC3E}">
        <p14:creationId xmlns:p14="http://schemas.microsoft.com/office/powerpoint/2010/main" val="2138739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43B987-144A-4960-9533-A2D767FA45AB}" type="datetimeFigureOut">
              <a:rPr lang="en-US" smtClean="0"/>
              <a:t>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25A348-BBE2-4472-ACCC-69476A852DE7}" type="slidenum">
              <a:rPr lang="en-US" smtClean="0"/>
              <a:t>‹#›</a:t>
            </a:fld>
            <a:endParaRPr lang="en-US"/>
          </a:p>
        </p:txBody>
      </p:sp>
    </p:spTree>
    <p:extLst>
      <p:ext uri="{BB962C8B-B14F-4D97-AF65-F5344CB8AC3E}">
        <p14:creationId xmlns:p14="http://schemas.microsoft.com/office/powerpoint/2010/main" val="2373947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4.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 y="3277455"/>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864844" y="-22143"/>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7710" y="0"/>
            <a:ext cx="6377710" cy="35805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42000" y="3277456"/>
            <a:ext cx="6377710" cy="35805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r>
              <a:rPr lang="en-US" dirty="0" smtClean="0"/>
              <a:t>Do Now:</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Grab today’s Agenda (6:4) and </a:t>
            </a:r>
          </a:p>
          <a:p>
            <a:r>
              <a:rPr lang="en-US" dirty="0" smtClean="0"/>
              <a:t>turn in your homework (Italian Unification).</a:t>
            </a:r>
          </a:p>
          <a:p>
            <a:r>
              <a:rPr lang="en-US" dirty="0" smtClean="0"/>
              <a:t>Then answer the Do Now question.</a:t>
            </a:r>
          </a:p>
          <a:p>
            <a:endParaRPr lang="en-US" dirty="0"/>
          </a:p>
          <a:p>
            <a:r>
              <a:rPr lang="en-US" dirty="0" smtClean="0"/>
              <a:t>(There is no </a:t>
            </a:r>
            <a:r>
              <a:rPr lang="en-US" dirty="0" err="1" smtClean="0"/>
              <a:t>Nearpod</a:t>
            </a:r>
            <a:r>
              <a:rPr lang="en-US" dirty="0" smtClean="0"/>
              <a:t> today.)</a:t>
            </a:r>
            <a:endParaRPr lang="en-US" dirty="0"/>
          </a:p>
        </p:txBody>
      </p:sp>
    </p:spTree>
    <p:extLst>
      <p:ext uri="{BB962C8B-B14F-4D97-AF65-F5344CB8AC3E}">
        <p14:creationId xmlns:p14="http://schemas.microsoft.com/office/powerpoint/2010/main" val="22486382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864844" y="-25400"/>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 y="3277455"/>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42000" y="3277456"/>
            <a:ext cx="6377710" cy="358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7710" y="0"/>
            <a:ext cx="6377710" cy="35805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Previous Attempts to Unifying Germany</a:t>
            </a:r>
            <a:endParaRPr lang="en-US" b="1" dirty="0"/>
          </a:p>
        </p:txBody>
      </p:sp>
      <p:sp>
        <p:nvSpPr>
          <p:cNvPr id="3" name="Content Placeholder 2"/>
          <p:cNvSpPr>
            <a:spLocks noGrp="1"/>
          </p:cNvSpPr>
          <p:nvPr>
            <p:ph idx="1"/>
          </p:nvPr>
        </p:nvSpPr>
        <p:spPr>
          <a:xfrm>
            <a:off x="1" y="1825624"/>
            <a:ext cx="12191998" cy="5014749"/>
          </a:xfrm>
        </p:spPr>
        <p:txBody>
          <a:bodyPr>
            <a:normAutofit fontScale="92500" lnSpcReduction="20000"/>
          </a:bodyPr>
          <a:lstStyle/>
          <a:p>
            <a:pPr marL="0" indent="0">
              <a:buNone/>
            </a:pPr>
            <a:r>
              <a:rPr lang="en-US" dirty="0" smtClean="0"/>
              <a:t>Thanks to Napoleon</a:t>
            </a:r>
          </a:p>
          <a:p>
            <a:pPr lvl="0"/>
            <a:r>
              <a:rPr lang="en-US" dirty="0" smtClean="0"/>
              <a:t>The German states in northern Germany had been ruled by various princes since the fall of the Roman Empire.</a:t>
            </a:r>
          </a:p>
          <a:p>
            <a:pPr lvl="0"/>
            <a:r>
              <a:rPr lang="en-US" dirty="0" smtClean="0"/>
              <a:t>Southern Germany, also known as the Holy Roman Empire, was ruled by the Hapsburgs until Napoleon kicked them off their throne.  They were the only royal family to not return.</a:t>
            </a:r>
          </a:p>
          <a:p>
            <a:pPr lvl="0"/>
            <a:r>
              <a:rPr lang="en-US" dirty="0" smtClean="0"/>
              <a:t>The Congress of Vienna left southern Germany has another grouping of German states.</a:t>
            </a:r>
          </a:p>
          <a:p>
            <a:pPr marL="0" lvl="0" indent="0">
              <a:buNone/>
            </a:pPr>
            <a:r>
              <a:rPr lang="en-US" dirty="0" smtClean="0"/>
              <a:t>Revolutions of 1848</a:t>
            </a:r>
          </a:p>
          <a:p>
            <a:pPr lvl="0"/>
            <a:r>
              <a:rPr lang="en-US" dirty="0" smtClean="0"/>
              <a:t>The recent revolutions in France spread throughout central Europe and into Germany.</a:t>
            </a:r>
          </a:p>
          <a:p>
            <a:pPr lvl="0"/>
            <a:r>
              <a:rPr lang="en-US" dirty="0" smtClean="0"/>
              <a:t>Public assemblies gathered throughout Germany demanding unification.</a:t>
            </a:r>
          </a:p>
          <a:p>
            <a:pPr lvl="0"/>
            <a:r>
              <a:rPr lang="en-US" dirty="0" smtClean="0"/>
              <a:t>Prussian King Frederick William IV worked to make concessions with the liberals rather than unleash further violence and bloodshed.</a:t>
            </a:r>
          </a:p>
          <a:p>
            <a:pPr lvl="0"/>
            <a:r>
              <a:rPr lang="en-US" dirty="0" smtClean="0"/>
              <a:t>There were some revolts but unification was not achieved.</a:t>
            </a:r>
          </a:p>
          <a:p>
            <a:endParaRPr lang="en-US" dirty="0"/>
          </a:p>
        </p:txBody>
      </p:sp>
    </p:spTree>
    <p:extLst>
      <p:ext uri="{BB962C8B-B14F-4D97-AF65-F5344CB8AC3E}">
        <p14:creationId xmlns:p14="http://schemas.microsoft.com/office/powerpoint/2010/main" val="132695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864844" y="-25400"/>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 y="3277455"/>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39690" y="3277456"/>
            <a:ext cx="6377710" cy="35805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7710" y="0"/>
            <a:ext cx="6377710" cy="35805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Unifying Germany</a:t>
            </a:r>
            <a:endParaRPr lang="en-US" b="1" dirty="0"/>
          </a:p>
        </p:txBody>
      </p:sp>
      <p:sp>
        <p:nvSpPr>
          <p:cNvPr id="3" name="Content Placeholder 2"/>
          <p:cNvSpPr>
            <a:spLocks noGrp="1"/>
          </p:cNvSpPr>
          <p:nvPr>
            <p:ph sz="half" idx="1"/>
          </p:nvPr>
        </p:nvSpPr>
        <p:spPr>
          <a:xfrm>
            <a:off x="0" y="1825624"/>
            <a:ext cx="6881090" cy="5014749"/>
          </a:xfrm>
        </p:spPr>
        <p:txBody>
          <a:bodyPr>
            <a:normAutofit/>
          </a:bodyPr>
          <a:lstStyle/>
          <a:p>
            <a:pPr marL="0" lvl="0" indent="0">
              <a:buNone/>
            </a:pPr>
            <a:r>
              <a:rPr lang="en-US" sz="2200" dirty="0" smtClean="0"/>
              <a:t>A Constitutional Crisis</a:t>
            </a:r>
          </a:p>
          <a:p>
            <a:pPr lvl="0"/>
            <a:r>
              <a:rPr lang="en-US" sz="2200" dirty="0" smtClean="0"/>
              <a:t>Prussian King Wilhelm I wanted to strengthen his army but his parliament would not vote the necessary funds.</a:t>
            </a:r>
          </a:p>
          <a:p>
            <a:pPr lvl="0"/>
            <a:r>
              <a:rPr lang="en-US" sz="2200" dirty="0" smtClean="0"/>
              <a:t>The liberals asserted the people had a constitutional right to approve taxes.  The king felt he had a constitutional right to build up his forces.</a:t>
            </a:r>
          </a:p>
        </p:txBody>
      </p:sp>
      <p:pic>
        <p:nvPicPr>
          <p:cNvPr id="9" name="Content Placeholder 5"/>
          <p:cNvPicPr>
            <a:picLocks noGrp="1" noChangeAspect="1"/>
          </p:cNvPicPr>
          <p:nvPr>
            <p:ph sz="half" idx="2"/>
          </p:nvPr>
        </p:nvPicPr>
        <p:blipFill>
          <a:blip r:embed="rId4" cstate="print">
            <a:extLst>
              <a:ext uri="{28A0092B-C50C-407E-A947-70E740481C1C}">
                <a14:useLocalDpi xmlns:a14="http://schemas.microsoft.com/office/drawing/2010/main" val="0"/>
              </a:ext>
            </a:extLst>
          </a:blip>
          <a:stretch>
            <a:fillRect/>
          </a:stretch>
        </p:blipFill>
        <p:spPr>
          <a:xfrm>
            <a:off x="7594600" y="1825625"/>
            <a:ext cx="3409396" cy="5103012"/>
          </a:xfrm>
        </p:spPr>
      </p:pic>
    </p:spTree>
    <p:extLst>
      <p:ext uri="{BB962C8B-B14F-4D97-AF65-F5344CB8AC3E}">
        <p14:creationId xmlns:p14="http://schemas.microsoft.com/office/powerpoint/2010/main" val="223260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864844" y="-25400"/>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 y="3277455"/>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39690" y="3277456"/>
            <a:ext cx="6377710" cy="35805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7710" y="0"/>
            <a:ext cx="6377710" cy="35805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Unifying Germany</a:t>
            </a:r>
            <a:endParaRPr lang="en-US" b="1" dirty="0"/>
          </a:p>
        </p:txBody>
      </p:sp>
      <p:sp>
        <p:nvSpPr>
          <p:cNvPr id="3" name="Content Placeholder 2"/>
          <p:cNvSpPr>
            <a:spLocks noGrp="1"/>
          </p:cNvSpPr>
          <p:nvPr>
            <p:ph sz="half" idx="1"/>
          </p:nvPr>
        </p:nvSpPr>
        <p:spPr>
          <a:xfrm>
            <a:off x="0" y="1825624"/>
            <a:ext cx="6881090" cy="5014749"/>
          </a:xfrm>
        </p:spPr>
        <p:txBody>
          <a:bodyPr>
            <a:normAutofit/>
          </a:bodyPr>
          <a:lstStyle/>
          <a:p>
            <a:pPr marL="0" lvl="0" indent="0">
              <a:buNone/>
            </a:pPr>
            <a:r>
              <a:rPr lang="en-US" sz="2200" dirty="0" smtClean="0"/>
              <a:t>A Constitutional Crisis</a:t>
            </a:r>
          </a:p>
          <a:p>
            <a:pPr lvl="0"/>
            <a:r>
              <a:rPr lang="en-US" sz="2200" dirty="0" smtClean="0"/>
              <a:t>Prussian King Wilhelm I wanted to strengthen his army but his parliament would not vote the necessary funds.</a:t>
            </a:r>
          </a:p>
          <a:p>
            <a:pPr lvl="0"/>
            <a:r>
              <a:rPr lang="en-US" sz="2200" dirty="0" smtClean="0"/>
              <a:t>The liberals asserted the people had a constitutional right to approve taxes.  The king felt he had a constitutional right to build up his forces.</a:t>
            </a:r>
          </a:p>
          <a:p>
            <a:pPr lvl="0"/>
            <a:r>
              <a:rPr lang="en-US" sz="2200" dirty="0" smtClean="0"/>
              <a:t>In order to help deal with the situation, King Wilhelm I called Otto von Bismarck home from his post as Prussian ambassador to France and made him Prime Minister.</a:t>
            </a:r>
          </a:p>
          <a:p>
            <a:pPr lvl="0"/>
            <a:r>
              <a:rPr lang="en-US" sz="2200" dirty="0" smtClean="0"/>
              <a:t>Bismarck advised the king to ignore the legislature and collect the needed taxes.  Bismarck knew the necessity of armed strength in order to gain Prussia’s diplomatic goals.</a:t>
            </a:r>
            <a:endParaRPr lang="en-US" sz="2200" dirty="0"/>
          </a:p>
        </p:txBody>
      </p:sp>
      <p:pic>
        <p:nvPicPr>
          <p:cNvPr id="9" name="Picture 2" descr="C:\Users\hahecht\Desktop\bismarck.jpg"/>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7216721" y="1825624"/>
            <a:ext cx="4303688" cy="4752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6861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864844" y="-25400"/>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 y="3277455"/>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39690" y="3277456"/>
            <a:ext cx="6377710" cy="35805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7710" y="0"/>
            <a:ext cx="6377710" cy="35805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Unifying Germany</a:t>
            </a:r>
            <a:endParaRPr lang="en-US" b="1" dirty="0"/>
          </a:p>
        </p:txBody>
      </p:sp>
      <p:sp>
        <p:nvSpPr>
          <p:cNvPr id="3" name="Content Placeholder 2"/>
          <p:cNvSpPr>
            <a:spLocks noGrp="1"/>
          </p:cNvSpPr>
          <p:nvPr>
            <p:ph sz="half" idx="1"/>
          </p:nvPr>
        </p:nvSpPr>
        <p:spPr>
          <a:xfrm>
            <a:off x="0" y="1825624"/>
            <a:ext cx="6881090" cy="5014749"/>
          </a:xfrm>
        </p:spPr>
        <p:txBody>
          <a:bodyPr>
            <a:normAutofit fontScale="77500" lnSpcReduction="20000"/>
          </a:bodyPr>
          <a:lstStyle/>
          <a:p>
            <a:pPr marL="0" lvl="0" indent="0">
              <a:buNone/>
            </a:pPr>
            <a:r>
              <a:rPr lang="en-US" dirty="0" smtClean="0"/>
              <a:t>Bismarck</a:t>
            </a:r>
          </a:p>
          <a:p>
            <a:pPr lvl="0"/>
            <a:r>
              <a:rPr lang="en-US" dirty="0" smtClean="0"/>
              <a:t>Bismarck’s entry on the scene strengthened not only the king but also the hopes of all who wanted a united German state.  Unification appealed to virtually all segments of German society, from the liberals to the conservatives.</a:t>
            </a:r>
          </a:p>
          <a:p>
            <a:pPr lvl="0"/>
            <a:r>
              <a:rPr lang="en-US" dirty="0" smtClean="0"/>
              <a:t>The prime minister was a master of the art of </a:t>
            </a:r>
            <a:r>
              <a:rPr lang="en-US" i="1" dirty="0" smtClean="0"/>
              <a:t>Realpolitik</a:t>
            </a:r>
            <a:r>
              <a:rPr lang="en-US" dirty="0" smtClean="0"/>
              <a:t>, which is politics or diplomacy based on power and what needs to get done, rather than any ideological notions, moral or ethical.</a:t>
            </a:r>
          </a:p>
          <a:p>
            <a:pPr lvl="0"/>
            <a:r>
              <a:rPr lang="en-US" dirty="0" smtClean="0"/>
              <a:t>Bismarck was a master politician who knew what had to get done and how to get it done – which was by force.  In achieving and holding power, Bismarck:</a:t>
            </a:r>
          </a:p>
          <a:p>
            <a:pPr lvl="1"/>
            <a:r>
              <a:rPr lang="en-US" dirty="0" smtClean="0"/>
              <a:t>Instituted only one faith, Protestantism.  He introduced anti-Catholic policies.</a:t>
            </a:r>
          </a:p>
          <a:p>
            <a:pPr lvl="1"/>
            <a:r>
              <a:rPr lang="en-US" dirty="0" smtClean="0"/>
              <a:t>Enforced rule of law, which means that the law was equally applied to everyone.</a:t>
            </a:r>
          </a:p>
          <a:p>
            <a:pPr lvl="1"/>
            <a:r>
              <a:rPr lang="en-US" dirty="0" smtClean="0"/>
              <a:t>Established one ruler, the Tsar (who was advised by the Prime Minister)</a:t>
            </a:r>
          </a:p>
          <a:p>
            <a:endParaRPr lang="en-US" dirty="0"/>
          </a:p>
        </p:txBody>
      </p:sp>
      <p:pic>
        <p:nvPicPr>
          <p:cNvPr id="9" name="Picture 2" descr="C:\Users\hahecht\Desktop\bismarck.jpg"/>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7331715" y="1825625"/>
            <a:ext cx="4188694" cy="4625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5824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864844" y="-25400"/>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 y="3277455"/>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42000" y="3277456"/>
            <a:ext cx="6377710" cy="358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7710" y="0"/>
            <a:ext cx="6377710" cy="35805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Unifying Germany</a:t>
            </a:r>
            <a:endParaRPr lang="en-US" b="1" dirty="0"/>
          </a:p>
        </p:txBody>
      </p:sp>
      <p:sp>
        <p:nvSpPr>
          <p:cNvPr id="3" name="Content Placeholder 2"/>
          <p:cNvSpPr>
            <a:spLocks noGrp="1"/>
          </p:cNvSpPr>
          <p:nvPr>
            <p:ph idx="1"/>
          </p:nvPr>
        </p:nvSpPr>
        <p:spPr>
          <a:xfrm>
            <a:off x="1" y="1825624"/>
            <a:ext cx="12191999" cy="5014749"/>
          </a:xfrm>
        </p:spPr>
        <p:txBody>
          <a:bodyPr>
            <a:normAutofit fontScale="92500" lnSpcReduction="10000"/>
          </a:bodyPr>
          <a:lstStyle/>
          <a:p>
            <a:pPr marL="0" indent="0">
              <a:buNone/>
            </a:pPr>
            <a:r>
              <a:rPr lang="en-US" dirty="0" smtClean="0"/>
              <a:t>Wars to Unite</a:t>
            </a:r>
          </a:p>
          <a:p>
            <a:pPr lvl="0"/>
            <a:r>
              <a:rPr lang="en-US" dirty="0" smtClean="0"/>
              <a:t>Bismarck led Prussia in the unification of Germany through war and by appealing to nationalistic feelings.  Nothing unites a people like a common enemy!</a:t>
            </a:r>
          </a:p>
          <a:p>
            <a:pPr lvl="0"/>
            <a:r>
              <a:rPr lang="en-US" dirty="0" smtClean="0"/>
              <a:t>Danish and Austrian Wars</a:t>
            </a:r>
          </a:p>
          <a:p>
            <a:pPr lvl="1"/>
            <a:r>
              <a:rPr lang="en-US" dirty="0" smtClean="0"/>
              <a:t>In 1864, Bismarck invited Austria to join Prussia and wage war on Denmark. </a:t>
            </a:r>
          </a:p>
          <a:p>
            <a:pPr lvl="1"/>
            <a:r>
              <a:rPr lang="en-US" dirty="0" smtClean="0"/>
              <a:t>The cause of the conflict was a dispute regarding two German states that bordered Prussia and Denmark.  Both sides claimed the states.</a:t>
            </a:r>
          </a:p>
          <a:p>
            <a:pPr lvl="1"/>
            <a:r>
              <a:rPr lang="en-US" dirty="0" smtClean="0"/>
              <a:t>The two Germanic powers overwhelmed the modest Danish forces.  Prussia and Austria each took control of a German state.</a:t>
            </a:r>
          </a:p>
          <a:p>
            <a:pPr lvl="1"/>
            <a:r>
              <a:rPr lang="en-US" dirty="0" smtClean="0"/>
              <a:t>Bismarck then turned its back on Austria by claiming that Austria was mistreating the Germans within their borders.  War began and Bismarck convinced the northern German states to ally with Prussia in order to fight off the Austrians.</a:t>
            </a:r>
          </a:p>
          <a:p>
            <a:pPr lvl="1"/>
            <a:r>
              <a:rPr lang="en-US" dirty="0" smtClean="0"/>
              <a:t>Bismarck’s coalition won and left the southern German states to the Austrians, while unifying and then annexing the northern German states to form the North German Confederation.</a:t>
            </a:r>
          </a:p>
          <a:p>
            <a:endParaRPr lang="en-US" dirty="0"/>
          </a:p>
        </p:txBody>
      </p:sp>
    </p:spTree>
    <p:extLst>
      <p:ext uri="{BB962C8B-B14F-4D97-AF65-F5344CB8AC3E}">
        <p14:creationId xmlns:p14="http://schemas.microsoft.com/office/powerpoint/2010/main" val="4204475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864844" y="-25400"/>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 y="3277455"/>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42000" y="3277456"/>
            <a:ext cx="6377710" cy="358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7710" y="0"/>
            <a:ext cx="6377710" cy="35805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Unifying Germany</a:t>
            </a:r>
            <a:endParaRPr lang="en-US" b="1" dirty="0"/>
          </a:p>
        </p:txBody>
      </p:sp>
      <p:sp>
        <p:nvSpPr>
          <p:cNvPr id="3" name="Content Placeholder 2"/>
          <p:cNvSpPr>
            <a:spLocks noGrp="1"/>
          </p:cNvSpPr>
          <p:nvPr>
            <p:ph idx="1"/>
          </p:nvPr>
        </p:nvSpPr>
        <p:spPr>
          <a:xfrm>
            <a:off x="1" y="1825624"/>
            <a:ext cx="12191998" cy="5014749"/>
          </a:xfrm>
        </p:spPr>
        <p:txBody>
          <a:bodyPr>
            <a:normAutofit lnSpcReduction="10000"/>
          </a:bodyPr>
          <a:lstStyle/>
          <a:p>
            <a:pPr marL="0" indent="0">
              <a:buNone/>
            </a:pPr>
            <a:r>
              <a:rPr lang="en-US" dirty="0" smtClean="0"/>
              <a:t>Wars to Unite </a:t>
            </a:r>
          </a:p>
          <a:p>
            <a:pPr lvl="0"/>
            <a:r>
              <a:rPr lang="en-US" dirty="0" smtClean="0"/>
              <a:t>Franco-Prussian War</a:t>
            </a:r>
          </a:p>
          <a:p>
            <a:pPr lvl="1"/>
            <a:r>
              <a:rPr lang="en-US" dirty="0" smtClean="0"/>
              <a:t>In 1870, Bismarck provoked France into declaring war.</a:t>
            </a:r>
          </a:p>
          <a:p>
            <a:pPr lvl="1"/>
            <a:r>
              <a:rPr lang="en-US" dirty="0" smtClean="0"/>
              <a:t>Bismarck allied with the southern German states to fight off their common enemy, France.</a:t>
            </a:r>
          </a:p>
          <a:p>
            <a:pPr lvl="1"/>
            <a:r>
              <a:rPr lang="en-US" dirty="0" smtClean="0"/>
              <a:t>The two countries’ forces appeared to be evenly matched in equipment, but the Germans had a better-trained and more experienced army.</a:t>
            </a:r>
          </a:p>
          <a:p>
            <a:pPr lvl="1"/>
            <a:r>
              <a:rPr lang="en-US" dirty="0" smtClean="0"/>
              <a:t>After two months of intense fighting, the Prussians defeated the French army.</a:t>
            </a:r>
          </a:p>
          <a:p>
            <a:pPr lvl="0"/>
            <a:r>
              <a:rPr lang="en-US" dirty="0" smtClean="0"/>
              <a:t>The Second Reich</a:t>
            </a:r>
          </a:p>
          <a:p>
            <a:pPr lvl="1"/>
            <a:r>
              <a:rPr lang="en-US" dirty="0" smtClean="0"/>
              <a:t>The unity of the southern German states with the North German Confederation proved to be very successful, not only within the war, but with the economy and politics.</a:t>
            </a:r>
          </a:p>
          <a:p>
            <a:pPr lvl="1"/>
            <a:r>
              <a:rPr lang="en-US" dirty="0" smtClean="0"/>
              <a:t>Prussia’s success in the war drew the enthusiastic support needed for final unification.</a:t>
            </a:r>
          </a:p>
          <a:p>
            <a:pPr lvl="1"/>
            <a:r>
              <a:rPr lang="en-US" dirty="0" smtClean="0"/>
              <a:t>In 1871, Bismarck annexed the southern German states to create the Second Reich (the first Reich was under the Holy Roman Empire) with Wilhelm I as Emperor – Kaiser William I.</a:t>
            </a:r>
          </a:p>
        </p:txBody>
      </p:sp>
    </p:spTree>
    <p:extLst>
      <p:ext uri="{BB962C8B-B14F-4D97-AF65-F5344CB8AC3E}">
        <p14:creationId xmlns:p14="http://schemas.microsoft.com/office/powerpoint/2010/main" val="269921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864844" y="-25400"/>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 y="3277455"/>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42000" y="3277456"/>
            <a:ext cx="6377710" cy="358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7710" y="0"/>
            <a:ext cx="6377710" cy="35805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Conclusion</a:t>
            </a:r>
            <a:endParaRPr lang="en-US" b="1" dirty="0"/>
          </a:p>
        </p:txBody>
      </p:sp>
      <p:sp>
        <p:nvSpPr>
          <p:cNvPr id="3" name="Content Placeholder 2"/>
          <p:cNvSpPr>
            <a:spLocks noGrp="1"/>
          </p:cNvSpPr>
          <p:nvPr>
            <p:ph idx="1"/>
          </p:nvPr>
        </p:nvSpPr>
        <p:spPr/>
        <p:txBody>
          <a:bodyPr/>
          <a:lstStyle/>
          <a:p>
            <a:r>
              <a:rPr lang="en-US" dirty="0" smtClean="0"/>
              <a:t>The rise of nationalism was a powerful force behind European politics during the 19</a:t>
            </a:r>
            <a:r>
              <a:rPr lang="en-US" baseline="30000" dirty="0" smtClean="0"/>
              <a:t>th</a:t>
            </a:r>
            <a:r>
              <a:rPr lang="en-US" dirty="0" smtClean="0"/>
              <a:t> century.</a:t>
            </a:r>
          </a:p>
          <a:p>
            <a:r>
              <a:rPr lang="en-US" dirty="0" smtClean="0"/>
              <a:t>Widespread demands for political rights led to revolutions in 1848.</a:t>
            </a:r>
          </a:p>
          <a:p>
            <a:r>
              <a:rPr lang="en-US" dirty="0" smtClean="0"/>
              <a:t>Unsuccessful revolutions increased nationalistic tensions.</a:t>
            </a:r>
          </a:p>
          <a:p>
            <a:r>
              <a:rPr lang="en-US" dirty="0" smtClean="0"/>
              <a:t>Italy, which had been a collection of states, finally unified under the banner of nationalism in 1861.</a:t>
            </a:r>
          </a:p>
          <a:p>
            <a:r>
              <a:rPr lang="en-US" dirty="0" smtClean="0"/>
              <a:t>Germany finally unified under the banner of nationalism in 1871,</a:t>
            </a:r>
            <a:endParaRPr lang="en-US" dirty="0" smtClean="0"/>
          </a:p>
          <a:p>
            <a:endParaRPr lang="en-US" dirty="0"/>
          </a:p>
        </p:txBody>
      </p:sp>
    </p:spTree>
    <p:extLst>
      <p:ext uri="{BB962C8B-B14F-4D97-AF65-F5344CB8AC3E}">
        <p14:creationId xmlns:p14="http://schemas.microsoft.com/office/powerpoint/2010/main" val="1767194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 y="3277455"/>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864844" y="-22143"/>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7710" y="0"/>
            <a:ext cx="6377710" cy="35805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42000" y="3277456"/>
            <a:ext cx="6377710" cy="35805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555827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864844" y="-25400"/>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 y="3277455"/>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42000" y="3277456"/>
            <a:ext cx="6377710" cy="358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7710" y="0"/>
            <a:ext cx="6377710" cy="35805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endParaRPr lang="en-US"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541933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864844" y="-25400"/>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 y="3277455"/>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39690" y="3277456"/>
            <a:ext cx="6377710" cy="35805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7710" y="0"/>
            <a:ext cx="6377710" cy="35805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endParaRPr lang="en-US" b="1"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73960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864844" y="-25400"/>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 y="3277455"/>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42000" y="3277456"/>
            <a:ext cx="6377710" cy="358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7710" y="0"/>
            <a:ext cx="6377710" cy="35805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Do Now:</a:t>
            </a:r>
            <a:endParaRPr lang="en-US" b="1" dirty="0"/>
          </a:p>
        </p:txBody>
      </p:sp>
      <p:sp>
        <p:nvSpPr>
          <p:cNvPr id="3" name="Content Placeholder 2"/>
          <p:cNvSpPr>
            <a:spLocks noGrp="1"/>
          </p:cNvSpPr>
          <p:nvPr>
            <p:ph idx="1"/>
          </p:nvPr>
        </p:nvSpPr>
        <p:spPr/>
        <p:txBody>
          <a:bodyPr>
            <a:normAutofit/>
          </a:bodyPr>
          <a:lstStyle/>
          <a:p>
            <a:pPr marL="0" indent="0" algn="ctr">
              <a:buNone/>
            </a:pPr>
            <a:endParaRPr lang="en-US" sz="5400" dirty="0"/>
          </a:p>
          <a:p>
            <a:pPr marL="0" indent="0" algn="ctr">
              <a:buNone/>
            </a:pPr>
            <a:r>
              <a:rPr lang="en-US" sz="5400" dirty="0" smtClean="0"/>
              <a:t>How can Nationalism lead to war?</a:t>
            </a:r>
            <a:endParaRPr lang="en-US" sz="5400" dirty="0"/>
          </a:p>
        </p:txBody>
      </p:sp>
    </p:spTree>
    <p:extLst>
      <p:ext uri="{BB962C8B-B14F-4D97-AF65-F5344CB8AC3E}">
        <p14:creationId xmlns:p14="http://schemas.microsoft.com/office/powerpoint/2010/main" val="268672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 y="3277455"/>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864844" y="-22143"/>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7710" y="0"/>
            <a:ext cx="6377710" cy="35805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42000" y="3277456"/>
            <a:ext cx="6377710" cy="35805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normAutofit fontScale="90000"/>
          </a:bodyPr>
          <a:lstStyle/>
          <a:p>
            <a:r>
              <a:rPr lang="en-US" dirty="0" smtClean="0"/>
              <a:t>Objective:</a:t>
            </a:r>
            <a:br>
              <a:rPr lang="en-US" dirty="0" smtClean="0"/>
            </a:br>
            <a:r>
              <a:rPr lang="en-US" b="1" dirty="0" smtClean="0"/>
              <a:t>Unification of Italy and Germany</a:t>
            </a:r>
            <a:endParaRPr lang="en-US" dirty="0"/>
          </a:p>
        </p:txBody>
      </p:sp>
      <p:sp>
        <p:nvSpPr>
          <p:cNvPr id="3" name="Subtitle 2"/>
          <p:cNvSpPr>
            <a:spLocks noGrp="1"/>
          </p:cNvSpPr>
          <p:nvPr>
            <p:ph type="subTitle" idx="1"/>
          </p:nvPr>
        </p:nvSpPr>
        <p:spPr>
          <a:xfrm>
            <a:off x="431800" y="3602038"/>
            <a:ext cx="11531600" cy="3185380"/>
          </a:xfrm>
        </p:spPr>
        <p:txBody>
          <a:bodyPr/>
          <a:lstStyle/>
          <a:p>
            <a:r>
              <a:rPr lang="en-US" b="1" dirty="0" smtClean="0"/>
              <a:t>SOL WHII.8c and d</a:t>
            </a:r>
          </a:p>
          <a:p>
            <a:r>
              <a:rPr lang="en-US" dirty="0" smtClean="0"/>
              <a:t>TSWDK of political and philosophical developments in Europe during the 19</a:t>
            </a:r>
            <a:r>
              <a:rPr lang="en-US" baseline="30000" dirty="0" smtClean="0"/>
              <a:t>th</a:t>
            </a:r>
            <a:r>
              <a:rPr lang="en-US" dirty="0" smtClean="0"/>
              <a:t> century by explaining events related to the unification of Italy and the role of Italian nationalists, and by explaining events related to the unification of Germany and the role of Bismarck.</a:t>
            </a:r>
            <a:endParaRPr lang="en-US" dirty="0"/>
          </a:p>
        </p:txBody>
      </p:sp>
    </p:spTree>
    <p:extLst>
      <p:ext uri="{BB962C8B-B14F-4D97-AF65-F5344CB8AC3E}">
        <p14:creationId xmlns:p14="http://schemas.microsoft.com/office/powerpoint/2010/main" val="900575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864844" y="-25400"/>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 y="3277455"/>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42000" y="3277456"/>
            <a:ext cx="6377710" cy="358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7710" y="0"/>
            <a:ext cx="6377710" cy="35805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Unification of Italy and Germany</a:t>
            </a:r>
            <a:endParaRPr lang="en-US" b="1" dirty="0"/>
          </a:p>
        </p:txBody>
      </p:sp>
      <p:sp>
        <p:nvSpPr>
          <p:cNvPr id="3" name="Content Placeholder 2"/>
          <p:cNvSpPr>
            <a:spLocks noGrp="1"/>
          </p:cNvSpPr>
          <p:nvPr>
            <p:ph idx="1"/>
          </p:nvPr>
        </p:nvSpPr>
        <p:spPr/>
        <p:txBody>
          <a:bodyPr/>
          <a:lstStyle/>
          <a:p>
            <a:r>
              <a:rPr lang="en-US" dirty="0" smtClean="0"/>
              <a:t>Previous Attempts at Unifying Italy</a:t>
            </a:r>
          </a:p>
          <a:p>
            <a:r>
              <a:rPr lang="en-US" dirty="0" smtClean="0"/>
              <a:t>Unifying Italy</a:t>
            </a:r>
          </a:p>
          <a:p>
            <a:r>
              <a:rPr lang="en-US" dirty="0" smtClean="0"/>
              <a:t>Previous Attempts at Unifying Germany</a:t>
            </a:r>
          </a:p>
          <a:p>
            <a:r>
              <a:rPr lang="en-US" dirty="0" smtClean="0"/>
              <a:t>Unifying Germany</a:t>
            </a:r>
            <a:endParaRPr lang="en-US" dirty="0"/>
          </a:p>
        </p:txBody>
      </p:sp>
    </p:spTree>
    <p:extLst>
      <p:ext uri="{BB962C8B-B14F-4D97-AF65-F5344CB8AC3E}">
        <p14:creationId xmlns:p14="http://schemas.microsoft.com/office/powerpoint/2010/main" val="2424086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864844" y="-25400"/>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 y="3277455"/>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42000" y="3277456"/>
            <a:ext cx="6377710" cy="358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7710" y="0"/>
            <a:ext cx="6377710" cy="35805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Previous Attempts to Unifying Italy</a:t>
            </a:r>
            <a:endParaRPr lang="en-US" b="1" dirty="0"/>
          </a:p>
        </p:txBody>
      </p:sp>
      <p:sp>
        <p:nvSpPr>
          <p:cNvPr id="3" name="Content Placeholder 2"/>
          <p:cNvSpPr>
            <a:spLocks noGrp="1"/>
          </p:cNvSpPr>
          <p:nvPr>
            <p:ph idx="1"/>
          </p:nvPr>
        </p:nvSpPr>
        <p:spPr>
          <a:xfrm>
            <a:off x="1" y="1825624"/>
            <a:ext cx="12191998" cy="5014749"/>
          </a:xfrm>
        </p:spPr>
        <p:txBody>
          <a:bodyPr>
            <a:normAutofit fontScale="92500" lnSpcReduction="20000"/>
          </a:bodyPr>
          <a:lstStyle/>
          <a:p>
            <a:pPr marL="0" indent="0">
              <a:buNone/>
            </a:pPr>
            <a:r>
              <a:rPr lang="en-US" dirty="0" smtClean="0"/>
              <a:t>Thanks to Napoleon</a:t>
            </a:r>
          </a:p>
          <a:p>
            <a:r>
              <a:rPr lang="en-US" dirty="0" smtClean="0"/>
              <a:t>Napoleon had performed a great, though unwitting, service for Italian nationalists through his direct governing in the area.</a:t>
            </a:r>
          </a:p>
          <a:p>
            <a:r>
              <a:rPr lang="en-US" dirty="0" smtClean="0"/>
              <a:t>Under Napoleon, Italians had experienced more liberty and better government than ever before.</a:t>
            </a:r>
          </a:p>
          <a:p>
            <a:r>
              <a:rPr lang="en-US" dirty="0" smtClean="0"/>
              <a:t>The return by the Congress of Vienna to the old system was a return to high taxes, corruption, favoritism, and banditry.</a:t>
            </a:r>
          </a:p>
          <a:p>
            <a:pPr marL="0" indent="0">
              <a:buNone/>
            </a:pPr>
            <a:r>
              <a:rPr lang="en-US" dirty="0" smtClean="0"/>
              <a:t>Earlier Revolutions</a:t>
            </a:r>
          </a:p>
          <a:p>
            <a:r>
              <a:rPr lang="en-US" dirty="0" smtClean="0"/>
              <a:t>There were revolutionary movements in Italy as early as 1820 in an attempt to unify the Italian people.  They were unsuccessful.</a:t>
            </a:r>
          </a:p>
          <a:p>
            <a:r>
              <a:rPr lang="en-US" dirty="0" smtClean="0"/>
              <a:t>The revolutions in the rest of Europe in 1848 gave fuel to the fire of independence in Italy.</a:t>
            </a:r>
          </a:p>
          <a:p>
            <a:r>
              <a:rPr lang="en-US" dirty="0" smtClean="0"/>
              <a:t>But, like the other revolutions in 1848, the Italian movement was unsuccessful.</a:t>
            </a:r>
          </a:p>
        </p:txBody>
      </p:sp>
    </p:spTree>
    <p:extLst>
      <p:ext uri="{BB962C8B-B14F-4D97-AF65-F5344CB8AC3E}">
        <p14:creationId xmlns:p14="http://schemas.microsoft.com/office/powerpoint/2010/main" val="2586213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864844" y="-25400"/>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 y="3277455"/>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39690" y="3277456"/>
            <a:ext cx="6377710" cy="35805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7710" y="0"/>
            <a:ext cx="6377710" cy="35805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Unifying Italy</a:t>
            </a:r>
            <a:endParaRPr lang="en-US" b="1" dirty="0"/>
          </a:p>
        </p:txBody>
      </p:sp>
      <p:sp>
        <p:nvSpPr>
          <p:cNvPr id="3" name="Content Placeholder 2"/>
          <p:cNvSpPr>
            <a:spLocks noGrp="1"/>
          </p:cNvSpPr>
          <p:nvPr>
            <p:ph sz="half" idx="1"/>
          </p:nvPr>
        </p:nvSpPr>
        <p:spPr>
          <a:xfrm>
            <a:off x="0" y="1825624"/>
            <a:ext cx="6804890" cy="5057775"/>
          </a:xfrm>
        </p:spPr>
        <p:txBody>
          <a:bodyPr>
            <a:normAutofit/>
          </a:bodyPr>
          <a:lstStyle/>
          <a:p>
            <a:pPr marL="0" indent="0">
              <a:buNone/>
            </a:pPr>
            <a:r>
              <a:rPr lang="en-US" sz="2400" dirty="0" smtClean="0"/>
              <a:t>Northern Italy</a:t>
            </a:r>
          </a:p>
          <a:p>
            <a:r>
              <a:rPr lang="en-US" sz="2400" dirty="0" smtClean="0"/>
              <a:t>The monarch of Sardinia (northern Italy) during the mid-19</a:t>
            </a:r>
            <a:r>
              <a:rPr lang="en-US" sz="2400" baseline="30000" dirty="0" smtClean="0"/>
              <a:t>th</a:t>
            </a:r>
            <a:r>
              <a:rPr lang="en-US" sz="2400" dirty="0" smtClean="0"/>
              <a:t> century was Victor Emmanuel II, who had granted the people a liberal constitution, affirming to the people rights and opportunities similar to what had been granted by Napoleon.</a:t>
            </a:r>
          </a:p>
        </p:txBody>
      </p:sp>
      <p:pic>
        <p:nvPicPr>
          <p:cNvPr id="9" name="Content Placeholder 5"/>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7650659" y="1825625"/>
            <a:ext cx="3389906" cy="5032375"/>
          </a:xfrm>
        </p:spPr>
      </p:pic>
    </p:spTree>
    <p:extLst>
      <p:ext uri="{BB962C8B-B14F-4D97-AF65-F5344CB8AC3E}">
        <p14:creationId xmlns:p14="http://schemas.microsoft.com/office/powerpoint/2010/main" val="398173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864844" y="-25400"/>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 y="3277455"/>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39690" y="3277456"/>
            <a:ext cx="6377710" cy="35805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7710" y="0"/>
            <a:ext cx="6377710" cy="35805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Unifying Italy</a:t>
            </a:r>
            <a:endParaRPr lang="en-US" b="1" dirty="0"/>
          </a:p>
        </p:txBody>
      </p:sp>
      <p:sp>
        <p:nvSpPr>
          <p:cNvPr id="3" name="Content Placeholder 2"/>
          <p:cNvSpPr>
            <a:spLocks noGrp="1"/>
          </p:cNvSpPr>
          <p:nvPr>
            <p:ph sz="half" idx="1"/>
          </p:nvPr>
        </p:nvSpPr>
        <p:spPr>
          <a:xfrm>
            <a:off x="0" y="1825624"/>
            <a:ext cx="6804890" cy="5057775"/>
          </a:xfrm>
        </p:spPr>
        <p:txBody>
          <a:bodyPr>
            <a:normAutofit/>
          </a:bodyPr>
          <a:lstStyle/>
          <a:p>
            <a:pPr marL="0" indent="0">
              <a:buNone/>
            </a:pPr>
            <a:r>
              <a:rPr lang="en-US" sz="2400" dirty="0" smtClean="0"/>
              <a:t>Northern Italy</a:t>
            </a:r>
          </a:p>
          <a:p>
            <a:r>
              <a:rPr lang="en-US" sz="2400" dirty="0" smtClean="0"/>
              <a:t>The monarch of Sardinia (northern Italy) during the mid-19</a:t>
            </a:r>
            <a:r>
              <a:rPr lang="en-US" sz="2400" baseline="30000" dirty="0" smtClean="0"/>
              <a:t>th</a:t>
            </a:r>
            <a:r>
              <a:rPr lang="en-US" sz="2400" dirty="0" smtClean="0"/>
              <a:t> century was Victor Emmanuel II, who had granted the people a liberal constitution, affirming to the people rights and opportunities similar to what had been granted by Napoleon.</a:t>
            </a:r>
          </a:p>
          <a:p>
            <a:r>
              <a:rPr lang="en-US" sz="2400" dirty="0" smtClean="0"/>
              <a:t>Victor Emmanuel II’s prime minister was Count Cavour, a liberal influenced by what he has seen in other parts of Europe.  He was therefore inspired to unite the peninsula.</a:t>
            </a:r>
          </a:p>
        </p:txBody>
      </p:sp>
      <p:pic>
        <p:nvPicPr>
          <p:cNvPr id="9" name="Picture 2" descr="C:\Users\hahecht\Desktop\cavour-1-sized.jpg"/>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7620000" y="1966893"/>
            <a:ext cx="3505200" cy="4677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3104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864844" y="-25400"/>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 y="3277455"/>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39690" y="3277456"/>
            <a:ext cx="6377710" cy="35805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7710" y="0"/>
            <a:ext cx="6377710" cy="35805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Unifying Italy</a:t>
            </a:r>
            <a:endParaRPr lang="en-US" b="1" dirty="0"/>
          </a:p>
        </p:txBody>
      </p:sp>
      <p:sp>
        <p:nvSpPr>
          <p:cNvPr id="3" name="Content Placeholder 2"/>
          <p:cNvSpPr>
            <a:spLocks noGrp="1"/>
          </p:cNvSpPr>
          <p:nvPr>
            <p:ph sz="half" idx="1"/>
          </p:nvPr>
        </p:nvSpPr>
        <p:spPr>
          <a:xfrm>
            <a:off x="0" y="1825624"/>
            <a:ext cx="6804890" cy="5057775"/>
          </a:xfrm>
        </p:spPr>
        <p:txBody>
          <a:bodyPr>
            <a:normAutofit fontScale="92500" lnSpcReduction="10000"/>
          </a:bodyPr>
          <a:lstStyle/>
          <a:p>
            <a:pPr marL="0" indent="0">
              <a:buNone/>
            </a:pPr>
            <a:r>
              <a:rPr lang="en-US" sz="2600" dirty="0" smtClean="0"/>
              <a:t>Northern Italy</a:t>
            </a:r>
          </a:p>
          <a:p>
            <a:r>
              <a:rPr lang="en-US" sz="2600" dirty="0" smtClean="0"/>
              <a:t>The monarch of Sardinia (northern Italy) during the mid-19</a:t>
            </a:r>
            <a:r>
              <a:rPr lang="en-US" sz="2600" baseline="30000" dirty="0" smtClean="0"/>
              <a:t>th</a:t>
            </a:r>
            <a:r>
              <a:rPr lang="en-US" sz="2600" dirty="0" smtClean="0"/>
              <a:t> century was Victor Emmanuel II, who had granted the people a liberal constitution, affirming to the people rights and opportunities similar to what had been granted by Napoleon.</a:t>
            </a:r>
          </a:p>
          <a:p>
            <a:r>
              <a:rPr lang="en-US" sz="2600" dirty="0" smtClean="0"/>
              <a:t>Victor Emmanuel II’s prime minister was Count Cavour, a liberal influenced by what he has seen in other parts of Europe.  He was therefore inspired to unite the peninsula.</a:t>
            </a:r>
          </a:p>
          <a:p>
            <a:r>
              <a:rPr lang="en-US" sz="2600" dirty="0" smtClean="0"/>
              <a:t>Some of the Italian states were under Austrian domination so Cavour worked to change that.</a:t>
            </a:r>
          </a:p>
          <a:p>
            <a:r>
              <a:rPr lang="en-US" sz="2600" dirty="0" smtClean="0"/>
              <a:t>After much fighting with many European nations, Cavour was able to unite the Italian states in the north by 1859</a:t>
            </a:r>
          </a:p>
          <a:p>
            <a:endParaRPr lang="en-US" dirty="0"/>
          </a:p>
        </p:txBody>
      </p:sp>
      <p:pic>
        <p:nvPicPr>
          <p:cNvPr id="9" name="Picture 2" descr="C:\Users\hahecht\Desktop\M69a2b638a7eadac80b569704c0428ac1.jpg"/>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6829425" y="2504996"/>
            <a:ext cx="5032375" cy="3673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308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864844" y="-25400"/>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hahecht\AppData\Local\Microsoft\Windows\Temporary Internet Files\Content.IE5\VBZKUXGF\MC900018790[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 y="3277455"/>
            <a:ext cx="6354866" cy="35883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39690" y="3277456"/>
            <a:ext cx="6377710" cy="35805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J8HR9D17\MC900018801[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7710" y="0"/>
            <a:ext cx="6377710" cy="35805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Unifying Italy</a:t>
            </a:r>
            <a:endParaRPr lang="en-US" b="1" dirty="0"/>
          </a:p>
        </p:txBody>
      </p:sp>
      <p:sp>
        <p:nvSpPr>
          <p:cNvPr id="3" name="Content Placeholder 2"/>
          <p:cNvSpPr>
            <a:spLocks noGrp="1"/>
          </p:cNvSpPr>
          <p:nvPr>
            <p:ph sz="half" idx="1"/>
          </p:nvPr>
        </p:nvSpPr>
        <p:spPr>
          <a:xfrm>
            <a:off x="177800" y="1825624"/>
            <a:ext cx="6680200" cy="4829175"/>
          </a:xfrm>
        </p:spPr>
        <p:txBody>
          <a:bodyPr/>
          <a:lstStyle/>
          <a:p>
            <a:pPr marL="0" indent="0">
              <a:buNone/>
            </a:pPr>
            <a:r>
              <a:rPr lang="en-US" dirty="0" smtClean="0"/>
              <a:t>Southern Italy</a:t>
            </a:r>
          </a:p>
          <a:p>
            <a:r>
              <a:rPr lang="en-US" dirty="0" smtClean="0"/>
              <a:t>Giuseppe Garibaldi became the next major figure in the unification struggle.  By 1861, he was successful in unifying northern and southern Italy.</a:t>
            </a:r>
          </a:p>
          <a:p>
            <a:r>
              <a:rPr lang="en-US" dirty="0" smtClean="0"/>
              <a:t>The only piece missing in Italian unification was the Papal States (including Rome).  They did not join until 1871.</a:t>
            </a:r>
          </a:p>
        </p:txBody>
      </p:sp>
      <p:pic>
        <p:nvPicPr>
          <p:cNvPr id="9" name="Picture 2" descr="C:\Users\hahecht\Desktop\garib.jpg"/>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7276293" y="1825625"/>
            <a:ext cx="2973414"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4971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833</TotalTime>
  <Words>1359</Words>
  <Application>Microsoft Office PowerPoint</Application>
  <PresentationFormat>Widescreen</PresentationFormat>
  <Paragraphs>97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Do Now:</vt:lpstr>
      <vt:lpstr>Do Now:</vt:lpstr>
      <vt:lpstr>Objective: Unification of Italy and Germany</vt:lpstr>
      <vt:lpstr>Unification of Italy and Germany</vt:lpstr>
      <vt:lpstr>Previous Attempts to Unifying Italy</vt:lpstr>
      <vt:lpstr>Unifying Italy</vt:lpstr>
      <vt:lpstr>Unifying Italy</vt:lpstr>
      <vt:lpstr>Unifying Italy</vt:lpstr>
      <vt:lpstr>Unifying Italy</vt:lpstr>
      <vt:lpstr>Previous Attempts to Unifying Germany</vt:lpstr>
      <vt:lpstr>Unifying Germany</vt:lpstr>
      <vt:lpstr>Unifying Germany</vt:lpstr>
      <vt:lpstr>Unifying Germany</vt:lpstr>
      <vt:lpstr>Unifying Germany</vt:lpstr>
      <vt:lpstr>Unifying Germany</vt:lpstr>
      <vt:lpstr>Conclusion</vt:lpstr>
      <vt:lpstr>PowerPoint Presentation</vt:lpstr>
      <vt:lpstr>PowerPoint Presentation</vt:lpstr>
      <vt:lpstr>PowerPoint Presentation</vt:lpstr>
    </vt:vector>
  </TitlesOfParts>
  <Company>Henrico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Hana A. Hecht (hahecht)</dc:creator>
  <cp:lastModifiedBy>Hana A. Hecht (hahecht)</cp:lastModifiedBy>
  <cp:revision>10</cp:revision>
  <dcterms:created xsi:type="dcterms:W3CDTF">2016-01-07T02:40:24Z</dcterms:created>
  <dcterms:modified xsi:type="dcterms:W3CDTF">2016-01-07T16:33:53Z</dcterms:modified>
</cp:coreProperties>
</file>