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4" r:id="rId7"/>
    <p:sldId id="262" r:id="rId8"/>
    <p:sldId id="263" r:id="rId9"/>
    <p:sldId id="285" r:id="rId10"/>
    <p:sldId id="286" r:id="rId11"/>
    <p:sldId id="287" r:id="rId12"/>
    <p:sldId id="288" r:id="rId13"/>
    <p:sldId id="289"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90" r:id="rId28"/>
    <p:sldId id="278" r:id="rId29"/>
    <p:sldId id="279" r:id="rId30"/>
    <p:sldId id="280" r:id="rId31"/>
    <p:sldId id="291" r:id="rId32"/>
    <p:sldId id="292" r:id="rId33"/>
    <p:sldId id="293" r:id="rId34"/>
    <p:sldId id="281" r:id="rId35"/>
    <p:sldId id="282" r:id="rId36"/>
    <p:sldId id="283" r:id="rId37"/>
    <p:sldId id="28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48" y="5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478554-D473-475F-84FF-6D91BB844A25}" type="datetimeFigureOut">
              <a:rPr lang="en-US" smtClean="0"/>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3CE07-C16E-456C-A0EA-C09B5D238862}" type="slidenum">
              <a:rPr lang="en-US" smtClean="0"/>
              <a:t>‹#›</a:t>
            </a:fld>
            <a:endParaRPr lang="en-US"/>
          </a:p>
        </p:txBody>
      </p:sp>
    </p:spTree>
    <p:extLst>
      <p:ext uri="{BB962C8B-B14F-4D97-AF65-F5344CB8AC3E}">
        <p14:creationId xmlns:p14="http://schemas.microsoft.com/office/powerpoint/2010/main" val="427664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478554-D473-475F-84FF-6D91BB844A25}" type="datetimeFigureOut">
              <a:rPr lang="en-US" smtClean="0"/>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3CE07-C16E-456C-A0EA-C09B5D238862}" type="slidenum">
              <a:rPr lang="en-US" smtClean="0"/>
              <a:t>‹#›</a:t>
            </a:fld>
            <a:endParaRPr lang="en-US"/>
          </a:p>
        </p:txBody>
      </p:sp>
    </p:spTree>
    <p:extLst>
      <p:ext uri="{BB962C8B-B14F-4D97-AF65-F5344CB8AC3E}">
        <p14:creationId xmlns:p14="http://schemas.microsoft.com/office/powerpoint/2010/main" val="438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478554-D473-475F-84FF-6D91BB844A25}" type="datetimeFigureOut">
              <a:rPr lang="en-US" smtClean="0"/>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3CE07-C16E-456C-A0EA-C09B5D238862}" type="slidenum">
              <a:rPr lang="en-US" smtClean="0"/>
              <a:t>‹#›</a:t>
            </a:fld>
            <a:endParaRPr lang="en-US"/>
          </a:p>
        </p:txBody>
      </p:sp>
    </p:spTree>
    <p:extLst>
      <p:ext uri="{BB962C8B-B14F-4D97-AF65-F5344CB8AC3E}">
        <p14:creationId xmlns:p14="http://schemas.microsoft.com/office/powerpoint/2010/main" val="614299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478554-D473-475F-84FF-6D91BB844A25}" type="datetimeFigureOut">
              <a:rPr lang="en-US" smtClean="0"/>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3CE07-C16E-456C-A0EA-C09B5D238862}" type="slidenum">
              <a:rPr lang="en-US" smtClean="0"/>
              <a:t>‹#›</a:t>
            </a:fld>
            <a:endParaRPr lang="en-US"/>
          </a:p>
        </p:txBody>
      </p:sp>
    </p:spTree>
    <p:extLst>
      <p:ext uri="{BB962C8B-B14F-4D97-AF65-F5344CB8AC3E}">
        <p14:creationId xmlns:p14="http://schemas.microsoft.com/office/powerpoint/2010/main" val="290824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478554-D473-475F-84FF-6D91BB844A25}" type="datetimeFigureOut">
              <a:rPr lang="en-US" smtClean="0"/>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3CE07-C16E-456C-A0EA-C09B5D238862}" type="slidenum">
              <a:rPr lang="en-US" smtClean="0"/>
              <a:t>‹#›</a:t>
            </a:fld>
            <a:endParaRPr lang="en-US"/>
          </a:p>
        </p:txBody>
      </p:sp>
    </p:spTree>
    <p:extLst>
      <p:ext uri="{BB962C8B-B14F-4D97-AF65-F5344CB8AC3E}">
        <p14:creationId xmlns:p14="http://schemas.microsoft.com/office/powerpoint/2010/main" val="141059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478554-D473-475F-84FF-6D91BB844A25}" type="datetimeFigureOut">
              <a:rPr lang="en-US" smtClean="0"/>
              <a:t>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F3CE07-C16E-456C-A0EA-C09B5D238862}" type="slidenum">
              <a:rPr lang="en-US" smtClean="0"/>
              <a:t>‹#›</a:t>
            </a:fld>
            <a:endParaRPr lang="en-US"/>
          </a:p>
        </p:txBody>
      </p:sp>
    </p:spTree>
    <p:extLst>
      <p:ext uri="{BB962C8B-B14F-4D97-AF65-F5344CB8AC3E}">
        <p14:creationId xmlns:p14="http://schemas.microsoft.com/office/powerpoint/2010/main" val="394599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478554-D473-475F-84FF-6D91BB844A25}" type="datetimeFigureOut">
              <a:rPr lang="en-US" smtClean="0"/>
              <a:t>1/10/2016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F3CE07-C16E-456C-A0EA-C09B5D238862}" type="slidenum">
              <a:rPr lang="en-US" smtClean="0"/>
              <a:t>‹#›</a:t>
            </a:fld>
            <a:endParaRPr lang="en-US"/>
          </a:p>
        </p:txBody>
      </p:sp>
    </p:spTree>
    <p:extLst>
      <p:ext uri="{BB962C8B-B14F-4D97-AF65-F5344CB8AC3E}">
        <p14:creationId xmlns:p14="http://schemas.microsoft.com/office/powerpoint/2010/main" val="171333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478554-D473-475F-84FF-6D91BB844A25}" type="datetimeFigureOut">
              <a:rPr lang="en-US" smtClean="0"/>
              <a:t>1/10/2016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F3CE07-C16E-456C-A0EA-C09B5D238862}" type="slidenum">
              <a:rPr lang="en-US" smtClean="0"/>
              <a:t>‹#›</a:t>
            </a:fld>
            <a:endParaRPr lang="en-US"/>
          </a:p>
        </p:txBody>
      </p:sp>
    </p:spTree>
    <p:extLst>
      <p:ext uri="{BB962C8B-B14F-4D97-AF65-F5344CB8AC3E}">
        <p14:creationId xmlns:p14="http://schemas.microsoft.com/office/powerpoint/2010/main" val="109481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78554-D473-475F-84FF-6D91BB844A25}" type="datetimeFigureOut">
              <a:rPr lang="en-US" smtClean="0"/>
              <a:t>1/10/2016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F3CE07-C16E-456C-A0EA-C09B5D238862}" type="slidenum">
              <a:rPr lang="en-US" smtClean="0"/>
              <a:t>‹#›</a:t>
            </a:fld>
            <a:endParaRPr lang="en-US"/>
          </a:p>
        </p:txBody>
      </p:sp>
    </p:spTree>
    <p:extLst>
      <p:ext uri="{BB962C8B-B14F-4D97-AF65-F5344CB8AC3E}">
        <p14:creationId xmlns:p14="http://schemas.microsoft.com/office/powerpoint/2010/main" val="160542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478554-D473-475F-84FF-6D91BB844A25}" type="datetimeFigureOut">
              <a:rPr lang="en-US" smtClean="0"/>
              <a:t>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F3CE07-C16E-456C-A0EA-C09B5D238862}" type="slidenum">
              <a:rPr lang="en-US" smtClean="0"/>
              <a:t>‹#›</a:t>
            </a:fld>
            <a:endParaRPr lang="en-US"/>
          </a:p>
        </p:txBody>
      </p:sp>
    </p:spTree>
    <p:extLst>
      <p:ext uri="{BB962C8B-B14F-4D97-AF65-F5344CB8AC3E}">
        <p14:creationId xmlns:p14="http://schemas.microsoft.com/office/powerpoint/2010/main" val="193745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478554-D473-475F-84FF-6D91BB844A25}" type="datetimeFigureOut">
              <a:rPr lang="en-US" smtClean="0"/>
              <a:t>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F3CE07-C16E-456C-A0EA-C09B5D238862}" type="slidenum">
              <a:rPr lang="en-US" smtClean="0"/>
              <a:t>‹#›</a:t>
            </a:fld>
            <a:endParaRPr lang="en-US"/>
          </a:p>
        </p:txBody>
      </p:sp>
    </p:spTree>
    <p:extLst>
      <p:ext uri="{BB962C8B-B14F-4D97-AF65-F5344CB8AC3E}">
        <p14:creationId xmlns:p14="http://schemas.microsoft.com/office/powerpoint/2010/main" val="4241734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78554-D473-475F-84FF-6D91BB844A25}" type="datetimeFigureOut">
              <a:rPr lang="en-US" smtClean="0"/>
              <a:t>1/10/2016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3CE07-C16E-456C-A0EA-C09B5D238862}" type="slidenum">
              <a:rPr lang="en-US" smtClean="0"/>
              <a:t>‹#›</a:t>
            </a:fld>
            <a:endParaRPr lang="en-US"/>
          </a:p>
        </p:txBody>
      </p:sp>
    </p:spTree>
    <p:extLst>
      <p:ext uri="{BB962C8B-B14F-4D97-AF65-F5344CB8AC3E}">
        <p14:creationId xmlns:p14="http://schemas.microsoft.com/office/powerpoint/2010/main" val="2544474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youtube.com/watch?v=zhL5DCizj5c" TargetMode="External"/><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Yocja_N5s1I" TargetMode="External"/><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normAutofit fontScale="92500" lnSpcReduction="10000"/>
          </a:bodyPr>
          <a:lstStyle/>
          <a:p>
            <a:pPr marL="0" lvl="0" indent="0" algn="ctr">
              <a:buNone/>
            </a:pPr>
            <a:r>
              <a:rPr lang="en-US" sz="2600" dirty="0" smtClean="0"/>
              <a:t>Grab today’s Agenda (7:1) and do your best to figure out the following problem:</a:t>
            </a:r>
          </a:p>
          <a:p>
            <a:pPr marL="0" lvl="0" indent="0" algn="ctr">
              <a:buNone/>
            </a:pPr>
            <a:endParaRPr lang="en-US" dirty="0" smtClean="0"/>
          </a:p>
          <a:p>
            <a:pPr marL="0" lvl="0" indent="0" algn="ctr">
              <a:buNone/>
            </a:pPr>
            <a:r>
              <a:rPr lang="en-US" dirty="0" smtClean="0"/>
              <a:t>You </a:t>
            </a:r>
            <a:r>
              <a:rPr lang="en-US" dirty="0"/>
              <a:t>are trapped in a room with a scale, a five gallon container, a three gallon container, and a tub of water.  You are told that the only way out is to measure out four gallons of water and place it on the scale.  However, you may use the scale only once.  If you get it wrong, you will be trapped in the room forever.  How do you get four gallons?</a:t>
            </a:r>
          </a:p>
          <a:p>
            <a:endParaRPr lang="en-US" dirty="0"/>
          </a:p>
        </p:txBody>
      </p:sp>
    </p:spTree>
    <p:extLst>
      <p:ext uri="{BB962C8B-B14F-4D97-AF65-F5344CB8AC3E}">
        <p14:creationId xmlns:p14="http://schemas.microsoft.com/office/powerpoint/2010/main" val="4197835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Cotton</a:t>
            </a:r>
            <a:endParaRPr lang="en-US" dirty="0"/>
          </a:p>
        </p:txBody>
      </p:sp>
      <p:sp>
        <p:nvSpPr>
          <p:cNvPr id="3" name="Content Placeholder 2"/>
          <p:cNvSpPr>
            <a:spLocks noGrp="1"/>
          </p:cNvSpPr>
          <p:nvPr>
            <p:ph idx="1"/>
          </p:nvPr>
        </p:nvSpPr>
        <p:spPr>
          <a:xfrm>
            <a:off x="495300" y="1371600"/>
            <a:ext cx="8229600" cy="5109790"/>
          </a:xfrm>
        </p:spPr>
        <p:txBody>
          <a:bodyPr>
            <a:normAutofit/>
          </a:bodyPr>
          <a:lstStyle/>
          <a:p>
            <a:pPr marL="0" indent="0">
              <a:buNone/>
            </a:pPr>
            <a:r>
              <a:rPr lang="en-US" dirty="0" smtClean="0"/>
              <a:t>How to make cloth:</a:t>
            </a:r>
          </a:p>
          <a:p>
            <a:r>
              <a:rPr lang="en-US" dirty="0" smtClean="0"/>
              <a:t>Process</a:t>
            </a:r>
          </a:p>
          <a:p>
            <a:pPr marL="0" indent="0">
              <a:buNone/>
            </a:pPr>
            <a:endParaRPr lang="en-US" dirty="0" smtClean="0"/>
          </a:p>
        </p:txBody>
      </p:sp>
      <p:sp>
        <p:nvSpPr>
          <p:cNvPr id="6" name="TextBox 5"/>
          <p:cNvSpPr txBox="1"/>
          <p:nvPr/>
        </p:nvSpPr>
        <p:spPr>
          <a:xfrm>
            <a:off x="5638801" y="2895600"/>
            <a:ext cx="3200400" cy="1323439"/>
          </a:xfrm>
          <a:prstGeom prst="rect">
            <a:avLst/>
          </a:prstGeom>
          <a:noFill/>
        </p:spPr>
        <p:txBody>
          <a:bodyPr wrap="square" rtlCol="0">
            <a:spAutoFit/>
          </a:bodyPr>
          <a:lstStyle/>
          <a:p>
            <a:pPr marL="520700" indent="-520700"/>
            <a:r>
              <a:rPr lang="en-US" sz="4000" dirty="0" smtClean="0"/>
              <a:t>b. Remove the Seeds</a:t>
            </a:r>
            <a:endParaRPr lang="en-US" sz="4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532529"/>
            <a:ext cx="5044660" cy="3182471"/>
          </a:xfrm>
          <a:prstGeom prst="rect">
            <a:avLst/>
          </a:prstGeom>
        </p:spPr>
      </p:pic>
    </p:spTree>
    <p:extLst>
      <p:ext uri="{BB962C8B-B14F-4D97-AF65-F5344CB8AC3E}">
        <p14:creationId xmlns:p14="http://schemas.microsoft.com/office/powerpoint/2010/main" val="58848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Cotton</a:t>
            </a:r>
            <a:endParaRPr lang="en-US" dirty="0"/>
          </a:p>
        </p:txBody>
      </p:sp>
      <p:sp>
        <p:nvSpPr>
          <p:cNvPr id="3" name="Content Placeholder 2"/>
          <p:cNvSpPr>
            <a:spLocks noGrp="1"/>
          </p:cNvSpPr>
          <p:nvPr>
            <p:ph idx="1"/>
          </p:nvPr>
        </p:nvSpPr>
        <p:spPr>
          <a:xfrm>
            <a:off x="495300" y="1371600"/>
            <a:ext cx="8229600" cy="5109790"/>
          </a:xfrm>
        </p:spPr>
        <p:txBody>
          <a:bodyPr>
            <a:normAutofit/>
          </a:bodyPr>
          <a:lstStyle/>
          <a:p>
            <a:pPr marL="0" indent="0">
              <a:buNone/>
            </a:pPr>
            <a:r>
              <a:rPr lang="en-US" dirty="0" smtClean="0"/>
              <a:t>How to make cloth:</a:t>
            </a:r>
          </a:p>
          <a:p>
            <a:r>
              <a:rPr lang="en-US" dirty="0" smtClean="0"/>
              <a:t>Process</a:t>
            </a:r>
          </a:p>
          <a:p>
            <a:pPr marL="0" indent="0">
              <a:buNone/>
            </a:pPr>
            <a:endParaRPr lang="en-US" dirty="0" smtClean="0"/>
          </a:p>
        </p:txBody>
      </p:sp>
      <p:sp>
        <p:nvSpPr>
          <p:cNvPr id="6" name="TextBox 5"/>
          <p:cNvSpPr txBox="1"/>
          <p:nvPr/>
        </p:nvSpPr>
        <p:spPr>
          <a:xfrm>
            <a:off x="5638801" y="2895600"/>
            <a:ext cx="3200400" cy="1323439"/>
          </a:xfrm>
          <a:prstGeom prst="rect">
            <a:avLst/>
          </a:prstGeom>
          <a:noFill/>
        </p:spPr>
        <p:txBody>
          <a:bodyPr wrap="square" rtlCol="0">
            <a:spAutoFit/>
          </a:bodyPr>
          <a:lstStyle/>
          <a:p>
            <a:pPr marL="520700" indent="-520700"/>
            <a:r>
              <a:rPr lang="en-US" sz="4000" dirty="0"/>
              <a:t>c</a:t>
            </a:r>
            <a:r>
              <a:rPr lang="en-US" sz="4000" dirty="0" smtClean="0"/>
              <a:t>. Spin it into Thread</a:t>
            </a:r>
            <a:endParaRPr lang="en-US"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070" y="2491136"/>
            <a:ext cx="3130924" cy="4157171"/>
          </a:xfrm>
          <a:prstGeom prst="rect">
            <a:avLst/>
          </a:prstGeom>
        </p:spPr>
      </p:pic>
    </p:spTree>
    <p:extLst>
      <p:ext uri="{BB962C8B-B14F-4D97-AF65-F5344CB8AC3E}">
        <p14:creationId xmlns:p14="http://schemas.microsoft.com/office/powerpoint/2010/main" val="3671377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Cotton</a:t>
            </a:r>
            <a:endParaRPr lang="en-US" dirty="0"/>
          </a:p>
        </p:txBody>
      </p:sp>
      <p:sp>
        <p:nvSpPr>
          <p:cNvPr id="3" name="Content Placeholder 2"/>
          <p:cNvSpPr>
            <a:spLocks noGrp="1"/>
          </p:cNvSpPr>
          <p:nvPr>
            <p:ph idx="1"/>
          </p:nvPr>
        </p:nvSpPr>
        <p:spPr>
          <a:xfrm>
            <a:off x="495300" y="1371600"/>
            <a:ext cx="8229600" cy="5109790"/>
          </a:xfrm>
        </p:spPr>
        <p:txBody>
          <a:bodyPr>
            <a:normAutofit/>
          </a:bodyPr>
          <a:lstStyle/>
          <a:p>
            <a:pPr marL="0" indent="0">
              <a:buNone/>
            </a:pPr>
            <a:r>
              <a:rPr lang="en-US" dirty="0" smtClean="0"/>
              <a:t>How to make cloth:</a:t>
            </a:r>
          </a:p>
          <a:p>
            <a:r>
              <a:rPr lang="en-US" dirty="0" smtClean="0"/>
              <a:t>Process</a:t>
            </a:r>
          </a:p>
          <a:p>
            <a:pPr marL="0" indent="0">
              <a:buNone/>
            </a:pPr>
            <a:endParaRPr lang="en-US" dirty="0" smtClean="0"/>
          </a:p>
        </p:txBody>
      </p:sp>
      <p:sp>
        <p:nvSpPr>
          <p:cNvPr id="6" name="TextBox 5"/>
          <p:cNvSpPr txBox="1"/>
          <p:nvPr/>
        </p:nvSpPr>
        <p:spPr>
          <a:xfrm>
            <a:off x="5638801" y="2895600"/>
            <a:ext cx="3200400" cy="1323439"/>
          </a:xfrm>
          <a:prstGeom prst="rect">
            <a:avLst/>
          </a:prstGeom>
          <a:noFill/>
        </p:spPr>
        <p:txBody>
          <a:bodyPr wrap="square" rtlCol="0">
            <a:spAutoFit/>
          </a:bodyPr>
          <a:lstStyle/>
          <a:p>
            <a:pPr marL="520700" indent="-520700"/>
            <a:r>
              <a:rPr lang="en-US" sz="4000" dirty="0" smtClean="0"/>
              <a:t>d. Weave it into Cloth</a:t>
            </a:r>
            <a:endParaRPr lang="en-US" sz="4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105" y="2487706"/>
            <a:ext cx="5133975" cy="3819525"/>
          </a:xfrm>
          <a:prstGeom prst="rect">
            <a:avLst/>
          </a:prstGeom>
        </p:spPr>
      </p:pic>
    </p:spTree>
    <p:extLst>
      <p:ext uri="{BB962C8B-B14F-4D97-AF65-F5344CB8AC3E}">
        <p14:creationId xmlns:p14="http://schemas.microsoft.com/office/powerpoint/2010/main" val="2361040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Cotton</a:t>
            </a:r>
            <a:endParaRPr lang="en-US" dirty="0"/>
          </a:p>
        </p:txBody>
      </p:sp>
      <p:sp>
        <p:nvSpPr>
          <p:cNvPr id="3" name="Content Placeholder 2"/>
          <p:cNvSpPr>
            <a:spLocks noGrp="1"/>
          </p:cNvSpPr>
          <p:nvPr>
            <p:ph idx="1"/>
          </p:nvPr>
        </p:nvSpPr>
        <p:spPr>
          <a:xfrm>
            <a:off x="495300" y="1371600"/>
            <a:ext cx="8229600" cy="5109790"/>
          </a:xfrm>
        </p:spPr>
        <p:txBody>
          <a:bodyPr>
            <a:normAutofit/>
          </a:bodyPr>
          <a:lstStyle/>
          <a:p>
            <a:pPr marL="0" indent="0">
              <a:buNone/>
            </a:pPr>
            <a:r>
              <a:rPr lang="en-US" dirty="0" smtClean="0"/>
              <a:t>How to make clothes:</a:t>
            </a:r>
          </a:p>
          <a:p>
            <a:r>
              <a:rPr lang="en-US" dirty="0" smtClean="0"/>
              <a:t>Process</a:t>
            </a:r>
          </a:p>
          <a:p>
            <a:pPr marL="0" indent="0">
              <a:buNone/>
            </a:pPr>
            <a:endParaRPr lang="en-US" dirty="0" smtClean="0"/>
          </a:p>
        </p:txBody>
      </p:sp>
      <p:sp>
        <p:nvSpPr>
          <p:cNvPr id="6" name="TextBox 5"/>
          <p:cNvSpPr txBox="1"/>
          <p:nvPr/>
        </p:nvSpPr>
        <p:spPr>
          <a:xfrm>
            <a:off x="5638801" y="2895600"/>
            <a:ext cx="3200400" cy="1323439"/>
          </a:xfrm>
          <a:prstGeom prst="rect">
            <a:avLst/>
          </a:prstGeom>
          <a:noFill/>
        </p:spPr>
        <p:txBody>
          <a:bodyPr wrap="square" rtlCol="0">
            <a:spAutoFit/>
          </a:bodyPr>
          <a:lstStyle/>
          <a:p>
            <a:pPr marL="520700" indent="-520700"/>
            <a:r>
              <a:rPr lang="en-US" sz="4000" dirty="0" smtClean="0"/>
              <a:t>e. Sew it into Clothes</a:t>
            </a:r>
            <a:endParaRPr lang="en-US" sz="4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765" y="2556367"/>
            <a:ext cx="3238500" cy="4091940"/>
          </a:xfrm>
          <a:prstGeom prst="rect">
            <a:avLst/>
          </a:prstGeom>
        </p:spPr>
      </p:pic>
    </p:spTree>
    <p:extLst>
      <p:ext uri="{BB962C8B-B14F-4D97-AF65-F5344CB8AC3E}">
        <p14:creationId xmlns:p14="http://schemas.microsoft.com/office/powerpoint/2010/main" val="3373029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Cotton</a:t>
            </a:r>
            <a:endParaRPr lang="en-US" dirty="0"/>
          </a:p>
        </p:txBody>
      </p:sp>
      <p:sp>
        <p:nvSpPr>
          <p:cNvPr id="3" name="Content Placeholder 2"/>
          <p:cNvSpPr>
            <a:spLocks noGrp="1"/>
          </p:cNvSpPr>
          <p:nvPr>
            <p:ph idx="1"/>
          </p:nvPr>
        </p:nvSpPr>
        <p:spPr>
          <a:xfrm>
            <a:off x="495300" y="1371600"/>
            <a:ext cx="8229600" cy="5109790"/>
          </a:xfrm>
        </p:spPr>
        <p:txBody>
          <a:bodyPr>
            <a:normAutofit/>
          </a:bodyPr>
          <a:lstStyle/>
          <a:p>
            <a:pPr marL="0" indent="0">
              <a:buNone/>
            </a:pPr>
            <a:r>
              <a:rPr lang="en-US" dirty="0" smtClean="0"/>
              <a:t>How to make cloth (continued):</a:t>
            </a:r>
          </a:p>
          <a:p>
            <a:endParaRPr lang="en-US" dirty="0" smtClean="0"/>
          </a:p>
          <a:p>
            <a:r>
              <a:rPr lang="en-US" dirty="0" smtClean="0"/>
              <a:t>Cottage-Industry = home business; family business</a:t>
            </a:r>
          </a:p>
          <a:p>
            <a:r>
              <a:rPr lang="en-US" dirty="0" smtClean="0"/>
              <a:t>England was the center for making cloth.</a:t>
            </a:r>
          </a:p>
        </p:txBody>
      </p:sp>
    </p:spTree>
    <p:extLst>
      <p:ext uri="{BB962C8B-B14F-4D97-AF65-F5344CB8AC3E}">
        <p14:creationId xmlns:p14="http://schemas.microsoft.com/office/powerpoint/2010/main" val="423933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Cotton</a:t>
            </a:r>
            <a:endParaRPr lang="en-US" dirty="0"/>
          </a:p>
        </p:txBody>
      </p:sp>
      <p:sp>
        <p:nvSpPr>
          <p:cNvPr id="3" name="Content Placeholder 2"/>
          <p:cNvSpPr>
            <a:spLocks noGrp="1"/>
          </p:cNvSpPr>
          <p:nvPr>
            <p:ph sz="half" idx="1"/>
          </p:nvPr>
        </p:nvSpPr>
        <p:spPr>
          <a:xfrm>
            <a:off x="457200" y="1600200"/>
            <a:ext cx="4038600" cy="4881190"/>
          </a:xfrm>
        </p:spPr>
        <p:txBody>
          <a:bodyPr>
            <a:normAutofit/>
          </a:bodyPr>
          <a:lstStyle/>
          <a:p>
            <a:pPr marL="0" indent="0">
              <a:buNone/>
            </a:pPr>
            <a:r>
              <a:rPr lang="en-US" dirty="0" smtClean="0"/>
              <a:t>Problems and Solutions</a:t>
            </a:r>
          </a:p>
          <a:p>
            <a:r>
              <a:rPr lang="en-US" dirty="0" smtClean="0"/>
              <a:t>At first…</a:t>
            </a:r>
          </a:p>
          <a:p>
            <a:pPr lvl="1"/>
            <a:r>
              <a:rPr lang="en-US" dirty="0" smtClean="0"/>
              <a:t>Problem:  Weavers could not weave fast enough to keep up with the spinners.</a:t>
            </a: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71822" y="1600200"/>
            <a:ext cx="3391355" cy="4525963"/>
          </a:xfrm>
        </p:spPr>
      </p:pic>
    </p:spTree>
    <p:extLst>
      <p:ext uri="{BB962C8B-B14F-4D97-AF65-F5344CB8AC3E}">
        <p14:creationId xmlns:p14="http://schemas.microsoft.com/office/powerpoint/2010/main" val="280329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Cotton</a:t>
            </a:r>
            <a:endParaRPr lang="en-US" dirty="0"/>
          </a:p>
        </p:txBody>
      </p:sp>
      <p:sp>
        <p:nvSpPr>
          <p:cNvPr id="3" name="Content Placeholder 2"/>
          <p:cNvSpPr>
            <a:spLocks noGrp="1"/>
          </p:cNvSpPr>
          <p:nvPr>
            <p:ph sz="half" idx="1"/>
          </p:nvPr>
        </p:nvSpPr>
        <p:spPr>
          <a:xfrm>
            <a:off x="457200" y="1600200"/>
            <a:ext cx="4038600" cy="4881190"/>
          </a:xfrm>
        </p:spPr>
        <p:txBody>
          <a:bodyPr>
            <a:normAutofit/>
          </a:bodyPr>
          <a:lstStyle/>
          <a:p>
            <a:pPr marL="0" indent="0">
              <a:buNone/>
            </a:pPr>
            <a:r>
              <a:rPr lang="en-US" dirty="0" smtClean="0"/>
              <a:t>Problems and Solutions</a:t>
            </a:r>
          </a:p>
          <a:p>
            <a:r>
              <a:rPr lang="en-US" dirty="0" smtClean="0"/>
              <a:t>At first…</a:t>
            </a:r>
          </a:p>
          <a:p>
            <a:pPr lvl="1"/>
            <a:r>
              <a:rPr lang="en-US" dirty="0" smtClean="0"/>
              <a:t>Problem:  Weavers could not weave fast enough to keep up with the spinners.</a:t>
            </a:r>
          </a:p>
          <a:p>
            <a:pPr lvl="1"/>
            <a:r>
              <a:rPr lang="en-US" dirty="0" smtClean="0"/>
              <a:t>Solution:  In 1733, John Kay, a spinner and mechanic, invented the “flying shuttle” which made it possible to weave cloth faster.</a:t>
            </a:r>
            <a:endParaRPr lang="en-US" dirty="0"/>
          </a:p>
        </p:txBody>
      </p:sp>
      <p:pic>
        <p:nvPicPr>
          <p:cNvPr id="8"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37413" y="1752600"/>
            <a:ext cx="4373217" cy="4114800"/>
          </a:xfrm>
        </p:spPr>
      </p:pic>
    </p:spTree>
    <p:extLst>
      <p:ext uri="{BB962C8B-B14F-4D97-AF65-F5344CB8AC3E}">
        <p14:creationId xmlns:p14="http://schemas.microsoft.com/office/powerpoint/2010/main" val="4014909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Cotton</a:t>
            </a:r>
            <a:endParaRPr lang="en-US" dirty="0"/>
          </a:p>
        </p:txBody>
      </p:sp>
      <p:sp>
        <p:nvSpPr>
          <p:cNvPr id="3" name="Content Placeholder 2"/>
          <p:cNvSpPr>
            <a:spLocks noGrp="1"/>
          </p:cNvSpPr>
          <p:nvPr>
            <p:ph sz="half" idx="1"/>
          </p:nvPr>
        </p:nvSpPr>
        <p:spPr>
          <a:xfrm>
            <a:off x="457200" y="1600200"/>
            <a:ext cx="4038600" cy="4881190"/>
          </a:xfrm>
        </p:spPr>
        <p:txBody>
          <a:bodyPr>
            <a:normAutofit/>
          </a:bodyPr>
          <a:lstStyle/>
          <a:p>
            <a:pPr marL="0" indent="0">
              <a:buNone/>
            </a:pPr>
            <a:r>
              <a:rPr lang="en-US" dirty="0" smtClean="0"/>
              <a:t>Problems and Solutions</a:t>
            </a:r>
          </a:p>
          <a:p>
            <a:r>
              <a:rPr lang="en-US" dirty="0" smtClean="0"/>
              <a:t>Then…</a:t>
            </a:r>
          </a:p>
          <a:p>
            <a:pPr lvl="1"/>
            <a:r>
              <a:rPr lang="en-US" dirty="0" smtClean="0"/>
              <a:t>Problem:  Spinners could not keep up with the weavers and their new machine.</a:t>
            </a:r>
          </a:p>
        </p:txBody>
      </p:sp>
      <p:pic>
        <p:nvPicPr>
          <p:cNvPr id="8"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44209" y="1828800"/>
            <a:ext cx="4036192" cy="3886199"/>
          </a:xfrm>
        </p:spPr>
      </p:pic>
    </p:spTree>
    <p:extLst>
      <p:ext uri="{BB962C8B-B14F-4D97-AF65-F5344CB8AC3E}">
        <p14:creationId xmlns:p14="http://schemas.microsoft.com/office/powerpoint/2010/main" val="425427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Cotton</a:t>
            </a:r>
            <a:endParaRPr lang="en-US" dirty="0"/>
          </a:p>
        </p:txBody>
      </p:sp>
      <p:sp>
        <p:nvSpPr>
          <p:cNvPr id="3" name="Content Placeholder 2"/>
          <p:cNvSpPr>
            <a:spLocks noGrp="1"/>
          </p:cNvSpPr>
          <p:nvPr>
            <p:ph sz="half" idx="1"/>
          </p:nvPr>
        </p:nvSpPr>
        <p:spPr>
          <a:xfrm>
            <a:off x="457200" y="1600200"/>
            <a:ext cx="4038600" cy="4881190"/>
          </a:xfrm>
        </p:spPr>
        <p:txBody>
          <a:bodyPr>
            <a:normAutofit/>
          </a:bodyPr>
          <a:lstStyle/>
          <a:p>
            <a:pPr marL="0" indent="0">
              <a:buNone/>
            </a:pPr>
            <a:r>
              <a:rPr lang="en-US" dirty="0" smtClean="0"/>
              <a:t>Problems and Solutions</a:t>
            </a:r>
          </a:p>
          <a:p>
            <a:r>
              <a:rPr lang="en-US" dirty="0" smtClean="0"/>
              <a:t>Then…</a:t>
            </a:r>
          </a:p>
          <a:p>
            <a:pPr lvl="1"/>
            <a:r>
              <a:rPr lang="en-US" dirty="0" smtClean="0"/>
              <a:t>Problem:  Spinners could not keep up with the weavers and their new machine.</a:t>
            </a:r>
          </a:p>
          <a:p>
            <a:pPr lvl="1"/>
            <a:r>
              <a:rPr lang="en-US" dirty="0" smtClean="0"/>
              <a:t>Solution:  In 1764, James Hargreaves, a weaver and carpenter, invented the “spinning jenny” that allowed spinners to keep up with the weavers.</a:t>
            </a:r>
          </a:p>
        </p:txBody>
      </p:sp>
      <p:pic>
        <p:nvPicPr>
          <p:cNvPr id="8"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368899"/>
            <a:ext cx="4038600" cy="2988564"/>
          </a:xfrm>
        </p:spPr>
      </p:pic>
    </p:spTree>
    <p:extLst>
      <p:ext uri="{BB962C8B-B14F-4D97-AF65-F5344CB8AC3E}">
        <p14:creationId xmlns:p14="http://schemas.microsoft.com/office/powerpoint/2010/main" val="422529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Cotton</a:t>
            </a:r>
            <a:endParaRPr lang="en-US" dirty="0"/>
          </a:p>
        </p:txBody>
      </p:sp>
      <p:sp>
        <p:nvSpPr>
          <p:cNvPr id="3" name="Content Placeholder 2"/>
          <p:cNvSpPr>
            <a:spLocks noGrp="1"/>
          </p:cNvSpPr>
          <p:nvPr>
            <p:ph sz="half" idx="1"/>
          </p:nvPr>
        </p:nvSpPr>
        <p:spPr>
          <a:xfrm>
            <a:off x="457200" y="1600200"/>
            <a:ext cx="4038600" cy="4881190"/>
          </a:xfrm>
        </p:spPr>
        <p:txBody>
          <a:bodyPr>
            <a:normAutofit/>
          </a:bodyPr>
          <a:lstStyle/>
          <a:p>
            <a:pPr marL="0" indent="0">
              <a:buNone/>
            </a:pPr>
            <a:r>
              <a:rPr lang="en-US" sz="2200" dirty="0" smtClean="0"/>
              <a:t>Problems and Solutions</a:t>
            </a:r>
          </a:p>
          <a:p>
            <a:r>
              <a:rPr lang="en-US" sz="2200" dirty="0" smtClean="0"/>
              <a:t>To be more efficient… </a:t>
            </a:r>
          </a:p>
          <a:p>
            <a:pPr lvl="1"/>
            <a:r>
              <a:rPr lang="en-US" sz="2200" dirty="0" smtClean="0"/>
              <a:t>In 1769, Richard Arkwright built the “water frame” that made it possible to spin many threads at the same time.</a:t>
            </a:r>
          </a:p>
        </p:txBody>
      </p:sp>
      <p:pic>
        <p:nvPicPr>
          <p:cNvPr id="7"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954943"/>
            <a:ext cx="4038600" cy="3816477"/>
          </a:xfrm>
        </p:spPr>
      </p:pic>
    </p:spTree>
    <p:extLst>
      <p:ext uri="{BB962C8B-B14F-4D97-AF65-F5344CB8AC3E}">
        <p14:creationId xmlns:p14="http://schemas.microsoft.com/office/powerpoint/2010/main" val="152501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marL="0" lvl="0" indent="0" algn="ctr">
              <a:buNone/>
            </a:pPr>
            <a:r>
              <a:rPr lang="en-US" dirty="0"/>
              <a:t>Fill 5 gallon container and pour  into 3 gallon container, which will leave 2 gallons in the 5 gallon container.  Pour out the water from the 3 gallon container and pour the 2 gallons from the 5 gallon container into the 3 gallon container.  Refill the 5 gallon container with water and pour what you can into the almost full 3 gallon container – which is 1 gallon, leaving 4 gallons in the 5 gallon container.</a:t>
            </a:r>
          </a:p>
        </p:txBody>
      </p:sp>
    </p:spTree>
    <p:extLst>
      <p:ext uri="{BB962C8B-B14F-4D97-AF65-F5344CB8AC3E}">
        <p14:creationId xmlns:p14="http://schemas.microsoft.com/office/powerpoint/2010/main" val="1454046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Cotton</a:t>
            </a:r>
            <a:endParaRPr lang="en-US" dirty="0"/>
          </a:p>
        </p:txBody>
      </p:sp>
      <p:sp>
        <p:nvSpPr>
          <p:cNvPr id="3" name="Content Placeholder 2"/>
          <p:cNvSpPr>
            <a:spLocks noGrp="1"/>
          </p:cNvSpPr>
          <p:nvPr>
            <p:ph sz="half" idx="1"/>
          </p:nvPr>
        </p:nvSpPr>
        <p:spPr>
          <a:xfrm>
            <a:off x="457200" y="1600200"/>
            <a:ext cx="4038600" cy="4881190"/>
          </a:xfrm>
        </p:spPr>
        <p:txBody>
          <a:bodyPr>
            <a:normAutofit/>
          </a:bodyPr>
          <a:lstStyle/>
          <a:p>
            <a:pPr marL="0" indent="0">
              <a:buNone/>
            </a:pPr>
            <a:r>
              <a:rPr lang="en-US" sz="2200" dirty="0"/>
              <a:t>Problems and Solutions</a:t>
            </a:r>
          </a:p>
          <a:p>
            <a:r>
              <a:rPr lang="en-US" sz="2200" dirty="0"/>
              <a:t>To be more efficient… </a:t>
            </a:r>
          </a:p>
          <a:p>
            <a:pPr lvl="1"/>
            <a:r>
              <a:rPr lang="en-US" sz="2200" dirty="0"/>
              <a:t>In 1769, Richard Arkwright built the “water frame” that made it possible to spin many threads at the same time.</a:t>
            </a:r>
          </a:p>
          <a:p>
            <a:pPr lvl="1"/>
            <a:r>
              <a:rPr lang="en-US" sz="2200" dirty="0"/>
              <a:t>In 1779, Samuel Crompton combined the spinning jenny with the water frame to create the “water mule.”  This allowed even more thread to be spun.</a:t>
            </a:r>
          </a:p>
        </p:txBody>
      </p:sp>
      <p:pic>
        <p:nvPicPr>
          <p:cNvPr id="8"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424430"/>
            <a:ext cx="4038600" cy="2877502"/>
          </a:xfrm>
        </p:spPr>
      </p:pic>
    </p:spTree>
    <p:extLst>
      <p:ext uri="{BB962C8B-B14F-4D97-AF65-F5344CB8AC3E}">
        <p14:creationId xmlns:p14="http://schemas.microsoft.com/office/powerpoint/2010/main" val="510194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Cotton</a:t>
            </a:r>
            <a:endParaRPr lang="en-US" dirty="0"/>
          </a:p>
        </p:txBody>
      </p:sp>
      <p:sp>
        <p:nvSpPr>
          <p:cNvPr id="3" name="Content Placeholder 2"/>
          <p:cNvSpPr>
            <a:spLocks noGrp="1"/>
          </p:cNvSpPr>
          <p:nvPr>
            <p:ph sz="half" idx="1"/>
          </p:nvPr>
        </p:nvSpPr>
        <p:spPr>
          <a:xfrm>
            <a:off x="457200" y="1600200"/>
            <a:ext cx="4038600" cy="4881190"/>
          </a:xfrm>
        </p:spPr>
        <p:txBody>
          <a:bodyPr>
            <a:normAutofit/>
          </a:bodyPr>
          <a:lstStyle/>
          <a:p>
            <a:pPr marL="0" indent="0">
              <a:buNone/>
            </a:pPr>
            <a:r>
              <a:rPr lang="en-US" dirty="0" smtClean="0"/>
              <a:t>Problems and Solutions</a:t>
            </a:r>
          </a:p>
          <a:p>
            <a:r>
              <a:rPr lang="en-US" dirty="0" smtClean="0"/>
              <a:t>So…</a:t>
            </a:r>
          </a:p>
          <a:p>
            <a:pPr lvl="1"/>
            <a:r>
              <a:rPr lang="en-US" dirty="0" smtClean="0"/>
              <a:t>Problem:  Spinners were outpacing weavers.</a:t>
            </a:r>
          </a:p>
        </p:txBody>
      </p:sp>
      <p:pic>
        <p:nvPicPr>
          <p:cNvPr id="7"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424430"/>
            <a:ext cx="4038600" cy="2877502"/>
          </a:xfrm>
        </p:spPr>
      </p:pic>
    </p:spTree>
    <p:extLst>
      <p:ext uri="{BB962C8B-B14F-4D97-AF65-F5344CB8AC3E}">
        <p14:creationId xmlns:p14="http://schemas.microsoft.com/office/powerpoint/2010/main" val="128407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Cotton</a:t>
            </a:r>
            <a:endParaRPr lang="en-US" dirty="0"/>
          </a:p>
        </p:txBody>
      </p:sp>
      <p:sp>
        <p:nvSpPr>
          <p:cNvPr id="3" name="Content Placeholder 2"/>
          <p:cNvSpPr>
            <a:spLocks noGrp="1"/>
          </p:cNvSpPr>
          <p:nvPr>
            <p:ph sz="half" idx="1"/>
          </p:nvPr>
        </p:nvSpPr>
        <p:spPr>
          <a:xfrm>
            <a:off x="457200" y="1600200"/>
            <a:ext cx="4038600" cy="4881190"/>
          </a:xfrm>
        </p:spPr>
        <p:txBody>
          <a:bodyPr>
            <a:normAutofit/>
          </a:bodyPr>
          <a:lstStyle/>
          <a:p>
            <a:pPr marL="0" indent="0">
              <a:buNone/>
            </a:pPr>
            <a:r>
              <a:rPr lang="en-US" dirty="0" smtClean="0"/>
              <a:t>Problems and Solutions</a:t>
            </a:r>
          </a:p>
          <a:p>
            <a:r>
              <a:rPr lang="en-US" dirty="0" smtClean="0"/>
              <a:t>So…</a:t>
            </a:r>
          </a:p>
          <a:p>
            <a:pPr lvl="1"/>
            <a:r>
              <a:rPr lang="en-US" dirty="0" smtClean="0"/>
              <a:t>Problem:  Spinners were outpacing weavers.</a:t>
            </a:r>
          </a:p>
          <a:p>
            <a:pPr lvl="1"/>
            <a:r>
              <a:rPr lang="en-US" dirty="0" smtClean="0"/>
              <a:t>Solution:  In 1785, Edmund Cartwright invented the “power loom” which mechanized the weaving process.  What had once been a home-based craft became an industry.</a:t>
            </a:r>
          </a:p>
        </p:txBody>
      </p:sp>
      <p:pic>
        <p:nvPicPr>
          <p:cNvPr id="8"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165540"/>
            <a:ext cx="4038600" cy="3395283"/>
          </a:xfrm>
        </p:spPr>
      </p:pic>
    </p:spTree>
    <p:extLst>
      <p:ext uri="{BB962C8B-B14F-4D97-AF65-F5344CB8AC3E}">
        <p14:creationId xmlns:p14="http://schemas.microsoft.com/office/powerpoint/2010/main" val="3434815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Cotton</a:t>
            </a:r>
            <a:endParaRPr lang="en-US" dirty="0"/>
          </a:p>
        </p:txBody>
      </p:sp>
      <p:sp>
        <p:nvSpPr>
          <p:cNvPr id="3" name="Content Placeholder 2"/>
          <p:cNvSpPr>
            <a:spLocks noGrp="1"/>
          </p:cNvSpPr>
          <p:nvPr>
            <p:ph sz="half" idx="1"/>
          </p:nvPr>
        </p:nvSpPr>
        <p:spPr>
          <a:xfrm>
            <a:off x="457200" y="1600200"/>
            <a:ext cx="4038600" cy="3733800"/>
          </a:xfrm>
        </p:spPr>
        <p:txBody>
          <a:bodyPr>
            <a:normAutofit fontScale="92500" lnSpcReduction="10000"/>
          </a:bodyPr>
          <a:lstStyle/>
          <a:p>
            <a:pPr marL="0" indent="0">
              <a:buNone/>
            </a:pPr>
            <a:r>
              <a:rPr lang="en-US" sz="2200" dirty="0" smtClean="0"/>
              <a:t>Problems and Solutions</a:t>
            </a:r>
          </a:p>
          <a:p>
            <a:r>
              <a:rPr lang="en-US" sz="2200" dirty="0" smtClean="0"/>
              <a:t>Then…</a:t>
            </a:r>
          </a:p>
          <a:p>
            <a:pPr lvl="1"/>
            <a:r>
              <a:rPr lang="en-US" sz="1900" dirty="0" smtClean="0"/>
              <a:t>Problem:  Spinners could not get cotton fast enough to keep up with the demand for cloth.  Cotton came from the United States but the demand for cotton exceeded the capability of the slave-based southern economy to create the supply.  The best worker could not prepare more than 5 or 6 pounds of cotton per day because of the problems of removing the seeds.</a:t>
            </a:r>
          </a:p>
        </p:txBody>
      </p:sp>
      <p:pic>
        <p:nvPicPr>
          <p:cNvPr id="8"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355825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Cotton</a:t>
            </a:r>
            <a:endParaRPr lang="en-US" dirty="0"/>
          </a:p>
        </p:txBody>
      </p:sp>
      <p:sp>
        <p:nvSpPr>
          <p:cNvPr id="3" name="Content Placeholder 2"/>
          <p:cNvSpPr>
            <a:spLocks noGrp="1"/>
          </p:cNvSpPr>
          <p:nvPr>
            <p:ph sz="half" idx="1"/>
          </p:nvPr>
        </p:nvSpPr>
        <p:spPr>
          <a:xfrm>
            <a:off x="457200" y="1600200"/>
            <a:ext cx="4038600" cy="4881190"/>
          </a:xfrm>
        </p:spPr>
        <p:txBody>
          <a:bodyPr>
            <a:normAutofit fontScale="70000" lnSpcReduction="20000"/>
          </a:bodyPr>
          <a:lstStyle/>
          <a:p>
            <a:pPr marL="0" indent="0">
              <a:buNone/>
            </a:pPr>
            <a:r>
              <a:rPr lang="en-US" dirty="0" smtClean="0"/>
              <a:t>Problems and Solutions</a:t>
            </a:r>
          </a:p>
          <a:p>
            <a:r>
              <a:rPr lang="en-US" dirty="0" smtClean="0"/>
              <a:t>Then…</a:t>
            </a:r>
          </a:p>
          <a:p>
            <a:pPr lvl="1"/>
            <a:r>
              <a:rPr lang="en-US" sz="2600" dirty="0" smtClean="0"/>
              <a:t>Problem:  Spinners could not get cotton fast enough to keep up with the demand for cloth.  Cotton came from the United States but the demand for cotton exceeded the capability of the slave-based southern economy to create the supply.  The best worker could not prepare more than 5 or 6 pounds of cotton per day because of the problems of removing the seeds.</a:t>
            </a:r>
          </a:p>
          <a:p>
            <a:pPr lvl="1"/>
            <a:r>
              <a:rPr lang="en-US" sz="2600" dirty="0" smtClean="0"/>
              <a:t>Solution:  </a:t>
            </a:r>
            <a:r>
              <a:rPr lang="en-US" sz="2600" smtClean="0"/>
              <a:t>In 1793, </a:t>
            </a:r>
            <a:r>
              <a:rPr lang="en-US" sz="2600" dirty="0" smtClean="0"/>
              <a:t>Eli Whitney invented the “cotton gin,” a machine that enabled workers to clean more than 50 times more cotton a day.</a:t>
            </a:r>
          </a:p>
        </p:txBody>
      </p:sp>
      <p:pic>
        <p:nvPicPr>
          <p:cNvPr id="8"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62500" y="2224881"/>
            <a:ext cx="3810000" cy="3276600"/>
          </a:xfrm>
        </p:spPr>
      </p:pic>
    </p:spTree>
    <p:extLst>
      <p:ext uri="{BB962C8B-B14F-4D97-AF65-F5344CB8AC3E}">
        <p14:creationId xmlns:p14="http://schemas.microsoft.com/office/powerpoint/2010/main" val="3360050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Cotton</a:t>
            </a:r>
            <a:endParaRPr lang="en-US" dirty="0"/>
          </a:p>
        </p:txBody>
      </p:sp>
      <p:sp>
        <p:nvSpPr>
          <p:cNvPr id="3" name="Content Placeholder 2"/>
          <p:cNvSpPr>
            <a:spLocks noGrp="1"/>
          </p:cNvSpPr>
          <p:nvPr>
            <p:ph sz="half" idx="1"/>
          </p:nvPr>
        </p:nvSpPr>
        <p:spPr>
          <a:xfrm>
            <a:off x="457200" y="1600200"/>
            <a:ext cx="4038600" cy="2819400"/>
          </a:xfrm>
        </p:spPr>
        <p:txBody>
          <a:bodyPr>
            <a:normAutofit fontScale="77500" lnSpcReduction="20000"/>
          </a:bodyPr>
          <a:lstStyle/>
          <a:p>
            <a:pPr marL="0" indent="0">
              <a:buNone/>
            </a:pPr>
            <a:r>
              <a:rPr lang="en-US" dirty="0" smtClean="0"/>
              <a:t>Problems and Solutions</a:t>
            </a:r>
          </a:p>
          <a:p>
            <a:r>
              <a:rPr lang="en-US" dirty="0" smtClean="0"/>
              <a:t>Also…</a:t>
            </a:r>
          </a:p>
          <a:p>
            <a:pPr lvl="1"/>
            <a:r>
              <a:rPr lang="en-US" sz="2300" dirty="0" smtClean="0"/>
              <a:t>Problem:  The textile industry became so large that it outgrew the possibilities of its power source; water power.  The “atmospheric engine” (invented by Thomas </a:t>
            </a:r>
            <a:r>
              <a:rPr lang="en-US" sz="2300" dirty="0" err="1" smtClean="0"/>
              <a:t>Newcomen</a:t>
            </a:r>
            <a:r>
              <a:rPr lang="en-US" sz="2300" dirty="0" smtClean="0"/>
              <a:t>) was originally used in creating water power but it was inefficient.</a:t>
            </a:r>
          </a:p>
        </p:txBody>
      </p:sp>
      <p:pic>
        <p:nvPicPr>
          <p:cNvPr id="7"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346109"/>
            <a:ext cx="4038600" cy="3034145"/>
          </a:xfrm>
        </p:spPr>
      </p:pic>
    </p:spTree>
    <p:extLst>
      <p:ext uri="{BB962C8B-B14F-4D97-AF65-F5344CB8AC3E}">
        <p14:creationId xmlns:p14="http://schemas.microsoft.com/office/powerpoint/2010/main" val="3583194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Cotton</a:t>
            </a:r>
            <a:endParaRPr lang="en-US" dirty="0"/>
          </a:p>
        </p:txBody>
      </p:sp>
      <p:sp>
        <p:nvSpPr>
          <p:cNvPr id="3" name="Content Placeholder 2"/>
          <p:cNvSpPr>
            <a:spLocks noGrp="1"/>
          </p:cNvSpPr>
          <p:nvPr>
            <p:ph sz="half" idx="1"/>
          </p:nvPr>
        </p:nvSpPr>
        <p:spPr>
          <a:xfrm>
            <a:off x="457200" y="1600200"/>
            <a:ext cx="4038600" cy="4881190"/>
          </a:xfrm>
        </p:spPr>
        <p:txBody>
          <a:bodyPr>
            <a:normAutofit fontScale="70000" lnSpcReduction="20000"/>
          </a:bodyPr>
          <a:lstStyle/>
          <a:p>
            <a:pPr marL="0" indent="0">
              <a:buNone/>
            </a:pPr>
            <a:r>
              <a:rPr lang="en-US" dirty="0" smtClean="0"/>
              <a:t>Problems and Solutions</a:t>
            </a:r>
          </a:p>
          <a:p>
            <a:r>
              <a:rPr lang="en-US" dirty="0" smtClean="0"/>
              <a:t>Also…</a:t>
            </a:r>
          </a:p>
          <a:p>
            <a:pPr lvl="1"/>
            <a:r>
              <a:rPr lang="en-US" sz="2600" dirty="0" smtClean="0"/>
              <a:t>Problem:  The textile industry became so large that it outgrew the possibilities of its power source; water power.  The “atmospheric engine” (invented by Thomas </a:t>
            </a:r>
            <a:r>
              <a:rPr lang="en-US" sz="2600" dirty="0" err="1" smtClean="0"/>
              <a:t>Newcomen</a:t>
            </a:r>
            <a:r>
              <a:rPr lang="en-US" sz="2600" dirty="0" smtClean="0"/>
              <a:t>) was originally used in creating water power but it was inefficient.</a:t>
            </a:r>
          </a:p>
          <a:p>
            <a:pPr lvl="1"/>
            <a:r>
              <a:rPr lang="en-US" sz="2600" dirty="0" smtClean="0"/>
              <a:t>Solution:  In 1784, James Watt invented a better steam engine which created enough power for the clothing industry.  The application of steam to weaving made it possible to expand to new areas – didn’t  need to be near water anymore.  This further industrialized the clothing industry.</a:t>
            </a:r>
          </a:p>
        </p:txBody>
      </p:sp>
      <p:pic>
        <p:nvPicPr>
          <p:cNvPr id="7"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33119" y="1828800"/>
            <a:ext cx="4267200" cy="4267200"/>
          </a:xfrm>
        </p:spPr>
      </p:pic>
    </p:spTree>
    <p:extLst>
      <p:ext uri="{BB962C8B-B14F-4D97-AF65-F5344CB8AC3E}">
        <p14:creationId xmlns:p14="http://schemas.microsoft.com/office/powerpoint/2010/main" val="12052892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Cotton</a:t>
            </a:r>
            <a:endParaRPr lang="en-US" dirty="0"/>
          </a:p>
        </p:txBody>
      </p:sp>
      <p:sp>
        <p:nvSpPr>
          <p:cNvPr id="3" name="Content Placeholder 2"/>
          <p:cNvSpPr>
            <a:spLocks noGrp="1"/>
          </p:cNvSpPr>
          <p:nvPr>
            <p:ph idx="1"/>
          </p:nvPr>
        </p:nvSpPr>
        <p:spPr>
          <a:xfrm>
            <a:off x="457200" y="1371600"/>
            <a:ext cx="8229600" cy="5109790"/>
          </a:xfrm>
        </p:spPr>
        <p:txBody>
          <a:bodyPr>
            <a:normAutofit fontScale="92500" lnSpcReduction="20000"/>
          </a:bodyPr>
          <a:lstStyle/>
          <a:p>
            <a:pPr marL="0" indent="0">
              <a:buNone/>
            </a:pPr>
            <a:r>
              <a:rPr lang="en-US" dirty="0" smtClean="0"/>
              <a:t>Industrialization</a:t>
            </a:r>
          </a:p>
          <a:p>
            <a:pPr lvl="0"/>
            <a:r>
              <a:rPr lang="en-US" dirty="0"/>
              <a:t>Period of social and economic change that transformed people from an agrarian (farming) society into an industrial one.</a:t>
            </a:r>
          </a:p>
          <a:p>
            <a:pPr lvl="0"/>
            <a:r>
              <a:rPr lang="en-US" dirty="0"/>
              <a:t>It is the extensive reorganization of an economy for the purpose of manufacturing.</a:t>
            </a:r>
          </a:p>
          <a:p>
            <a:pPr lvl="0"/>
            <a:r>
              <a:rPr lang="en-US" dirty="0"/>
              <a:t>Industrialization is illustrated with factories and cities.</a:t>
            </a:r>
          </a:p>
          <a:p>
            <a:pPr lvl="0"/>
            <a:r>
              <a:rPr lang="en-US" dirty="0"/>
              <a:t>Due to industrialization, goods were mass produced (on a larger scale), which made them cheaper to buy.  Cheap goods made them available to more people.</a:t>
            </a:r>
          </a:p>
        </p:txBody>
      </p:sp>
    </p:spTree>
    <p:extLst>
      <p:ext uri="{BB962C8B-B14F-4D97-AF65-F5344CB8AC3E}">
        <p14:creationId xmlns:p14="http://schemas.microsoft.com/office/powerpoint/2010/main" val="13596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Iron Ore</a:t>
            </a:r>
            <a:endParaRPr lang="en-US" dirty="0"/>
          </a:p>
        </p:txBody>
      </p:sp>
      <p:sp>
        <p:nvSpPr>
          <p:cNvPr id="3" name="Content Placeholder 2"/>
          <p:cNvSpPr>
            <a:spLocks noGrp="1"/>
          </p:cNvSpPr>
          <p:nvPr>
            <p:ph idx="1"/>
          </p:nvPr>
        </p:nvSpPr>
        <p:spPr>
          <a:xfrm>
            <a:off x="457200" y="1371600"/>
            <a:ext cx="8229600" cy="5109790"/>
          </a:xfrm>
        </p:spPr>
        <p:txBody>
          <a:bodyPr>
            <a:normAutofit fontScale="92500"/>
          </a:bodyPr>
          <a:lstStyle/>
          <a:p>
            <a:pPr marL="0" indent="0">
              <a:buNone/>
            </a:pPr>
            <a:r>
              <a:rPr lang="en-US" dirty="0" smtClean="0"/>
              <a:t>Mining</a:t>
            </a:r>
          </a:p>
          <a:p>
            <a:r>
              <a:rPr lang="en-US" dirty="0" smtClean="0"/>
              <a:t>Mining metals was (and still is) very dangerous.  </a:t>
            </a:r>
          </a:p>
          <a:p>
            <a:r>
              <a:rPr lang="en-US" dirty="0" smtClean="0"/>
              <a:t>There have been many innovations to improve mining to make it safer and more efficient.</a:t>
            </a:r>
          </a:p>
          <a:p>
            <a:r>
              <a:rPr lang="en-US" dirty="0" smtClean="0"/>
              <a:t>Until the 1780s, mining used the atmospheric engine.  It brought the water needed into the mine while also expelling the water from the mine.  However, it was just as inefficient as it was in creating power for the clothing industry.</a:t>
            </a:r>
            <a:endParaRPr lang="en-US" dirty="0"/>
          </a:p>
        </p:txBody>
      </p:sp>
    </p:spTree>
    <p:extLst>
      <p:ext uri="{BB962C8B-B14F-4D97-AF65-F5344CB8AC3E}">
        <p14:creationId xmlns:p14="http://schemas.microsoft.com/office/powerpoint/2010/main" val="41563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Iron Ore</a:t>
            </a:r>
            <a:endParaRPr lang="en-US" dirty="0"/>
          </a:p>
        </p:txBody>
      </p:sp>
      <p:sp>
        <p:nvSpPr>
          <p:cNvPr id="3" name="Content Placeholder 2"/>
          <p:cNvSpPr>
            <a:spLocks noGrp="1"/>
          </p:cNvSpPr>
          <p:nvPr>
            <p:ph idx="1"/>
          </p:nvPr>
        </p:nvSpPr>
        <p:spPr>
          <a:xfrm>
            <a:off x="457200" y="1371600"/>
            <a:ext cx="8229600" cy="5109790"/>
          </a:xfrm>
        </p:spPr>
        <p:txBody>
          <a:bodyPr>
            <a:normAutofit fontScale="85000" lnSpcReduction="20000"/>
          </a:bodyPr>
          <a:lstStyle/>
          <a:p>
            <a:pPr marL="0" indent="0">
              <a:buNone/>
            </a:pPr>
            <a:r>
              <a:rPr lang="en-US" dirty="0" smtClean="0"/>
              <a:t>Productivity</a:t>
            </a:r>
          </a:p>
          <a:p>
            <a:r>
              <a:rPr lang="en-US" dirty="0" smtClean="0"/>
              <a:t>When Watt invented the steam engine, this was used in mines as well.  This led to an increase in mining productivity.</a:t>
            </a:r>
          </a:p>
          <a:p>
            <a:r>
              <a:rPr lang="en-US" dirty="0" smtClean="0"/>
              <a:t>By 1800, Russia and Sweden had exported more iron ore to Britain than Britain was able to produce themselves.  Britain had iron ore but lacked the technology to mine it efficiently.</a:t>
            </a:r>
          </a:p>
          <a:p>
            <a:r>
              <a:rPr lang="en-US" dirty="0" smtClean="0"/>
              <a:t>But with new innovations, such as the steam engine, by 1815, Britain exported more than 5 times as much iron as it was imported.</a:t>
            </a:r>
          </a:p>
          <a:p>
            <a:r>
              <a:rPr lang="en-US" dirty="0" smtClean="0"/>
              <a:t>By 1848, the British produced more iron than the rest of the world combined.</a:t>
            </a:r>
            <a:endParaRPr lang="en-US" dirty="0"/>
          </a:p>
        </p:txBody>
      </p:sp>
    </p:spTree>
    <p:extLst>
      <p:ext uri="{BB962C8B-B14F-4D97-AF65-F5344CB8AC3E}">
        <p14:creationId xmlns:p14="http://schemas.microsoft.com/office/powerpoint/2010/main" val="290545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685800"/>
            <a:ext cx="7772400" cy="1470025"/>
          </a:xfrm>
        </p:spPr>
        <p:txBody>
          <a:bodyPr/>
          <a:lstStyle/>
          <a:p>
            <a:r>
              <a:rPr lang="en-US" dirty="0" smtClean="0"/>
              <a:t>Objective:</a:t>
            </a:r>
            <a:br>
              <a:rPr lang="en-US" dirty="0" smtClean="0"/>
            </a:br>
            <a:r>
              <a:rPr lang="en-US" b="1" dirty="0" smtClean="0"/>
              <a:t>Introduction to Industrialization</a:t>
            </a:r>
            <a:endParaRPr lang="en-US" dirty="0"/>
          </a:p>
        </p:txBody>
      </p:sp>
      <p:sp>
        <p:nvSpPr>
          <p:cNvPr id="3" name="Subtitle 2"/>
          <p:cNvSpPr>
            <a:spLocks noGrp="1"/>
          </p:cNvSpPr>
          <p:nvPr>
            <p:ph type="subTitle" idx="1"/>
          </p:nvPr>
        </p:nvSpPr>
        <p:spPr>
          <a:xfrm>
            <a:off x="533400" y="2133600"/>
            <a:ext cx="8001000" cy="4347790"/>
          </a:xfrm>
        </p:spPr>
        <p:txBody>
          <a:bodyPr>
            <a:normAutofit fontScale="92500" lnSpcReduction="10000"/>
          </a:bodyPr>
          <a:lstStyle/>
          <a:p>
            <a:r>
              <a:rPr lang="en-US" b="1" dirty="0" smtClean="0">
                <a:solidFill>
                  <a:schemeClr val="tx1"/>
                </a:solidFill>
              </a:rPr>
              <a:t>WHII.6f, 9a</a:t>
            </a:r>
            <a:endParaRPr lang="en-US" dirty="0" smtClean="0">
              <a:solidFill>
                <a:schemeClr val="tx1"/>
              </a:solidFill>
            </a:endParaRPr>
          </a:p>
          <a:p>
            <a:r>
              <a:rPr lang="en-US" dirty="0">
                <a:solidFill>
                  <a:schemeClr val="tx1"/>
                </a:solidFill>
              </a:rPr>
              <a:t>TSWDK of scientific, political, economic, and religious changes during the 16</a:t>
            </a:r>
            <a:r>
              <a:rPr lang="en-US" baseline="30000" dirty="0">
                <a:solidFill>
                  <a:schemeClr val="tx1"/>
                </a:solidFill>
              </a:rPr>
              <a:t>th</a:t>
            </a:r>
            <a:r>
              <a:rPr lang="en-US" dirty="0">
                <a:solidFill>
                  <a:schemeClr val="tx1"/>
                </a:solidFill>
              </a:rPr>
              <a:t>, 17</a:t>
            </a:r>
            <a:r>
              <a:rPr lang="en-US" baseline="30000" dirty="0">
                <a:solidFill>
                  <a:schemeClr val="tx1"/>
                </a:solidFill>
              </a:rPr>
              <a:t>th</a:t>
            </a:r>
            <a:r>
              <a:rPr lang="en-US" dirty="0">
                <a:solidFill>
                  <a:schemeClr val="tx1"/>
                </a:solidFill>
              </a:rPr>
              <a:t>, and 18</a:t>
            </a:r>
            <a:r>
              <a:rPr lang="en-US" baseline="30000" dirty="0">
                <a:solidFill>
                  <a:schemeClr val="tx1"/>
                </a:solidFill>
              </a:rPr>
              <a:t>th</a:t>
            </a:r>
            <a:r>
              <a:rPr lang="en-US" dirty="0">
                <a:solidFill>
                  <a:schemeClr val="tx1"/>
                </a:solidFill>
              </a:rPr>
              <a:t> centuries by describing the expansion of… new technology.   TSWDK of the effects of the Industrial Revolution during the 19</a:t>
            </a:r>
            <a:r>
              <a:rPr lang="en-US" baseline="30000" dirty="0">
                <a:solidFill>
                  <a:schemeClr val="tx1"/>
                </a:solidFill>
              </a:rPr>
              <a:t>th</a:t>
            </a:r>
            <a:r>
              <a:rPr lang="en-US" dirty="0">
                <a:solidFill>
                  <a:schemeClr val="tx1"/>
                </a:solidFill>
              </a:rPr>
              <a:t> century by citing scientific, technological, and industrial developments and explaining how they brought about urbanization and social environmental change.</a:t>
            </a:r>
          </a:p>
        </p:txBody>
      </p:sp>
    </p:spTree>
    <p:extLst>
      <p:ext uri="{BB962C8B-B14F-4D97-AF65-F5344CB8AC3E}">
        <p14:creationId xmlns:p14="http://schemas.microsoft.com/office/powerpoint/2010/main" val="2137413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Iron Ore</a:t>
            </a:r>
            <a:endParaRPr lang="en-US" dirty="0"/>
          </a:p>
        </p:txBody>
      </p:sp>
      <p:sp>
        <p:nvSpPr>
          <p:cNvPr id="3" name="Content Placeholder 2"/>
          <p:cNvSpPr>
            <a:spLocks noGrp="1"/>
          </p:cNvSpPr>
          <p:nvPr>
            <p:ph sz="half" idx="1"/>
          </p:nvPr>
        </p:nvSpPr>
        <p:spPr>
          <a:xfrm>
            <a:off x="457200" y="1600200"/>
            <a:ext cx="4038600" cy="4881190"/>
          </a:xfrm>
        </p:spPr>
        <p:txBody>
          <a:bodyPr>
            <a:normAutofit fontScale="85000" lnSpcReduction="20000"/>
          </a:bodyPr>
          <a:lstStyle/>
          <a:p>
            <a:pPr marL="0" indent="0">
              <a:buNone/>
            </a:pPr>
            <a:r>
              <a:rPr lang="en-US" dirty="0" smtClean="0"/>
              <a:t>Steel</a:t>
            </a:r>
          </a:p>
          <a:p>
            <a:r>
              <a:rPr lang="en-US" dirty="0" smtClean="0"/>
              <a:t>To further help Britain dominate the metals market, Henry Bessemer developed a process to make steel, a harder and more malleable metal than iron, quickly and cheaply.</a:t>
            </a:r>
          </a:p>
          <a:p>
            <a:r>
              <a:rPr lang="en-US" dirty="0" smtClean="0"/>
              <a:t>So effective was the “Bessemer Process” that between 1856 and 1870 the price of British steel fell to half the amount formerly charged for the best grade of iron.</a:t>
            </a:r>
          </a:p>
        </p:txBody>
      </p:sp>
      <p:pic>
        <p:nvPicPr>
          <p:cNvPr id="8"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666111"/>
            <a:ext cx="4038600" cy="2394140"/>
          </a:xfrm>
        </p:spPr>
      </p:pic>
    </p:spTree>
    <p:extLst>
      <p:ext uri="{BB962C8B-B14F-4D97-AF65-F5344CB8AC3E}">
        <p14:creationId xmlns:p14="http://schemas.microsoft.com/office/powerpoint/2010/main" val="290429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hahecht\Desktop\95584-157052-uncle-scrooge_super.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54629" y="0"/>
            <a:ext cx="5336771" cy="72223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Capitalism</a:t>
            </a:r>
            <a:endParaRPr lang="en-US" dirty="0"/>
          </a:p>
        </p:txBody>
      </p:sp>
      <p:sp>
        <p:nvSpPr>
          <p:cNvPr id="3" name="Content Placeholder 2"/>
          <p:cNvSpPr>
            <a:spLocks noGrp="1"/>
          </p:cNvSpPr>
          <p:nvPr>
            <p:ph sz="half" idx="1"/>
          </p:nvPr>
        </p:nvSpPr>
        <p:spPr/>
        <p:txBody>
          <a:bodyPr/>
          <a:lstStyle/>
          <a:p>
            <a:pPr marL="0" indent="0">
              <a:buNone/>
            </a:pPr>
            <a:r>
              <a:rPr lang="en-US" dirty="0" smtClean="0"/>
              <a:t>Background</a:t>
            </a:r>
          </a:p>
          <a:p>
            <a:r>
              <a:rPr lang="en-US" dirty="0" smtClean="0"/>
              <a:t>Scottish, 18</a:t>
            </a:r>
            <a:r>
              <a:rPr lang="en-US" baseline="30000" dirty="0" smtClean="0"/>
              <a:t>th</a:t>
            </a:r>
            <a:r>
              <a:rPr lang="en-US" dirty="0" smtClean="0"/>
              <a:t> century</a:t>
            </a:r>
          </a:p>
          <a:p>
            <a:r>
              <a:rPr lang="en-US" dirty="0" smtClean="0"/>
              <a:t>Influenced by the Enlightenment</a:t>
            </a:r>
          </a:p>
          <a:p>
            <a:r>
              <a:rPr lang="en-US" dirty="0" smtClean="0"/>
              <a:t>Wrote </a:t>
            </a:r>
            <a:r>
              <a:rPr lang="en-US" i="1" dirty="0" smtClean="0"/>
              <a:t>The Wealth of Nations</a:t>
            </a:r>
            <a:r>
              <a:rPr lang="en-US" dirty="0"/>
              <a:t> </a:t>
            </a:r>
            <a:r>
              <a:rPr lang="en-US" dirty="0" smtClean="0"/>
              <a:t>in 1776.</a:t>
            </a:r>
            <a:endParaRPr lang="en-US" dirty="0"/>
          </a:p>
        </p:txBody>
      </p:sp>
      <p:pic>
        <p:nvPicPr>
          <p:cNvPr id="7" name="Picture 2" descr="C:\Users\hahecht\Desktop\adam-smith.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78172"/>
            <a:ext cx="4038600" cy="257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48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hahecht\Desktop\95584-157052-uncle-scrooge_super.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54629" y="0"/>
            <a:ext cx="5336771" cy="72223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Capitalism</a:t>
            </a:r>
            <a:endParaRPr lang="en-US" dirty="0"/>
          </a:p>
        </p:txBody>
      </p:sp>
      <p:sp>
        <p:nvSpPr>
          <p:cNvPr id="3" name="Content Placeholder 2"/>
          <p:cNvSpPr>
            <a:spLocks noGrp="1"/>
          </p:cNvSpPr>
          <p:nvPr>
            <p:ph sz="half" idx="1"/>
          </p:nvPr>
        </p:nvSpPr>
        <p:spPr>
          <a:xfrm>
            <a:off x="152400" y="1600200"/>
            <a:ext cx="4953000" cy="5257800"/>
          </a:xfrm>
        </p:spPr>
        <p:txBody>
          <a:bodyPr>
            <a:normAutofit fontScale="70000" lnSpcReduction="20000"/>
          </a:bodyPr>
          <a:lstStyle/>
          <a:p>
            <a:pPr marL="0" indent="0">
              <a:buNone/>
            </a:pPr>
            <a:r>
              <a:rPr lang="en-US" i="1" dirty="0" smtClean="0"/>
              <a:t>The Wealth of Nations</a:t>
            </a:r>
          </a:p>
          <a:p>
            <a:r>
              <a:rPr lang="en-US" dirty="0" smtClean="0"/>
              <a:t>First collected descriptions of what builds nations’ wealth.</a:t>
            </a:r>
          </a:p>
          <a:p>
            <a:r>
              <a:rPr lang="en-US" dirty="0" smtClean="0"/>
              <a:t>The most efficient economy was a free-market economy, with little government interference. </a:t>
            </a:r>
          </a:p>
          <a:p>
            <a:pPr lvl="1"/>
            <a:r>
              <a:rPr lang="en-US" b="1" dirty="0" smtClean="0"/>
              <a:t>Laissez Faire</a:t>
            </a:r>
            <a:r>
              <a:rPr lang="en-US" dirty="0" smtClean="0"/>
              <a:t>.  The market works best on its own.  </a:t>
            </a:r>
          </a:p>
          <a:p>
            <a:pPr lvl="1"/>
            <a:r>
              <a:rPr lang="en-US" dirty="0" smtClean="0"/>
              <a:t>The “Invisible Hand.”  The market will self-regulate so individuals can make profit, without government intervention.</a:t>
            </a:r>
          </a:p>
          <a:p>
            <a:r>
              <a:rPr lang="en-US" dirty="0" smtClean="0"/>
              <a:t>Role of market competition and entrepreneurial abilities</a:t>
            </a:r>
            <a:r>
              <a:rPr lang="en-US" dirty="0"/>
              <a:t>:</a:t>
            </a:r>
            <a:endParaRPr lang="en-US" dirty="0" smtClean="0"/>
          </a:p>
          <a:p>
            <a:pPr lvl="1"/>
            <a:r>
              <a:rPr lang="en-US" dirty="0" smtClean="0"/>
              <a:t>If a company cuts corners to produce low-quality products for a larger profit, consumers will not buy those products (competition!).</a:t>
            </a:r>
          </a:p>
          <a:p>
            <a:pPr lvl="1"/>
            <a:r>
              <a:rPr lang="en-US" dirty="0" smtClean="0"/>
              <a:t>If a company does not treat its employees well, it will lead to unhappy and unhealthy workers, which does not lead to efficient production.</a:t>
            </a:r>
          </a:p>
        </p:txBody>
      </p:sp>
      <p:pic>
        <p:nvPicPr>
          <p:cNvPr id="7" name="Picture 2" descr="C:\Users\hahecht\Desktop\tumblr_mck46qYPDY1qjsrxx.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88581" y="1600200"/>
            <a:ext cx="295783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36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hahecht\Desktop\95584-157052-uncle-scrooge_super.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54629" y="0"/>
            <a:ext cx="5336771" cy="72223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Capitalism</a:t>
            </a:r>
            <a:endParaRPr lang="en-US" dirty="0"/>
          </a:p>
        </p:txBody>
      </p:sp>
      <p:sp>
        <p:nvSpPr>
          <p:cNvPr id="3" name="Content Placeholder 2"/>
          <p:cNvSpPr>
            <a:spLocks noGrp="1"/>
          </p:cNvSpPr>
          <p:nvPr>
            <p:ph sz="half" idx="1"/>
          </p:nvPr>
        </p:nvSpPr>
        <p:spPr>
          <a:xfrm>
            <a:off x="457200" y="1600200"/>
            <a:ext cx="4038600" cy="5257800"/>
          </a:xfrm>
        </p:spPr>
        <p:txBody>
          <a:bodyPr>
            <a:noAutofit/>
          </a:bodyPr>
          <a:lstStyle/>
          <a:p>
            <a:pPr marL="0" indent="0">
              <a:buNone/>
            </a:pPr>
            <a:r>
              <a:rPr lang="en-US" sz="2200" dirty="0" smtClean="0"/>
              <a:t>Defining Capitalism</a:t>
            </a:r>
          </a:p>
          <a:p>
            <a:r>
              <a:rPr lang="en-US" sz="2200" dirty="0" smtClean="0"/>
              <a:t>Economic system based on the private ownership of goods and services for profit.</a:t>
            </a:r>
          </a:p>
          <a:p>
            <a:r>
              <a:rPr lang="en-US" sz="2200" dirty="0" smtClean="0"/>
              <a:t>There are varying degrees in regard to how much involvement the government has in capitalism, but the general idea is that businesses left alone can maintain a healthy economy.</a:t>
            </a:r>
          </a:p>
          <a:p>
            <a:r>
              <a:rPr lang="en-US" sz="2200" dirty="0"/>
              <a:t>Factory owners and other industrialists modeled their businesses on capitalism</a:t>
            </a:r>
            <a:r>
              <a:rPr lang="en-US" sz="2200" dirty="0" smtClean="0"/>
              <a:t>.</a:t>
            </a:r>
            <a:endParaRPr lang="en-US" sz="2200" dirty="0"/>
          </a:p>
        </p:txBody>
      </p:sp>
      <p:pic>
        <p:nvPicPr>
          <p:cNvPr id="7" name="Picture 2" descr="C:\Users\hahecht\Desktop\capitalism-cok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62500" y="2434431"/>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91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Why England?</a:t>
            </a:r>
            <a:endParaRPr lang="en-US" dirty="0"/>
          </a:p>
        </p:txBody>
      </p:sp>
      <p:sp>
        <p:nvSpPr>
          <p:cNvPr id="3" name="Content Placeholder 2"/>
          <p:cNvSpPr>
            <a:spLocks noGrp="1"/>
          </p:cNvSpPr>
          <p:nvPr>
            <p:ph idx="1"/>
          </p:nvPr>
        </p:nvSpPr>
        <p:spPr>
          <a:xfrm>
            <a:off x="457200" y="1371600"/>
            <a:ext cx="8229600" cy="5109790"/>
          </a:xfrm>
        </p:spPr>
        <p:txBody>
          <a:bodyPr>
            <a:normAutofit fontScale="92500" lnSpcReduction="10000"/>
          </a:bodyPr>
          <a:lstStyle/>
          <a:p>
            <a:pPr marL="0" indent="0">
              <a:buNone/>
            </a:pPr>
            <a:r>
              <a:rPr lang="en-US" dirty="0" smtClean="0"/>
              <a:t>People and Government</a:t>
            </a:r>
          </a:p>
          <a:p>
            <a:r>
              <a:rPr lang="en-US" dirty="0" smtClean="0"/>
              <a:t>The British were especially hardworking inventive, and risk-taking – they’ve learned from history that working hard for something can yield great results.  </a:t>
            </a:r>
          </a:p>
          <a:p>
            <a:r>
              <a:rPr lang="en-US" dirty="0" smtClean="0"/>
              <a:t>They also got strong support from the government – Parliament represented the people and since the power of government was within Parliament, they worked with the people.  </a:t>
            </a:r>
          </a:p>
          <a:p>
            <a:r>
              <a:rPr lang="en-US" dirty="0" smtClean="0"/>
              <a:t>This tie between people and government allowed for innovation and creativity.</a:t>
            </a:r>
            <a:endParaRPr lang="en-US" dirty="0"/>
          </a:p>
        </p:txBody>
      </p:sp>
    </p:spTree>
    <p:extLst>
      <p:ext uri="{BB962C8B-B14F-4D97-AF65-F5344CB8AC3E}">
        <p14:creationId xmlns:p14="http://schemas.microsoft.com/office/powerpoint/2010/main" val="214623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Why England?</a:t>
            </a:r>
            <a:endParaRPr lang="en-US" dirty="0"/>
          </a:p>
        </p:txBody>
      </p:sp>
      <p:sp>
        <p:nvSpPr>
          <p:cNvPr id="3" name="Content Placeholder 2"/>
          <p:cNvSpPr>
            <a:spLocks noGrp="1"/>
          </p:cNvSpPr>
          <p:nvPr>
            <p:ph idx="1"/>
          </p:nvPr>
        </p:nvSpPr>
        <p:spPr>
          <a:xfrm>
            <a:off x="457200" y="1371600"/>
            <a:ext cx="8229600" cy="5109790"/>
          </a:xfrm>
        </p:spPr>
        <p:txBody>
          <a:bodyPr>
            <a:normAutofit fontScale="85000" lnSpcReduction="10000"/>
          </a:bodyPr>
          <a:lstStyle/>
          <a:p>
            <a:pPr marL="0" indent="0">
              <a:buNone/>
            </a:pPr>
            <a:r>
              <a:rPr lang="en-US" dirty="0" smtClean="0"/>
              <a:t>Social and Political Mobility</a:t>
            </a:r>
          </a:p>
          <a:p>
            <a:r>
              <a:rPr lang="en-US" dirty="0" smtClean="0"/>
              <a:t>The people had social and political mobility, which means they can move up the social and political ladder.</a:t>
            </a:r>
          </a:p>
          <a:p>
            <a:r>
              <a:rPr lang="en-US" dirty="0" smtClean="0"/>
              <a:t>This allowed the people to dream of a better life and actually achieve it.</a:t>
            </a:r>
          </a:p>
          <a:p>
            <a:r>
              <a:rPr lang="en-US" dirty="0" smtClean="0"/>
              <a:t>This was motivation to be innovative; that hard work can lead to a better life.</a:t>
            </a:r>
          </a:p>
          <a:p>
            <a:pPr marL="0" indent="0">
              <a:buNone/>
            </a:pPr>
            <a:r>
              <a:rPr lang="en-US" dirty="0" smtClean="0"/>
              <a:t>Transportation</a:t>
            </a:r>
          </a:p>
          <a:p>
            <a:r>
              <a:rPr lang="en-US" dirty="0" smtClean="0"/>
              <a:t>Great Britain had improved transportation – a better road network than any other country in Europe.  </a:t>
            </a:r>
          </a:p>
          <a:p>
            <a:r>
              <a:rPr lang="en-US" dirty="0" smtClean="0"/>
              <a:t>They also ruled the seas, had excellent ports, and a large merchant fleet.</a:t>
            </a:r>
            <a:endParaRPr lang="en-US" dirty="0"/>
          </a:p>
        </p:txBody>
      </p:sp>
    </p:spTree>
    <p:extLst>
      <p:ext uri="{BB962C8B-B14F-4D97-AF65-F5344CB8AC3E}">
        <p14:creationId xmlns:p14="http://schemas.microsoft.com/office/powerpoint/2010/main" val="17264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Why England?</a:t>
            </a:r>
            <a:endParaRPr lang="en-US" dirty="0"/>
          </a:p>
        </p:txBody>
      </p:sp>
      <p:sp>
        <p:nvSpPr>
          <p:cNvPr id="3" name="Content Placeholder 2"/>
          <p:cNvSpPr>
            <a:spLocks noGrp="1"/>
          </p:cNvSpPr>
          <p:nvPr>
            <p:ph idx="1"/>
          </p:nvPr>
        </p:nvSpPr>
        <p:spPr>
          <a:xfrm>
            <a:off x="457200" y="1371600"/>
            <a:ext cx="8229600" cy="5109790"/>
          </a:xfrm>
        </p:spPr>
        <p:txBody>
          <a:bodyPr>
            <a:normAutofit fontScale="85000" lnSpcReduction="10000"/>
          </a:bodyPr>
          <a:lstStyle/>
          <a:p>
            <a:pPr marL="0" indent="0">
              <a:buNone/>
            </a:pPr>
            <a:r>
              <a:rPr lang="en-US" dirty="0" smtClean="0"/>
              <a:t>No Wars</a:t>
            </a:r>
          </a:p>
          <a:p>
            <a:r>
              <a:rPr lang="en-US" dirty="0" smtClean="0"/>
              <a:t>Great Britain was an island, which protected them from the wars raging in Europe.  </a:t>
            </a:r>
          </a:p>
          <a:p>
            <a:r>
              <a:rPr lang="en-US" dirty="0" smtClean="0"/>
              <a:t>Great Britain’s history also prevented them from experiencing the violent revolutions that spread throughout Europe in the 19</a:t>
            </a:r>
            <a:r>
              <a:rPr lang="en-US" baseline="30000" dirty="0" smtClean="0"/>
              <a:t>th</a:t>
            </a:r>
            <a:r>
              <a:rPr lang="en-US" dirty="0" smtClean="0"/>
              <a:t> century.  They made reforms through legislation rather than through violence.</a:t>
            </a:r>
          </a:p>
          <a:p>
            <a:r>
              <a:rPr lang="en-US" dirty="0" smtClean="0"/>
              <a:t>The wars raging in Europe created a demand for British goods – other countries were too engaged in war to produce anything.  This required Britain to come up with better and more efficient ways to produce goods.</a:t>
            </a:r>
            <a:endParaRPr lang="en-US" dirty="0"/>
          </a:p>
        </p:txBody>
      </p:sp>
    </p:spTree>
    <p:extLst>
      <p:ext uri="{BB962C8B-B14F-4D97-AF65-F5344CB8AC3E}">
        <p14:creationId xmlns:p14="http://schemas.microsoft.com/office/powerpoint/2010/main" val="17264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371600"/>
            <a:ext cx="8229600" cy="5109790"/>
          </a:xfrm>
        </p:spPr>
        <p:txBody>
          <a:bodyPr>
            <a:normAutofit fontScale="85000" lnSpcReduction="20000"/>
          </a:bodyPr>
          <a:lstStyle/>
          <a:p>
            <a:r>
              <a:rPr lang="en-US" dirty="0" smtClean="0"/>
              <a:t>The Age of Reason witnessed inventions and innovations in technology that stimulated trade and transportation.</a:t>
            </a:r>
          </a:p>
          <a:p>
            <a:r>
              <a:rPr lang="en-US" dirty="0" smtClean="0"/>
              <a:t>The social and economic environment changed to accommodate an industrial society in which capitalism dictated the order of the day.</a:t>
            </a:r>
          </a:p>
          <a:p>
            <a:r>
              <a:rPr lang="en-US" dirty="0" smtClean="0"/>
              <a:t>Causes of the Industrial Revolution include:</a:t>
            </a:r>
          </a:p>
          <a:p>
            <a:pPr lvl="1"/>
            <a:r>
              <a:rPr lang="en-US" dirty="0" smtClean="0"/>
              <a:t>Advancements in technology in the production of cotton to cloth, and iron ore to steel.</a:t>
            </a:r>
          </a:p>
          <a:p>
            <a:pPr lvl="1"/>
            <a:r>
              <a:rPr lang="en-US" dirty="0" smtClean="0"/>
              <a:t>Capitalism</a:t>
            </a:r>
          </a:p>
          <a:p>
            <a:r>
              <a:rPr lang="en-US" dirty="0" smtClean="0"/>
              <a:t>The Industrial Revolution began in England and spread to the rest of Western Europe and the United States.</a:t>
            </a:r>
          </a:p>
          <a:p>
            <a:r>
              <a:rPr lang="en-US" dirty="0" smtClean="0">
                <a:hlinkClick r:id="rId3"/>
              </a:rPr>
              <a:t>Crash Course: Industrial Revolution</a:t>
            </a:r>
            <a:endParaRPr lang="en-US" dirty="0" smtClean="0"/>
          </a:p>
        </p:txBody>
      </p:sp>
    </p:spTree>
    <p:extLst>
      <p:ext uri="{BB962C8B-B14F-4D97-AF65-F5344CB8AC3E}">
        <p14:creationId xmlns:p14="http://schemas.microsoft.com/office/powerpoint/2010/main" val="17264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Introduction to Industrialization</a:t>
            </a:r>
            <a:endParaRPr lang="en-US" dirty="0"/>
          </a:p>
        </p:txBody>
      </p:sp>
      <p:sp>
        <p:nvSpPr>
          <p:cNvPr id="3" name="Content Placeholder 2"/>
          <p:cNvSpPr>
            <a:spLocks noGrp="1"/>
          </p:cNvSpPr>
          <p:nvPr>
            <p:ph idx="1"/>
          </p:nvPr>
        </p:nvSpPr>
        <p:spPr>
          <a:xfrm>
            <a:off x="457200" y="1371600"/>
            <a:ext cx="8229600" cy="5109790"/>
          </a:xfrm>
        </p:spPr>
        <p:txBody>
          <a:bodyPr>
            <a:normAutofit/>
          </a:bodyPr>
          <a:lstStyle/>
          <a:p>
            <a:pPr marL="0" indent="0">
              <a:buNone/>
            </a:pPr>
            <a:r>
              <a:rPr lang="en-US" dirty="0" smtClean="0"/>
              <a:t>Cotton</a:t>
            </a:r>
          </a:p>
          <a:p>
            <a:pPr marL="0" indent="0">
              <a:buNone/>
            </a:pPr>
            <a:r>
              <a:rPr lang="en-US" dirty="0" smtClean="0"/>
              <a:t>Iron Ore</a:t>
            </a:r>
          </a:p>
          <a:p>
            <a:pPr marL="0" indent="0">
              <a:buNone/>
            </a:pPr>
            <a:r>
              <a:rPr lang="en-US" dirty="0" smtClean="0"/>
              <a:t>Capitalism</a:t>
            </a:r>
          </a:p>
          <a:p>
            <a:pPr marL="0" indent="0">
              <a:buNone/>
            </a:pPr>
            <a:r>
              <a:rPr lang="en-US" dirty="0" smtClean="0"/>
              <a:t>Why England?</a:t>
            </a:r>
            <a:endParaRPr lang="en-US" dirty="0"/>
          </a:p>
        </p:txBody>
      </p:sp>
    </p:spTree>
    <p:extLst>
      <p:ext uri="{BB962C8B-B14F-4D97-AF65-F5344CB8AC3E}">
        <p14:creationId xmlns:p14="http://schemas.microsoft.com/office/powerpoint/2010/main" val="2085589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Cotton</a:t>
            </a:r>
            <a:endParaRPr lang="en-US" dirty="0"/>
          </a:p>
        </p:txBody>
      </p:sp>
      <p:sp>
        <p:nvSpPr>
          <p:cNvPr id="3" name="Content Placeholder 2"/>
          <p:cNvSpPr>
            <a:spLocks noGrp="1"/>
          </p:cNvSpPr>
          <p:nvPr>
            <p:ph idx="1"/>
          </p:nvPr>
        </p:nvSpPr>
        <p:spPr>
          <a:xfrm>
            <a:off x="457200" y="1371600"/>
            <a:ext cx="8229600" cy="5109790"/>
          </a:xfrm>
        </p:spPr>
        <p:txBody>
          <a:bodyPr>
            <a:normAutofit fontScale="85000" lnSpcReduction="10000"/>
          </a:bodyPr>
          <a:lstStyle/>
          <a:p>
            <a:pPr marL="0" indent="0">
              <a:buNone/>
            </a:pPr>
            <a:r>
              <a:rPr lang="en-US" dirty="0" smtClean="0"/>
              <a:t>Agricultural Revolution</a:t>
            </a:r>
          </a:p>
          <a:p>
            <a:r>
              <a:rPr lang="en-US" dirty="0" smtClean="0"/>
              <a:t>Many different agricultural revolutions throughout history. (</a:t>
            </a:r>
            <a:r>
              <a:rPr lang="en-US" dirty="0" smtClean="0">
                <a:hlinkClick r:id="rId3"/>
              </a:rPr>
              <a:t>Crash Course: Agricultural Revolution</a:t>
            </a:r>
            <a:r>
              <a:rPr lang="en-US" dirty="0" smtClean="0"/>
              <a:t>)</a:t>
            </a:r>
          </a:p>
          <a:p>
            <a:r>
              <a:rPr lang="en-US" dirty="0" smtClean="0"/>
              <a:t>Most recent one in our timeline began during the Age of Reason (right before the French Revolution)</a:t>
            </a:r>
          </a:p>
          <a:p>
            <a:r>
              <a:rPr lang="en-US" dirty="0" smtClean="0"/>
              <a:t>New technologies emerged:</a:t>
            </a:r>
          </a:p>
          <a:p>
            <a:pPr lvl="1"/>
            <a:r>
              <a:rPr lang="en-US" dirty="0"/>
              <a:t>New design in farm tools increased productivity (plow)</a:t>
            </a:r>
          </a:p>
          <a:p>
            <a:pPr lvl="1"/>
            <a:r>
              <a:rPr lang="en-US" dirty="0" smtClean="0"/>
              <a:t>All-weather roads improved year-round transport and trade</a:t>
            </a:r>
          </a:p>
          <a:p>
            <a:pPr lvl="1"/>
            <a:r>
              <a:rPr lang="en-US" dirty="0" smtClean="0"/>
              <a:t>Improvements in ship design lowered the cost of transportation</a:t>
            </a:r>
          </a:p>
        </p:txBody>
      </p:sp>
    </p:spTree>
    <p:extLst>
      <p:ext uri="{BB962C8B-B14F-4D97-AF65-F5344CB8AC3E}">
        <p14:creationId xmlns:p14="http://schemas.microsoft.com/office/powerpoint/2010/main" val="208558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Cotton</a:t>
            </a:r>
            <a:endParaRPr lang="en-US" dirty="0"/>
          </a:p>
        </p:txBody>
      </p:sp>
      <p:sp>
        <p:nvSpPr>
          <p:cNvPr id="3" name="Content Placeholder 2"/>
          <p:cNvSpPr>
            <a:spLocks noGrp="1"/>
          </p:cNvSpPr>
          <p:nvPr>
            <p:ph idx="1"/>
          </p:nvPr>
        </p:nvSpPr>
        <p:spPr>
          <a:xfrm>
            <a:off x="457200" y="1371600"/>
            <a:ext cx="8229600" cy="5109790"/>
          </a:xfrm>
        </p:spPr>
        <p:txBody>
          <a:bodyPr>
            <a:normAutofit/>
          </a:bodyPr>
          <a:lstStyle/>
          <a:p>
            <a:pPr marL="0" indent="0">
              <a:buNone/>
            </a:pPr>
            <a:r>
              <a:rPr lang="en-US" dirty="0" smtClean="0"/>
              <a:t>Agricultural Revolution</a:t>
            </a:r>
          </a:p>
          <a:p>
            <a:r>
              <a:rPr lang="en-US" dirty="0" smtClean="0"/>
              <a:t>When there is more of an item, the price of the item drops.  So…</a:t>
            </a:r>
          </a:p>
          <a:p>
            <a:pPr lvl="1"/>
            <a:r>
              <a:rPr lang="en-US" dirty="0" smtClean="0"/>
              <a:t>More food </a:t>
            </a:r>
            <a:endParaRPr lang="en-US" dirty="0" smtClean="0">
              <a:sym typeface="Wingdings" pitchFamily="2" charset="2"/>
            </a:endParaRPr>
          </a:p>
        </p:txBody>
      </p:sp>
    </p:spTree>
    <p:extLst>
      <p:ext uri="{BB962C8B-B14F-4D97-AF65-F5344CB8AC3E}">
        <p14:creationId xmlns:p14="http://schemas.microsoft.com/office/powerpoint/2010/main" val="423933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Cotton</a:t>
            </a:r>
            <a:endParaRPr lang="en-US" dirty="0"/>
          </a:p>
        </p:txBody>
      </p:sp>
      <p:sp>
        <p:nvSpPr>
          <p:cNvPr id="3" name="Content Placeholder 2"/>
          <p:cNvSpPr>
            <a:spLocks noGrp="1"/>
          </p:cNvSpPr>
          <p:nvPr>
            <p:ph idx="1"/>
          </p:nvPr>
        </p:nvSpPr>
        <p:spPr>
          <a:xfrm>
            <a:off x="457200" y="1371600"/>
            <a:ext cx="8229600" cy="5109790"/>
          </a:xfrm>
        </p:spPr>
        <p:txBody>
          <a:bodyPr>
            <a:normAutofit/>
          </a:bodyPr>
          <a:lstStyle/>
          <a:p>
            <a:pPr marL="0" indent="0">
              <a:buNone/>
            </a:pPr>
            <a:r>
              <a:rPr lang="en-US" dirty="0" smtClean="0"/>
              <a:t>Agricultural Revolution</a:t>
            </a:r>
          </a:p>
          <a:p>
            <a:r>
              <a:rPr lang="en-US" dirty="0"/>
              <a:t>When there is more of an item, the price of the item drops.  So…</a:t>
            </a:r>
          </a:p>
          <a:p>
            <a:pPr lvl="1"/>
            <a:r>
              <a:rPr lang="en-US" dirty="0" smtClean="0"/>
              <a:t>More food </a:t>
            </a:r>
            <a:r>
              <a:rPr lang="en-US" dirty="0" smtClean="0">
                <a:sym typeface="Wingdings" pitchFamily="2" charset="2"/>
              </a:rPr>
              <a:t> Cheaper food </a:t>
            </a:r>
          </a:p>
        </p:txBody>
      </p:sp>
    </p:spTree>
    <p:extLst>
      <p:ext uri="{BB962C8B-B14F-4D97-AF65-F5344CB8AC3E}">
        <p14:creationId xmlns:p14="http://schemas.microsoft.com/office/powerpoint/2010/main" val="3927157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Cotton</a:t>
            </a:r>
            <a:endParaRPr lang="en-US" dirty="0"/>
          </a:p>
        </p:txBody>
      </p:sp>
      <p:sp>
        <p:nvSpPr>
          <p:cNvPr id="3" name="Content Placeholder 2"/>
          <p:cNvSpPr>
            <a:spLocks noGrp="1"/>
          </p:cNvSpPr>
          <p:nvPr>
            <p:ph idx="1"/>
          </p:nvPr>
        </p:nvSpPr>
        <p:spPr>
          <a:xfrm>
            <a:off x="457200" y="1371600"/>
            <a:ext cx="8229600" cy="5109790"/>
          </a:xfrm>
        </p:spPr>
        <p:txBody>
          <a:bodyPr>
            <a:normAutofit/>
          </a:bodyPr>
          <a:lstStyle/>
          <a:p>
            <a:pPr marL="0" indent="0">
              <a:buNone/>
            </a:pPr>
            <a:r>
              <a:rPr lang="en-US" dirty="0" smtClean="0"/>
              <a:t>Agricultural Revolution</a:t>
            </a:r>
          </a:p>
          <a:p>
            <a:r>
              <a:rPr lang="en-US" dirty="0"/>
              <a:t>When there is more of an item, the price of the item drops.  So…</a:t>
            </a:r>
          </a:p>
          <a:p>
            <a:pPr lvl="1"/>
            <a:r>
              <a:rPr lang="en-US" dirty="0" smtClean="0"/>
              <a:t>More food </a:t>
            </a:r>
            <a:r>
              <a:rPr lang="en-US" dirty="0" smtClean="0">
                <a:sym typeface="Wingdings" pitchFamily="2" charset="2"/>
              </a:rPr>
              <a:t> Cheaper food  More people eat</a:t>
            </a:r>
          </a:p>
          <a:p>
            <a:pPr lvl="1"/>
            <a:r>
              <a:rPr lang="en-US" dirty="0" smtClean="0">
                <a:sym typeface="Wingdings" pitchFamily="2" charset="2"/>
              </a:rPr>
              <a:t>Population started growing at a much faster rate.</a:t>
            </a:r>
            <a:endParaRPr lang="en-US" dirty="0" smtClean="0"/>
          </a:p>
          <a:p>
            <a:r>
              <a:rPr lang="en-US" dirty="0" smtClean="0"/>
              <a:t>More people </a:t>
            </a:r>
            <a:r>
              <a:rPr lang="en-US" dirty="0" smtClean="0">
                <a:sym typeface="Wingdings" pitchFamily="2" charset="2"/>
              </a:rPr>
              <a:t> More clothes</a:t>
            </a:r>
            <a:endParaRPr lang="en-US" dirty="0"/>
          </a:p>
        </p:txBody>
      </p:sp>
    </p:spTree>
    <p:extLst>
      <p:ext uri="{BB962C8B-B14F-4D97-AF65-F5344CB8AC3E}">
        <p14:creationId xmlns:p14="http://schemas.microsoft.com/office/powerpoint/2010/main" val="247581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UXY0BFTC\MC900295568[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6800" y="441555"/>
            <a:ext cx="7086600" cy="6039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Cotton</a:t>
            </a:r>
            <a:endParaRPr lang="en-US" dirty="0"/>
          </a:p>
        </p:txBody>
      </p:sp>
      <p:sp>
        <p:nvSpPr>
          <p:cNvPr id="3" name="Content Placeholder 2"/>
          <p:cNvSpPr>
            <a:spLocks noGrp="1"/>
          </p:cNvSpPr>
          <p:nvPr>
            <p:ph idx="1"/>
          </p:nvPr>
        </p:nvSpPr>
        <p:spPr>
          <a:xfrm>
            <a:off x="495300" y="1371600"/>
            <a:ext cx="8229600" cy="5109790"/>
          </a:xfrm>
        </p:spPr>
        <p:txBody>
          <a:bodyPr>
            <a:normAutofit/>
          </a:bodyPr>
          <a:lstStyle/>
          <a:p>
            <a:pPr marL="0" indent="0">
              <a:buNone/>
            </a:pPr>
            <a:r>
              <a:rPr lang="en-US" dirty="0" smtClean="0"/>
              <a:t>How to make cloth:</a:t>
            </a:r>
          </a:p>
          <a:p>
            <a:r>
              <a:rPr lang="en-US" dirty="0" smtClean="0"/>
              <a:t>Process</a:t>
            </a:r>
          </a:p>
          <a:p>
            <a:pPr marL="0" indent="0">
              <a:buNone/>
            </a:pP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2514600"/>
            <a:ext cx="4726329" cy="3733800"/>
          </a:xfrm>
          <a:prstGeom prst="rect">
            <a:avLst/>
          </a:prstGeom>
        </p:spPr>
      </p:pic>
      <p:sp>
        <p:nvSpPr>
          <p:cNvPr id="6" name="TextBox 5"/>
          <p:cNvSpPr txBox="1"/>
          <p:nvPr/>
        </p:nvSpPr>
        <p:spPr>
          <a:xfrm>
            <a:off x="5638800" y="2895600"/>
            <a:ext cx="3036985" cy="707886"/>
          </a:xfrm>
          <a:prstGeom prst="rect">
            <a:avLst/>
          </a:prstGeom>
          <a:noFill/>
        </p:spPr>
        <p:txBody>
          <a:bodyPr wrap="none" rtlCol="0">
            <a:spAutoFit/>
          </a:bodyPr>
          <a:lstStyle/>
          <a:p>
            <a:r>
              <a:rPr lang="en-US" sz="4000" dirty="0" smtClean="0"/>
              <a:t>a. Pick Cotton</a:t>
            </a:r>
            <a:endParaRPr lang="en-US" sz="4000" dirty="0"/>
          </a:p>
        </p:txBody>
      </p:sp>
    </p:spTree>
    <p:extLst>
      <p:ext uri="{BB962C8B-B14F-4D97-AF65-F5344CB8AC3E}">
        <p14:creationId xmlns:p14="http://schemas.microsoft.com/office/powerpoint/2010/main" val="122620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6743</TotalTime>
  <Words>1977</Words>
  <Application>Microsoft Office PowerPoint</Application>
  <PresentationFormat>On-screen Show (4:3)</PresentationFormat>
  <Paragraphs>181</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Wingdings</vt:lpstr>
      <vt:lpstr>Office Theme</vt:lpstr>
      <vt:lpstr>Do Now:</vt:lpstr>
      <vt:lpstr>Answer</vt:lpstr>
      <vt:lpstr>Objective: Introduction to Industrialization</vt:lpstr>
      <vt:lpstr>Introduction to Industrialization</vt:lpstr>
      <vt:lpstr>Cotton</vt:lpstr>
      <vt:lpstr>Cotton</vt:lpstr>
      <vt:lpstr>Cotton</vt:lpstr>
      <vt:lpstr>Cotton</vt:lpstr>
      <vt:lpstr>Cotton</vt:lpstr>
      <vt:lpstr>Cotton</vt:lpstr>
      <vt:lpstr>Cotton</vt:lpstr>
      <vt:lpstr>Cotton</vt:lpstr>
      <vt:lpstr>Cotton</vt:lpstr>
      <vt:lpstr>Cotton</vt:lpstr>
      <vt:lpstr>Cotton</vt:lpstr>
      <vt:lpstr>Cotton</vt:lpstr>
      <vt:lpstr>Cotton</vt:lpstr>
      <vt:lpstr>Cotton</vt:lpstr>
      <vt:lpstr>Cotton</vt:lpstr>
      <vt:lpstr>Cotton</vt:lpstr>
      <vt:lpstr>Cotton</vt:lpstr>
      <vt:lpstr>Cotton</vt:lpstr>
      <vt:lpstr>Cotton</vt:lpstr>
      <vt:lpstr>Cotton</vt:lpstr>
      <vt:lpstr>Cotton</vt:lpstr>
      <vt:lpstr>Cotton</vt:lpstr>
      <vt:lpstr>Cotton</vt:lpstr>
      <vt:lpstr>Iron Ore</vt:lpstr>
      <vt:lpstr>Iron Ore</vt:lpstr>
      <vt:lpstr>Iron Ore</vt:lpstr>
      <vt:lpstr>Capitalism</vt:lpstr>
      <vt:lpstr>Capitalism</vt:lpstr>
      <vt:lpstr>Capitalism</vt:lpstr>
      <vt:lpstr>Why England?</vt:lpstr>
      <vt:lpstr>Why England?</vt:lpstr>
      <vt:lpstr>Why England?</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 Name</dc:creator>
  <cp:lastModifiedBy>Hana A. Hecht (hahecht)</cp:lastModifiedBy>
  <cp:revision>32</cp:revision>
  <dcterms:created xsi:type="dcterms:W3CDTF">2013-01-30T18:23:52Z</dcterms:created>
  <dcterms:modified xsi:type="dcterms:W3CDTF">2016-01-11T02:01:54Z</dcterms:modified>
</cp:coreProperties>
</file>